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53" r:id="rId1"/>
  </p:sldMasterIdLst>
  <p:notesMasterIdLst>
    <p:notesMasterId r:id="rId16"/>
  </p:notesMasterIdLst>
  <p:sldIdLst>
    <p:sldId id="270" r:id="rId2"/>
    <p:sldId id="257" r:id="rId3"/>
    <p:sldId id="276" r:id="rId4"/>
    <p:sldId id="260" r:id="rId5"/>
    <p:sldId id="261" r:id="rId6"/>
    <p:sldId id="262" r:id="rId7"/>
    <p:sldId id="273" r:id="rId8"/>
    <p:sldId id="269" r:id="rId9"/>
    <p:sldId id="274" r:id="rId10"/>
    <p:sldId id="264" r:id="rId11"/>
    <p:sldId id="275" r:id="rId12"/>
    <p:sldId id="265" r:id="rId13"/>
    <p:sldId id="272" r:id="rId14"/>
    <p:sldId id="268" r:id="rId15"/>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00"/>
    <a:srgbClr val="99FF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58180" autoAdjust="0"/>
  </p:normalViewPr>
  <p:slideViewPr>
    <p:cSldViewPr>
      <p:cViewPr varScale="1">
        <p:scale>
          <a:sx n="78" d="100"/>
          <a:sy n="78" d="100"/>
        </p:scale>
        <p:origin x="1824" y="102"/>
      </p:cViewPr>
      <p:guideLst>
        <p:guide orient="horz" pos="2160"/>
        <p:guide pos="2880"/>
      </p:guideLst>
    </p:cSldViewPr>
  </p:slideViewPr>
  <p:outlineViewPr>
    <p:cViewPr>
      <p:scale>
        <a:sx n="33" d="100"/>
        <a:sy n="33" d="100"/>
      </p:scale>
      <p:origin x="0" y="-1011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082" y="18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4"/>
          <p:cNvSpPr>
            <a:spLocks noGrp="1" noRot="1" noChangeAspect="1" noChangeArrowheads="1" noTextEdit="1"/>
          </p:cNvSpPr>
          <p:nvPr>
            <p:ph type="sldImg" idx="2"/>
          </p:nvPr>
        </p:nvSpPr>
        <p:spPr bwMode="auto">
          <a:xfrm>
            <a:off x="1257300" y="239713"/>
            <a:ext cx="4802188"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2363" y="4161176"/>
            <a:ext cx="5852160" cy="5120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1" y="9119173"/>
            <a:ext cx="3170764"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2749" y="9119173"/>
            <a:ext cx="3170763"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b" anchorCtr="0" compatLnSpc="1">
            <a:prstTxWarp prst="textNoShape">
              <a:avLst/>
            </a:prstTxWarp>
          </a:bodyPr>
          <a:lstStyle>
            <a:lvl1pPr algn="r" eaLnBrk="1" hangingPunct="1">
              <a:defRPr sz="1300">
                <a:latin typeface="Arial" panose="020B0604020202020204" pitchFamily="34" charset="0"/>
              </a:defRPr>
            </a:lvl1pPr>
          </a:lstStyle>
          <a:p>
            <a:pPr>
              <a:defRPr/>
            </a:pPr>
            <a:fld id="{51BB6FED-365C-4E1D-96E7-9E7F9E16DB8E}" type="slidenum">
              <a:rPr lang="en-US"/>
              <a:pPr>
                <a:defRPr/>
              </a:pPr>
              <a:t>‹#›</a:t>
            </a:fld>
            <a:endParaRPr lang="en-US"/>
          </a:p>
        </p:txBody>
      </p:sp>
    </p:spTree>
    <p:extLst>
      <p:ext uri="{BB962C8B-B14F-4D97-AF65-F5344CB8AC3E}">
        <p14:creationId xmlns:p14="http://schemas.microsoft.com/office/powerpoint/2010/main" val="22509533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9220"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B7DBD313-E29B-4161-8B95-23842ED3C9C4}" type="slidenum">
              <a:rPr lang="en-US" sz="1300">
                <a:solidFill>
                  <a:srgbClr val="000000"/>
                </a:solidFill>
                <a:latin typeface="Arial" panose="020B0604020202020204" pitchFamily="34" charset="0"/>
              </a:rPr>
              <a:pPr/>
              <a:t>0</a:t>
            </a:fld>
            <a:endParaRPr lang="en-US" sz="1300">
              <a:solidFill>
                <a:srgbClr val="000000"/>
              </a:solidFill>
              <a:latin typeface="Arial" panose="020B0604020202020204" pitchFamily="34" charset="0"/>
            </a:endParaRPr>
          </a:p>
        </p:txBody>
      </p:sp>
    </p:spTree>
    <p:extLst>
      <p:ext uri="{BB962C8B-B14F-4D97-AF65-F5344CB8AC3E}">
        <p14:creationId xmlns:p14="http://schemas.microsoft.com/office/powerpoint/2010/main" val="3010379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BAA3FFCD-241D-47CE-BB17-D4905A352594}" type="slidenum">
              <a:rPr lang="en-US" sz="1300">
                <a:latin typeface="Arial" panose="020B0604020202020204" pitchFamily="34" charset="0"/>
              </a:rPr>
              <a:pPr/>
              <a:t>9</a:t>
            </a:fld>
            <a:endParaRPr lang="en-US" sz="13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68425" y="471488"/>
            <a:ext cx="4535488" cy="3402012"/>
          </a:xfrm>
          <a:ln/>
        </p:spPr>
      </p:sp>
      <p:sp>
        <p:nvSpPr>
          <p:cNvPr id="23556" name="Rectangle 4"/>
          <p:cNvSpPr>
            <a:spLocks noGrp="1" noChangeArrowheads="1"/>
          </p:cNvSpPr>
          <p:nvPr>
            <p:ph type="body" idx="1"/>
          </p:nvPr>
        </p:nvSpPr>
        <p:spPr/>
        <p:txBody>
          <a:bodyPr/>
          <a:lstStyle/>
          <a:p>
            <a:pPr marL="181240" indent="-181240" eaLnBrk="1" hangingPunct="1">
              <a:buFont typeface="Arial" panose="020B0604020202020204" pitchFamily="34" charset="0"/>
              <a:buChar char="•"/>
              <a:defRPr/>
            </a:pPr>
            <a:r>
              <a:rPr lang="en-US" dirty="0" smtClean="0"/>
              <a:t>ASME letterhead may be used for written communication from:</a:t>
            </a:r>
          </a:p>
          <a:p>
            <a:pPr marL="422894" lvl="1" indent="-181240" eaLnBrk="1" hangingPunct="1">
              <a:buFontTx/>
              <a:buChar char="-"/>
              <a:defRPr/>
            </a:pPr>
            <a:r>
              <a:rPr lang="en-US" dirty="0" smtClean="0"/>
              <a:t>S&amp;C Senior Vice President (S&amp;C Council Chair) when writing on matters in his/her area of responsibility. </a:t>
            </a:r>
          </a:p>
          <a:p>
            <a:pPr marL="422894" lvl="1" indent="-181240" eaLnBrk="1" hangingPunct="1">
              <a:buFontTx/>
              <a:buChar char="-"/>
              <a:defRPr/>
            </a:pPr>
            <a:r>
              <a:rPr lang="en-US" dirty="0" smtClean="0"/>
              <a:t>S&amp;C Board Chairs when writing on matters in his/her area of responsibility. </a:t>
            </a:r>
          </a:p>
          <a:p>
            <a:pPr marL="422894" lvl="1" indent="-181240" eaLnBrk="1" hangingPunct="1">
              <a:buFontTx/>
              <a:buChar char="-"/>
              <a:defRPr/>
            </a:pPr>
            <a:r>
              <a:rPr lang="en-US" dirty="0" smtClean="0"/>
              <a:t>ASME Staff</a:t>
            </a:r>
          </a:p>
          <a:p>
            <a:pPr marL="422894" lvl="1" indent="-181240" eaLnBrk="1" hangingPunct="1">
              <a:buFontTx/>
              <a:buChar char="-"/>
              <a:defRPr/>
            </a:pPr>
            <a:endParaRPr lang="en-US" dirty="0" smtClean="0"/>
          </a:p>
          <a:p>
            <a:pPr marL="181240" lvl="1" indent="-181240" eaLnBrk="1" hangingPunct="1">
              <a:buFont typeface="Arial" panose="020B0604020202020204" pitchFamily="34" charset="0"/>
              <a:buChar char="•"/>
              <a:defRPr/>
            </a:pPr>
            <a:r>
              <a:rPr lang="en-US" dirty="0" smtClean="0"/>
              <a:t>Committee Correspondence letterhead may be used for internal ASME correspondence when the </a:t>
            </a:r>
            <a:r>
              <a:rPr lang="en-US" dirty="0"/>
              <a:t>sender is acting as participant in an ASME </a:t>
            </a:r>
            <a:r>
              <a:rPr lang="en-US" dirty="0" smtClean="0"/>
              <a:t>Board</a:t>
            </a:r>
            <a:r>
              <a:rPr lang="en-US" dirty="0"/>
              <a:t>, </a:t>
            </a:r>
            <a:r>
              <a:rPr lang="en-US" dirty="0" smtClean="0"/>
              <a:t>committee </a:t>
            </a:r>
            <a:r>
              <a:rPr lang="en-US" dirty="0"/>
              <a:t>or subcommittee.</a:t>
            </a:r>
          </a:p>
          <a:p>
            <a:pPr marL="181240" indent="-181240" eaLnBrk="1" hangingPunct="1">
              <a:buFont typeface="Arial" panose="020B0604020202020204" pitchFamily="34" charset="0"/>
              <a:buChar char="•"/>
              <a:defRPr/>
            </a:pPr>
            <a:endParaRPr lang="en-US" dirty="0" smtClean="0"/>
          </a:p>
          <a:p>
            <a:pPr marL="179268" indent="-179268" eaLnBrk="1" hangingPunct="1">
              <a:buFont typeface="Arial" panose="020B0604020202020204" pitchFamily="34" charset="0"/>
              <a:buChar char="•"/>
              <a:defRPr/>
            </a:pPr>
            <a:r>
              <a:rPr lang="en-US" dirty="0" smtClean="0"/>
              <a:t>For all other correspondence, individual shall use their personal or employer’s letterhead. For example, when providing an informal response to questions.</a:t>
            </a:r>
          </a:p>
        </p:txBody>
      </p:sp>
    </p:spTree>
    <p:extLst>
      <p:ext uri="{BB962C8B-B14F-4D97-AF65-F5344CB8AC3E}">
        <p14:creationId xmlns:p14="http://schemas.microsoft.com/office/powerpoint/2010/main" val="273078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u="none" dirty="0" smtClean="0"/>
              <a:t>In accordance with the guidelines in the previous slide, when sending email correspondence on behalf of ASME or the S&amp;C Committee, the email should so indicate.</a:t>
            </a:r>
          </a:p>
          <a:p>
            <a:endParaRPr lang="en-US" u="none" dirty="0"/>
          </a:p>
        </p:txBody>
      </p:sp>
      <p:sp>
        <p:nvSpPr>
          <p:cNvPr id="4" name="Slide Number Placeholder 3"/>
          <p:cNvSpPr>
            <a:spLocks noGrp="1"/>
          </p:cNvSpPr>
          <p:nvPr>
            <p:ph type="sldNum" sz="quarter" idx="10"/>
          </p:nvPr>
        </p:nvSpPr>
        <p:spPr/>
        <p:txBody>
          <a:bodyPr/>
          <a:lstStyle/>
          <a:p>
            <a:pPr>
              <a:defRPr/>
            </a:pPr>
            <a:fld id="{51BB6FED-365C-4E1D-96E7-9E7F9E16DB8E}" type="slidenum">
              <a:rPr lang="en-US" smtClean="0"/>
              <a:pPr>
                <a:defRPr/>
              </a:pPr>
              <a:t>10</a:t>
            </a:fld>
            <a:endParaRPr lang="en-US"/>
          </a:p>
        </p:txBody>
      </p:sp>
    </p:spTree>
    <p:extLst>
      <p:ext uri="{BB962C8B-B14F-4D97-AF65-F5344CB8AC3E}">
        <p14:creationId xmlns:p14="http://schemas.microsoft.com/office/powerpoint/2010/main" val="1545543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73BD2BB-DA81-4E55-BBCB-B18466D60418}" type="slidenum">
              <a:rPr lang="en-US" sz="1300">
                <a:latin typeface="Arial" panose="020B0604020202020204" pitchFamily="34" charset="0"/>
              </a:rPr>
              <a:pPr/>
              <a:t>11</a:t>
            </a:fld>
            <a:endParaRPr lang="en-US" sz="13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68425" y="471488"/>
            <a:ext cx="4535488" cy="3402012"/>
          </a:xfrm>
          <a:ln/>
        </p:spPr>
      </p:sp>
      <p:sp>
        <p:nvSpPr>
          <p:cNvPr id="29700" name="Rectangle 4"/>
          <p:cNvSpPr>
            <a:spLocks noGrp="1" noChangeArrowheads="1"/>
          </p:cNvSpPr>
          <p:nvPr>
            <p:ph type="body" idx="1"/>
          </p:nvPr>
        </p:nvSpPr>
        <p:spPr>
          <a:noFill/>
        </p:spPr>
        <p:txBody>
          <a:bodyPr/>
          <a:lstStyle/>
          <a:p>
            <a:pPr marL="179268" indent="-179268">
              <a:buFont typeface="Arial" panose="020B0604020202020204" pitchFamily="34" charset="0"/>
              <a:buChar char="•"/>
            </a:pPr>
            <a:r>
              <a:rPr lang="en-US" dirty="0" smtClean="0">
                <a:latin typeface="Arial" panose="020B0604020202020204" pitchFamily="34" charset="0"/>
              </a:rPr>
              <a:t>ASME business cards are provided to</a:t>
            </a:r>
          </a:p>
          <a:p>
            <a:pPr lvl="2"/>
            <a:r>
              <a:rPr lang="en-US" dirty="0" smtClean="0">
                <a:latin typeface="Arial" panose="020B0604020202020204" pitchFamily="34" charset="0"/>
              </a:rPr>
              <a:t>Staff</a:t>
            </a:r>
          </a:p>
          <a:p>
            <a:pPr lvl="2"/>
            <a:r>
              <a:rPr lang="en-US" dirty="0" smtClean="0">
                <a:latin typeface="Arial" panose="020B0604020202020204" pitchFamily="34" charset="0"/>
              </a:rPr>
              <a:t>Individuals under contract with ASME, via agreed terms and conditions</a:t>
            </a:r>
          </a:p>
          <a:p>
            <a:pPr marL="179268" indent="-179268">
              <a:buFont typeface="Arial" panose="020B0604020202020204" pitchFamily="34" charset="0"/>
              <a:buChar char="•"/>
            </a:pPr>
            <a:r>
              <a:rPr lang="en-US" dirty="0" smtClean="0">
                <a:latin typeface="Arial" panose="020B0604020202020204" pitchFamily="34" charset="0"/>
              </a:rPr>
              <a:t>ASME business cards </a:t>
            </a:r>
            <a:r>
              <a:rPr lang="en-US" i="1" dirty="0" smtClean="0">
                <a:latin typeface="Arial" panose="020B0604020202020204" pitchFamily="34" charset="0"/>
              </a:rPr>
              <a:t>may</a:t>
            </a:r>
            <a:r>
              <a:rPr lang="en-US" dirty="0" smtClean="0">
                <a:latin typeface="Arial" panose="020B0604020202020204" pitchFamily="34" charset="0"/>
              </a:rPr>
              <a:t> be provided to</a:t>
            </a:r>
          </a:p>
          <a:p>
            <a:pPr lvl="2"/>
            <a:r>
              <a:rPr lang="en-US" dirty="0" smtClean="0">
                <a:latin typeface="Arial" panose="020B0604020202020204" pitchFamily="34" charset="0"/>
              </a:rPr>
              <a:t>S&amp;C Senior Vice President  or Board Chair</a:t>
            </a:r>
          </a:p>
          <a:p>
            <a:pPr lvl="2"/>
            <a:r>
              <a:rPr lang="en-US" dirty="0" smtClean="0">
                <a:latin typeface="Arial" panose="020B0604020202020204" pitchFamily="34" charset="0"/>
              </a:rPr>
              <a:t>Business card use limited to events where participation is requested by staff</a:t>
            </a:r>
          </a:p>
          <a:p>
            <a:pPr marL="179268" indent="-179268">
              <a:buFont typeface="Arial" panose="020B0604020202020204" pitchFamily="34" charset="0"/>
              <a:buChar char="•"/>
            </a:pPr>
            <a:r>
              <a:rPr lang="en-US" dirty="0" smtClean="0">
                <a:latin typeface="Arial" panose="020B0604020202020204" pitchFamily="34" charset="0"/>
              </a:rPr>
              <a:t>All other Volunteers shall not have the ASME logo or emblem or any reference to their ASME committee affiliation on their business cards.</a:t>
            </a: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2612089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C13AC7B8-9F89-4F93-ADA3-5C49230D179A}" type="slidenum">
              <a:rPr lang="en-US" sz="1300">
                <a:latin typeface="Arial" panose="020B0604020202020204" pitchFamily="34" charset="0"/>
              </a:rPr>
              <a:pPr/>
              <a:t>12</a:t>
            </a:fld>
            <a:endParaRPr lang="en-US" sz="13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63663" y="479425"/>
            <a:ext cx="4591050" cy="3443288"/>
          </a:xfrm>
          <a:ln/>
        </p:spPr>
      </p:sp>
      <p:sp>
        <p:nvSpPr>
          <p:cNvPr id="69636" name="Rectangle 4"/>
          <p:cNvSpPr>
            <a:spLocks noGrp="1" noChangeArrowheads="1"/>
          </p:cNvSpPr>
          <p:nvPr>
            <p:ph type="body" idx="1"/>
          </p:nvPr>
        </p:nvSpPr>
        <p:spPr/>
        <p:txBody>
          <a:bodyPr/>
          <a:lstStyle/>
          <a:p>
            <a:pPr eaLnBrk="1" hangingPunct="1">
              <a:defRPr/>
            </a:pPr>
            <a:r>
              <a:rPr lang="en-US" dirty="0" smtClean="0"/>
              <a:t>In summary:</a:t>
            </a:r>
          </a:p>
          <a:p>
            <a:pPr eaLnBrk="1" hangingPunct="1">
              <a:defRPr/>
            </a:pPr>
            <a:endParaRPr lang="en-US" dirty="0"/>
          </a:p>
          <a:p>
            <a:pPr marL="239024" indent="-239024" eaLnBrk="1" hangingPunct="1">
              <a:buFont typeface="Arial" panose="020B0604020202020204" pitchFamily="34" charset="0"/>
              <a:buChar char="•"/>
              <a:tabLst>
                <a:tab pos="1147706" algn="l"/>
              </a:tabLst>
              <a:defRPr/>
            </a:pPr>
            <a:r>
              <a:rPr lang="en-US" dirty="0" smtClean="0"/>
              <a:t>Only the S&amp;C Senior Vice President (S&amp;C Council Chair), S&amp;C Board Chairs, Staff and members who have been granted “Authority to Express Views” may speak or send correspondence on behalf of the Society. </a:t>
            </a:r>
          </a:p>
          <a:p>
            <a:pPr marL="239024" indent="-239024" eaLnBrk="1" hangingPunct="1">
              <a:buFont typeface="Arial" panose="020B0604020202020204" pitchFamily="34" charset="0"/>
              <a:buChar char="•"/>
              <a:tabLst>
                <a:tab pos="1147706" algn="l"/>
              </a:tabLst>
              <a:defRPr/>
            </a:pPr>
            <a:r>
              <a:rPr lang="en-US" dirty="0" smtClean="0"/>
              <a:t>Committee members may express their own personal views and may mention their affiliation with ASME if they include a disclaimer that the views expressed are theirs alone, and are not the views of the Society. </a:t>
            </a:r>
          </a:p>
          <a:p>
            <a:pPr marL="239024" indent="-239024" eaLnBrk="1" hangingPunct="1">
              <a:buFont typeface="Arial" panose="020B0604020202020204" pitchFamily="34" charset="0"/>
              <a:buChar char="•"/>
              <a:tabLst>
                <a:tab pos="1147706" algn="l"/>
              </a:tabLst>
              <a:defRPr/>
            </a:pPr>
            <a:r>
              <a:rPr lang="en-US" dirty="0" smtClean="0"/>
              <a:t>The Society Name, Acronym, Logo, Emblem, Initials and committee affiliations cannot be used on personal stationery, letterheads, business cards or other identification.</a:t>
            </a:r>
          </a:p>
          <a:p>
            <a:pPr marL="483245" indent="-483245" eaLnBrk="1" hangingPunct="1">
              <a:tabLst>
                <a:tab pos="1147706" algn="l"/>
              </a:tabLst>
              <a:defRPr/>
            </a:pPr>
            <a:endParaRPr lang="en-US" dirty="0"/>
          </a:p>
          <a:p>
            <a:pPr eaLnBrk="1" hangingPunct="1">
              <a:defRPr/>
            </a:pPr>
            <a:endParaRPr lang="en-US" dirty="0" smtClean="0"/>
          </a:p>
        </p:txBody>
      </p:sp>
    </p:spTree>
    <p:extLst>
      <p:ext uri="{BB962C8B-B14F-4D97-AF65-F5344CB8AC3E}">
        <p14:creationId xmlns:p14="http://schemas.microsoft.com/office/powerpoint/2010/main" val="2630260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91CF6BA2-7DC6-4065-BE1E-9C3194F2FFAF}" type="slidenum">
              <a:rPr lang="en-US" sz="1300">
                <a:latin typeface="Arial" panose="020B0604020202020204" pitchFamily="34" charset="0"/>
              </a:rPr>
              <a:pPr/>
              <a:t>13</a:t>
            </a:fld>
            <a:endParaRPr lang="en-US" sz="1300">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368425" y="471488"/>
            <a:ext cx="4535488" cy="3402012"/>
          </a:xfrm>
          <a:ln/>
        </p:spPr>
      </p:sp>
      <p:sp>
        <p:nvSpPr>
          <p:cNvPr id="33796" name="Rectangle 4"/>
          <p:cNvSpPr>
            <a:spLocks noGrp="1" noChangeArrowheads="1"/>
          </p:cNvSpPr>
          <p:nvPr>
            <p:ph type="body" idx="1"/>
          </p:nvPr>
        </p:nvSpPr>
        <p:spPr>
          <a:noFill/>
        </p:spPr>
        <p:txBody>
          <a:bodyPr/>
          <a:lstStyle/>
          <a:p>
            <a:pPr eaLnBrk="1" hangingPunct="1"/>
            <a:r>
              <a:rPr lang="en-US" dirty="0" smtClean="0"/>
              <a:t>ASME policies are available online through the links listed on this page.</a:t>
            </a:r>
          </a:p>
        </p:txBody>
      </p:sp>
    </p:spTree>
    <p:extLst>
      <p:ext uri="{BB962C8B-B14F-4D97-AF65-F5344CB8AC3E}">
        <p14:creationId xmlns:p14="http://schemas.microsoft.com/office/powerpoint/2010/main" val="215086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0887D35-2408-410E-9CD4-322A0D2B6DFD}" type="slidenum">
              <a:rPr lang="en-US" sz="1300">
                <a:latin typeface="Arial" panose="020B0604020202020204" pitchFamily="34" charset="0"/>
              </a:rPr>
              <a:pPr/>
              <a:t>1</a:t>
            </a:fld>
            <a:endParaRPr lang="en-US" sz="130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1368425" y="471488"/>
            <a:ext cx="4535488" cy="3402012"/>
          </a:xfrm>
          <a:ln/>
        </p:spPr>
      </p:sp>
      <p:sp>
        <p:nvSpPr>
          <p:cNvPr id="11268" name="Rectangle 4"/>
          <p:cNvSpPr>
            <a:spLocks noGrp="1" noChangeArrowheads="1"/>
          </p:cNvSpPr>
          <p:nvPr>
            <p:ph type="body" idx="1"/>
          </p:nvPr>
        </p:nvSpPr>
        <p:spPr>
          <a:noFill/>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95660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4457A89C-30D1-461D-AC98-E9D493E6C92D}" type="slidenum">
              <a:rPr lang="en-US" sz="1300">
                <a:latin typeface="Arial" panose="020B0604020202020204" pitchFamily="34" charset="0"/>
              </a:rPr>
              <a:pPr/>
              <a:t>2</a:t>
            </a:fld>
            <a:endParaRPr lang="en-US" sz="1300">
              <a:latin typeface="Arial" panose="020B0604020202020204" pitchFamily="34" charset="0"/>
            </a:endParaRPr>
          </a:p>
        </p:txBody>
      </p:sp>
      <p:sp>
        <p:nvSpPr>
          <p:cNvPr id="13315" name="Rectangle 2"/>
          <p:cNvSpPr>
            <a:spLocks noGrp="1" noRot="1" noChangeAspect="1" noChangeArrowheads="1" noTextEdit="1"/>
          </p:cNvSpPr>
          <p:nvPr>
            <p:ph type="sldImg"/>
          </p:nvPr>
        </p:nvSpPr>
        <p:spPr>
          <a:xfrm>
            <a:off x="1349375" y="479425"/>
            <a:ext cx="4592638" cy="3444875"/>
          </a:xfrm>
          <a:ln/>
        </p:spPr>
      </p:sp>
      <p:sp>
        <p:nvSpPr>
          <p:cNvPr id="13316" name="Rectangle 3"/>
          <p:cNvSpPr>
            <a:spLocks noGrp="1" noChangeArrowheads="1"/>
          </p:cNvSpPr>
          <p:nvPr>
            <p:ph type="body" idx="1"/>
          </p:nvPr>
        </p:nvSpPr>
        <p:spPr>
          <a:xfrm>
            <a:off x="539992" y="4271026"/>
            <a:ext cx="6228467" cy="4990788"/>
          </a:xfrm>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180731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AF4070A1-24F3-4ECE-9032-0FDAE6B36786}" type="slidenum">
              <a:rPr lang="en-US" sz="1300">
                <a:latin typeface="Arial" panose="020B0604020202020204" pitchFamily="34" charset="0"/>
              </a:rPr>
              <a:pPr/>
              <a:t>3</a:t>
            </a:fld>
            <a:endParaRPr lang="en-US" sz="1300">
              <a:latin typeface="Arial" panose="020B0604020202020204" pitchFamily="34" charset="0"/>
            </a:endParaRPr>
          </a:p>
        </p:txBody>
      </p:sp>
      <p:sp>
        <p:nvSpPr>
          <p:cNvPr id="15363" name="Rectangle 2"/>
          <p:cNvSpPr>
            <a:spLocks noGrp="1" noRot="1" noChangeAspect="1" noChangeArrowheads="1" noTextEdit="1"/>
          </p:cNvSpPr>
          <p:nvPr>
            <p:ph type="sldImg"/>
          </p:nvPr>
        </p:nvSpPr>
        <p:spPr>
          <a:xfrm>
            <a:off x="1368425" y="471488"/>
            <a:ext cx="4535488" cy="3402012"/>
          </a:xfrm>
          <a:ln/>
        </p:spPr>
      </p:sp>
      <p:sp>
        <p:nvSpPr>
          <p:cNvPr id="15364" name="Rectangle 4"/>
          <p:cNvSpPr>
            <a:spLocks noGrp="1" noChangeArrowheads="1"/>
          </p:cNvSpPr>
          <p:nvPr>
            <p:ph type="body" idx="1"/>
          </p:nvPr>
        </p:nvSpPr>
        <p:spPr>
          <a:noFill/>
        </p:spPr>
        <p:txBody>
          <a:bodyPr/>
          <a:lstStyle/>
          <a:p>
            <a:r>
              <a:rPr lang="en-US" dirty="0" smtClean="0">
                <a:latin typeface="Arial" panose="020B0604020202020204" pitchFamily="34" charset="0"/>
              </a:rPr>
              <a:t>At the end of this module, you will be able to:</a:t>
            </a:r>
          </a:p>
          <a:p>
            <a:pPr marL="179268" indent="-179268">
              <a:buFont typeface="Arial" panose="020B0604020202020204" pitchFamily="34" charset="0"/>
              <a:buChar char="•"/>
            </a:pPr>
            <a:r>
              <a:rPr lang="en-US" dirty="0" smtClean="0">
                <a:latin typeface="Arial" panose="020B0604020202020204" pitchFamily="34" charset="0"/>
              </a:rPr>
              <a:t> Explain ASME policies regarding speaking or sending correspondence on behalf of the Society</a:t>
            </a:r>
          </a:p>
          <a:p>
            <a:pPr marL="179268" indent="-179268">
              <a:buFont typeface="Arial" panose="020B0604020202020204" pitchFamily="34" charset="0"/>
              <a:buChar char="•"/>
            </a:pPr>
            <a:r>
              <a:rPr lang="en-US" dirty="0" smtClean="0">
                <a:latin typeface="Arial" panose="020B0604020202020204" pitchFamily="34" charset="0"/>
              </a:rPr>
              <a:t> Understand the appropriate use of the Society Name, Acronym, Logo, Emblem or Initials </a:t>
            </a: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1006959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F0512CB9-A279-43F8-97F1-A181E4834024}" type="slidenum">
              <a:rPr lang="en-US" sz="1300">
                <a:latin typeface="Arial" panose="020B0604020202020204" pitchFamily="34" charset="0"/>
              </a:rPr>
              <a:pPr/>
              <a:t>4</a:t>
            </a:fld>
            <a:endParaRPr lang="en-US" sz="1300">
              <a:latin typeface="Arial" panose="020B0604020202020204" pitchFamily="34" charset="0"/>
            </a:endParaRPr>
          </a:p>
        </p:txBody>
      </p:sp>
      <p:sp>
        <p:nvSpPr>
          <p:cNvPr id="17411" name="Rectangle 2"/>
          <p:cNvSpPr>
            <a:spLocks noGrp="1" noRot="1" noChangeAspect="1" noChangeArrowheads="1" noTextEdit="1"/>
          </p:cNvSpPr>
          <p:nvPr>
            <p:ph type="sldImg"/>
          </p:nvPr>
        </p:nvSpPr>
        <p:spPr>
          <a:xfrm>
            <a:off x="1368425" y="471488"/>
            <a:ext cx="4535488" cy="3402012"/>
          </a:xfrm>
          <a:ln/>
        </p:spPr>
      </p:sp>
      <p:sp>
        <p:nvSpPr>
          <p:cNvPr id="17412" name="Rectangle 4"/>
          <p:cNvSpPr>
            <a:spLocks noGrp="1" noChangeArrowheads="1"/>
          </p:cNvSpPr>
          <p:nvPr>
            <p:ph type="body" idx="1"/>
          </p:nvPr>
        </p:nvSpPr>
        <p:spPr>
          <a:noFill/>
        </p:spPr>
        <p:txBody>
          <a:bodyPr/>
          <a:lstStyle/>
          <a:p>
            <a:pPr eaLnBrk="1" hangingPunct="1"/>
            <a:r>
              <a:rPr lang="en-US" dirty="0" smtClean="0">
                <a:latin typeface="Arial" panose="020B0604020202020204" pitchFamily="34" charset="0"/>
              </a:rPr>
              <a:t>Codes and Standards Policy 18 covers External Communications b</a:t>
            </a:r>
            <a:r>
              <a:rPr lang="en-US" sz="1200" dirty="0"/>
              <a:t>y Officers of the Council or Supervisory Boards and by committee members. </a:t>
            </a:r>
            <a:endParaRPr lang="en-US" dirty="0" smtClean="0">
              <a:latin typeface="Arial" panose="020B0604020202020204" pitchFamily="34" charset="0"/>
            </a:endParaRPr>
          </a:p>
          <a:p>
            <a:pPr marL="180929" indent="-180929" eaLnBrk="1" hangingPunct="1">
              <a:buFont typeface="Arial" panose="020B0604020202020204" pitchFamily="34" charset="0"/>
              <a:buChar char="•"/>
            </a:pPr>
            <a:r>
              <a:rPr lang="en-US" dirty="0" smtClean="0">
                <a:latin typeface="Arial" panose="020B0604020202020204" pitchFamily="34" charset="0"/>
              </a:rPr>
              <a:t>External communications includes communications with individuals or organizations outside of ASME. This may include, but is not limited to, mass media, the general public, government bodies, and other interested audiences. </a:t>
            </a:r>
          </a:p>
          <a:p>
            <a:pPr marL="180929" indent="-180929" eaLnBrk="1" hangingPunct="1">
              <a:buFont typeface="Arial" panose="020B0604020202020204" pitchFamily="34" charset="0"/>
              <a:buChar char="•"/>
            </a:pPr>
            <a:r>
              <a:rPr lang="en-US" dirty="0" smtClean="0">
                <a:latin typeface="Arial" panose="020B0604020202020204" pitchFamily="34" charset="0"/>
              </a:rPr>
              <a:t>ASME Staff are the direct liaison between the public and ASME, including ASME committees. Staff is responsible for most external communication such as the issuance of replies to inquiries of the standard, communication with other standards writing bodies, or other regulatory bodies.</a:t>
            </a:r>
          </a:p>
          <a:p>
            <a:pPr marL="180929" indent="-180929" eaLnBrk="1" hangingPunct="1">
              <a:buFont typeface="Arial" panose="020B0604020202020204" pitchFamily="34" charset="0"/>
              <a:buChar char="•"/>
            </a:pPr>
            <a:r>
              <a:rPr lang="en-US" dirty="0" smtClean="0">
                <a:latin typeface="Arial" panose="020B0604020202020204" pitchFamily="34" charset="0"/>
              </a:rPr>
              <a:t>Volunteers may not speak on behalf of the society unless the rules outlined in the next slide are followed. </a:t>
            </a:r>
          </a:p>
        </p:txBody>
      </p:sp>
    </p:spTree>
    <p:extLst>
      <p:ext uri="{BB962C8B-B14F-4D97-AF65-F5344CB8AC3E}">
        <p14:creationId xmlns:p14="http://schemas.microsoft.com/office/powerpoint/2010/main" val="61147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303A4953-6E92-4084-AB41-C3C2A9D8FB1D}" type="slidenum">
              <a:rPr lang="en-US" sz="1300">
                <a:latin typeface="Arial" panose="020B0604020202020204" pitchFamily="34" charset="0"/>
              </a:rPr>
              <a:pPr/>
              <a:t>5</a:t>
            </a:fld>
            <a:endParaRPr lang="en-US" sz="1300">
              <a:latin typeface="Arial" panose="020B0604020202020204" pitchFamily="34" charset="0"/>
            </a:endParaRPr>
          </a:p>
        </p:txBody>
      </p:sp>
      <p:sp>
        <p:nvSpPr>
          <p:cNvPr id="19459" name="Rectangle 2"/>
          <p:cNvSpPr>
            <a:spLocks noGrp="1" noRot="1" noChangeAspect="1" noChangeArrowheads="1" noTextEdit="1"/>
          </p:cNvSpPr>
          <p:nvPr>
            <p:ph type="sldImg"/>
          </p:nvPr>
        </p:nvSpPr>
        <p:spPr>
          <a:xfrm>
            <a:off x="1368425" y="471488"/>
            <a:ext cx="4535488" cy="3402012"/>
          </a:xfrm>
          <a:ln/>
        </p:spPr>
      </p:sp>
      <p:sp>
        <p:nvSpPr>
          <p:cNvPr id="24580" name="Rectangle 4"/>
          <p:cNvSpPr>
            <a:spLocks noGrp="1" noChangeArrowheads="1"/>
          </p:cNvSpPr>
          <p:nvPr>
            <p:ph type="body" idx="1"/>
          </p:nvPr>
        </p:nvSpPr>
        <p:spPr>
          <a:ln/>
        </p:spPr>
        <p:txBody>
          <a:bodyPr/>
          <a:lstStyle/>
          <a:p>
            <a:pPr eaLnBrk="1" hangingPunct="1">
              <a:defRPr/>
            </a:pPr>
            <a:r>
              <a:rPr lang="en-US" dirty="0" smtClean="0"/>
              <a:t>As outlined in CSP-18, the following volunteers may speak on behalf of the Society</a:t>
            </a:r>
          </a:p>
          <a:p>
            <a:pPr marL="179268" indent="-179268" eaLnBrk="1" hangingPunct="1">
              <a:buFont typeface="Arial" panose="020B0604020202020204" pitchFamily="34" charset="0"/>
              <a:buChar char="•"/>
              <a:defRPr/>
            </a:pPr>
            <a:r>
              <a:rPr lang="en-US" dirty="0" smtClean="0"/>
              <a:t>S&amp;C </a:t>
            </a:r>
            <a:r>
              <a:rPr lang="en-US" u="none" dirty="0" smtClean="0"/>
              <a:t>Senior Vice President (S&amp;C Council Chair) may speak for ASME on all standards and certification matters involving government and other external organization actions or potential actions. </a:t>
            </a:r>
          </a:p>
          <a:p>
            <a:pPr marL="179268" indent="-179268" eaLnBrk="1" hangingPunct="1">
              <a:buFont typeface="Arial" panose="020B0604020202020204" pitchFamily="34" charset="0"/>
              <a:buChar char="•"/>
              <a:defRPr/>
            </a:pPr>
            <a:r>
              <a:rPr lang="en-US" u="none" strike="noStrike" dirty="0" smtClean="0"/>
              <a:t>S&amp;C Council</a:t>
            </a:r>
            <a:r>
              <a:rPr lang="en-US" u="none" strike="noStrike" baseline="0" dirty="0" smtClean="0"/>
              <a:t> and </a:t>
            </a:r>
            <a:r>
              <a:rPr lang="en-US" u="none" strike="noStrike" dirty="0" smtClean="0"/>
              <a:t>Board Officers </a:t>
            </a:r>
            <a:r>
              <a:rPr lang="en-US" u="none" strike="noStrike" dirty="0" smtClean="0"/>
              <a:t>may </a:t>
            </a:r>
            <a:r>
              <a:rPr lang="en-US" strike="noStrike" dirty="0" smtClean="0"/>
              <a:t>speak for ASME on standards and certification matters involving government and other external organization actions in his/her area of responsibility. </a:t>
            </a:r>
          </a:p>
          <a:p>
            <a:pPr marL="179268" indent="-179268" eaLnBrk="1" hangingPunct="1">
              <a:buFont typeface="Arial" panose="020B0604020202020204" pitchFamily="34" charset="0"/>
              <a:buChar char="•"/>
              <a:defRPr/>
            </a:pPr>
            <a:r>
              <a:rPr lang="en-US" dirty="0" smtClean="0"/>
              <a:t>S&amp;C Committee Members may represent the Society, presenting or explaining current, approved ASME statements or positions, only if </a:t>
            </a:r>
            <a:r>
              <a:rPr lang="en-US" dirty="0" smtClean="0"/>
              <a:t>authorized </a:t>
            </a:r>
            <a:r>
              <a:rPr lang="en-US" dirty="0" smtClean="0"/>
              <a:t>by the Chair of the Council on Standards and Certification.</a:t>
            </a:r>
          </a:p>
          <a:p>
            <a:pPr marL="422894" lvl="1" indent="-181240" eaLnBrk="1" hangingPunct="1">
              <a:buFontTx/>
              <a:buChar char="-"/>
              <a:defRPr/>
            </a:pPr>
            <a:r>
              <a:rPr lang="en-US" dirty="0" smtClean="0"/>
              <a:t>Before presenting approved ASME statements or positions, a clarification of the individuals status within the Society is required. This clarification statement is located in CSP-18.</a:t>
            </a:r>
          </a:p>
          <a:p>
            <a:pPr marL="241654" lvl="1" indent="0" eaLnBrk="1" hangingPunct="1">
              <a:buNone/>
              <a:defRPr/>
            </a:pPr>
            <a:endParaRPr lang="en-US" dirty="0" smtClean="0"/>
          </a:p>
          <a:p>
            <a:pPr marL="0" lvl="1" indent="0" eaLnBrk="1" hangingPunct="1">
              <a:buNone/>
              <a:tabLst>
                <a:tab pos="66396" algn="l"/>
              </a:tabLst>
              <a:defRPr/>
            </a:pPr>
            <a:r>
              <a:rPr lang="en-US" dirty="0" smtClean="0"/>
              <a:t>Note: Statements and Position</a:t>
            </a:r>
            <a:r>
              <a:rPr lang="en-US" baseline="0" dirty="0" smtClean="0"/>
              <a:t> Papers are specific items that are defined in Society Policy 15.1. </a:t>
            </a:r>
            <a:endParaRPr lang="en-US" dirty="0" smtClean="0"/>
          </a:p>
          <a:p>
            <a:pPr eaLnBrk="1" hangingPunct="1">
              <a:defRPr/>
            </a:pPr>
            <a:endParaRPr lang="en-US" dirty="0" smtClean="0"/>
          </a:p>
        </p:txBody>
      </p:sp>
    </p:spTree>
    <p:extLst>
      <p:ext uri="{BB962C8B-B14F-4D97-AF65-F5344CB8AC3E}">
        <p14:creationId xmlns:p14="http://schemas.microsoft.com/office/powerpoint/2010/main" val="1596053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dirty="0" smtClean="0">
                <a:latin typeface="Arial" panose="020B0604020202020204" pitchFamily="34" charset="0"/>
              </a:rPr>
              <a:t>These rules are outlined in detail in </a:t>
            </a:r>
            <a:r>
              <a:rPr lang="en-US" dirty="0" smtClean="0">
                <a:latin typeface="Arial" panose="020B0604020202020204" pitchFamily="34" charset="0"/>
              </a:rPr>
              <a:t>society policy 15.1 public affairs and public statements.  </a:t>
            </a:r>
            <a:r>
              <a:rPr lang="en-US" dirty="0" smtClean="0">
                <a:latin typeface="Arial" panose="020B0604020202020204" pitchFamily="34" charset="0"/>
              </a:rPr>
              <a:t>In a nutshell, “Members of the Society are encouraged to participate as individuals in public affairs activities and this policy is not intended to limit this participation. But members as individuals must distinguish their personal views on public issues from those which have received the full and explicit support of the Society.”</a:t>
            </a:r>
          </a:p>
          <a:p>
            <a:endParaRPr lang="en-US" dirty="0" smtClean="0">
              <a:latin typeface="Arial" panose="020B0604020202020204" pitchFamily="34" charset="0"/>
            </a:endParaRPr>
          </a:p>
        </p:txBody>
      </p:sp>
      <p:sp>
        <p:nvSpPr>
          <p:cNvPr id="23556"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574AC8C7-B182-4488-AEEC-1021EFD715C4}" type="slidenum">
              <a:rPr lang="en-US" sz="1300">
                <a:latin typeface="Arial" panose="020B0604020202020204" pitchFamily="34" charset="0"/>
              </a:rPr>
              <a:pPr/>
              <a:t>6</a:t>
            </a:fld>
            <a:endParaRPr lang="en-US" sz="1300">
              <a:latin typeface="Arial" panose="020B0604020202020204" pitchFamily="34" charset="0"/>
            </a:endParaRPr>
          </a:p>
        </p:txBody>
      </p:sp>
    </p:spTree>
    <p:extLst>
      <p:ext uri="{BB962C8B-B14F-4D97-AF65-F5344CB8AC3E}">
        <p14:creationId xmlns:p14="http://schemas.microsoft.com/office/powerpoint/2010/main" val="1037547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eaLnBrk="1" hangingPunct="1"/>
            <a:r>
              <a:rPr lang="en-US" dirty="0" smtClean="0">
                <a:latin typeface="Arial" panose="020B0604020202020204" pitchFamily="34" charset="0"/>
              </a:rPr>
              <a:t>In order to comply with Society Policy 15.1: </a:t>
            </a:r>
          </a:p>
          <a:p>
            <a:pPr marL="179268" indent="-179268" eaLnBrk="1" hangingPunct="1">
              <a:buFont typeface="Arial" panose="020B0604020202020204" pitchFamily="34" charset="0"/>
              <a:buChar char="•"/>
            </a:pPr>
            <a:r>
              <a:rPr lang="en-US" dirty="0" smtClean="0">
                <a:latin typeface="Arial" panose="020B0604020202020204" pitchFamily="34" charset="0"/>
              </a:rPr>
              <a:t>S&amp;C committee members must distinguish their personal views on public issues from those which have received the full and explicit support of the society.   </a:t>
            </a:r>
          </a:p>
          <a:p>
            <a:pPr marL="179268" indent="-179268" eaLnBrk="1" hangingPunct="1">
              <a:buFont typeface="Arial" panose="020B0604020202020204" pitchFamily="34" charset="0"/>
              <a:buChar char="•"/>
            </a:pPr>
            <a:r>
              <a:rPr lang="en-US" sz="1200" dirty="0"/>
              <a:t>Authority to Reference ASME Affiliation </a:t>
            </a:r>
            <a:r>
              <a:rPr lang="en-US" dirty="0" smtClean="0">
                <a:latin typeface="Arial" panose="020B0604020202020204" pitchFamily="34" charset="0"/>
              </a:rPr>
              <a:t>A member, when expressing their personal views, may only mention their affiliation with ASME if they include a disclaimer that the views expressed are theirs alone, and are not necessarily the views of the Society, in accordance with Policy P14.6. </a:t>
            </a:r>
          </a:p>
        </p:txBody>
      </p:sp>
      <p:sp>
        <p:nvSpPr>
          <p:cNvPr id="2150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A6F6A91-F6FC-42BC-B8AB-59CD1F40255E}" type="slidenum">
              <a:rPr lang="en-US" sz="1300">
                <a:latin typeface="Arial" panose="020B0604020202020204" pitchFamily="34" charset="0"/>
              </a:rPr>
              <a:pPr/>
              <a:t>7</a:t>
            </a:fld>
            <a:endParaRPr lang="en-US" sz="1300">
              <a:latin typeface="Arial" panose="020B0604020202020204" pitchFamily="34" charset="0"/>
            </a:endParaRPr>
          </a:p>
        </p:txBody>
      </p:sp>
    </p:spTree>
    <p:extLst>
      <p:ext uri="{BB962C8B-B14F-4D97-AF65-F5344CB8AC3E}">
        <p14:creationId xmlns:p14="http://schemas.microsoft.com/office/powerpoint/2010/main" val="83201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dirty="0" smtClean="0">
                <a:latin typeface="Arial" panose="020B0604020202020204" pitchFamily="34" charset="0"/>
              </a:rPr>
              <a:t>Society Policy 14.6 D provides </a:t>
            </a:r>
            <a:r>
              <a:rPr lang="en-US" dirty="0" smtClean="0">
                <a:latin typeface="Arial" panose="020B0604020202020204" pitchFamily="34" charset="0"/>
              </a:rPr>
              <a:t>rules governing display and use of ornamentations using the society name, acronym, logo, emblem or initials. </a:t>
            </a:r>
            <a:endParaRPr lang="en-US" dirty="0" smtClean="0">
              <a:latin typeface="Arial" panose="020B0604020202020204" pitchFamily="34" charset="0"/>
            </a:endParaRPr>
          </a:p>
          <a:p>
            <a:endParaRPr lang="en-US" dirty="0" smtClean="0">
              <a:latin typeface="Arial" panose="020B0604020202020204" pitchFamily="34" charset="0"/>
            </a:endParaRPr>
          </a:p>
          <a:p>
            <a:pPr marL="179268" indent="-179268">
              <a:buFont typeface="Arial" panose="020B0604020202020204" pitchFamily="34" charset="0"/>
              <a:buChar char="•"/>
            </a:pPr>
            <a:r>
              <a:rPr lang="en-US" dirty="0" smtClean="0">
                <a:latin typeface="Arial" panose="020B0604020202020204" pitchFamily="34" charset="0"/>
              </a:rPr>
              <a:t>Society members, staff members or others associated with the Society are not authorized to use the ASME logo or emblem on their personal stationery or letterheads, business cards or other identification. </a:t>
            </a:r>
          </a:p>
          <a:p>
            <a:pPr marL="179268" indent="-179268">
              <a:buFont typeface="Arial" panose="020B0604020202020204" pitchFamily="34" charset="0"/>
              <a:buChar char="•"/>
            </a:pPr>
            <a:r>
              <a:rPr lang="en-US" dirty="0" smtClean="0">
                <a:latin typeface="Arial" panose="020B0604020202020204" pitchFamily="34" charset="0"/>
              </a:rPr>
              <a:t>Members holding elected office in the Society or holding non-elective office or membership in the various sections, technical divisions, boards, Codes and Standards … may use the appropriate title of office or membership only in connection with Society activities.</a:t>
            </a:r>
          </a:p>
          <a:p>
            <a:pPr marL="179268" indent="-179268">
              <a:buFont typeface="Arial" panose="020B0604020202020204" pitchFamily="34" charset="0"/>
              <a:buChar char="•"/>
            </a:pPr>
            <a:r>
              <a:rPr lang="en-US" dirty="0" smtClean="0">
                <a:latin typeface="Arial" panose="020B0604020202020204" pitchFamily="34" charset="0"/>
              </a:rPr>
              <a:t>Such designation of office or membership may not be used for personal endorsement or identification of personal engagement in non-ASME-related activities, including advertisement of non-ASME Workshops and Seminars.</a:t>
            </a:r>
          </a:p>
          <a:p>
            <a:endParaRPr lang="en-US" dirty="0" smtClean="0">
              <a:latin typeface="Arial" panose="020B0604020202020204" pitchFamily="34" charset="0"/>
            </a:endParaRPr>
          </a:p>
          <a:p>
            <a:r>
              <a:rPr lang="en-US" dirty="0" smtClean="0">
                <a:latin typeface="Arial" panose="020B0604020202020204" pitchFamily="34" charset="0"/>
              </a:rPr>
              <a:t>How this applies to the use of ASME issued letterhead and business cards will be covered in the next couple of slides.</a:t>
            </a:r>
          </a:p>
        </p:txBody>
      </p:sp>
      <p:sp>
        <p:nvSpPr>
          <p:cNvPr id="25604"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E3A9DCFD-F78D-4987-9A66-863030E0C4D4}" type="slidenum">
              <a:rPr lang="en-US" sz="1300">
                <a:latin typeface="Arial" panose="020B0604020202020204" pitchFamily="34" charset="0"/>
              </a:rPr>
              <a:pPr/>
              <a:t>8</a:t>
            </a:fld>
            <a:endParaRPr lang="en-US" sz="1300">
              <a:latin typeface="Arial" panose="020B0604020202020204" pitchFamily="34" charset="0"/>
            </a:endParaRPr>
          </a:p>
        </p:txBody>
      </p:sp>
    </p:spTree>
    <p:extLst>
      <p:ext uri="{BB962C8B-B14F-4D97-AF65-F5344CB8AC3E}">
        <p14:creationId xmlns:p14="http://schemas.microsoft.com/office/powerpoint/2010/main" val="1299463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92BB3F2-1EF5-4766-87A9-0FF55A49C5D8}" type="slidenum">
              <a:rPr lang="en-US"/>
              <a:pPr>
                <a:defRPr/>
              </a:pPr>
              <a:t>‹#›</a:t>
            </a:fld>
            <a:endParaRPr lang="en-US"/>
          </a:p>
        </p:txBody>
      </p:sp>
    </p:spTree>
    <p:extLst>
      <p:ext uri="{BB962C8B-B14F-4D97-AF65-F5344CB8AC3E}">
        <p14:creationId xmlns:p14="http://schemas.microsoft.com/office/powerpoint/2010/main" val="57460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a:lstStyle>
            <a:lvl1pPr>
              <a:defRPr sz="2400"/>
            </a:lvl1pPr>
            <a:lvl2pPr marL="742950" indent="-285750">
              <a:buFont typeface="Arial" panose="020B0604020202020204" pitchFamily="34" charset="0"/>
              <a:buChar char="•"/>
              <a:defRPr sz="2000"/>
            </a:lvl2pPr>
            <a:lvl3pPr marL="1143000" indent="-228600">
              <a:buFont typeface="Arial" panose="020B0604020202020204" pitchFamily="34" charset="0"/>
              <a:buChar char="–"/>
              <a:defRPr sz="1800"/>
            </a:lvl3pPr>
            <a:lvl4pPr>
              <a:defRPr sz="1600"/>
            </a:lvl4pPr>
          </a:lstStyle>
          <a:p>
            <a:pPr lvl="0"/>
            <a:r>
              <a:rPr lang="en-US" dirty="0" smtClean="0"/>
              <a:t>Click to edit Master text styles</a:t>
            </a:r>
          </a:p>
          <a:p>
            <a:pPr lvl="1"/>
            <a:r>
              <a:rPr lang="en-US" dirty="0" smtClean="0"/>
              <a:t>Second level</a:t>
            </a:r>
          </a:p>
          <a:p>
            <a:pPr lvl="2"/>
            <a:r>
              <a:rPr lang="en-US" dirty="0" smtClean="0"/>
              <a:t>Third </a:t>
            </a:r>
            <a:r>
              <a:rPr lang="en-US" dirty="0" smtClean="0"/>
              <a:t>level</a:t>
            </a:r>
            <a:endParaRPr lang="en-US" dirty="0" smtClean="0"/>
          </a:p>
        </p:txBody>
      </p:sp>
      <p:sp>
        <p:nvSpPr>
          <p:cNvPr id="4" name="Footer Placeholder 3"/>
          <p:cNvSpPr>
            <a:spLocks noGrp="1"/>
          </p:cNvSpPr>
          <p:nvPr>
            <p:ph type="ftr" sz="quarter" idx="10"/>
          </p:nvPr>
        </p:nvSpPr>
        <p:spPr>
          <a:xfrm>
            <a:off x="1397000" y="6477000"/>
            <a:ext cx="6096000" cy="244475"/>
          </a:xfrm>
        </p:spPr>
        <p:txBody>
          <a:bodyPr/>
          <a:lstStyle>
            <a:lvl1pPr>
              <a:defRPr/>
            </a:lvl1pPr>
          </a:lstStyle>
          <a:p>
            <a:pPr>
              <a:defRPr/>
            </a:pPr>
            <a:r>
              <a:rPr lang="en-US" smtClean="0"/>
              <a:t>ASME S&amp;C Training Module C5 Speaking for the Society </a:t>
            </a:r>
            <a:endParaRPr lang="en-US"/>
          </a:p>
        </p:txBody>
      </p:sp>
      <p:sp>
        <p:nvSpPr>
          <p:cNvPr id="5" name="Slide Number Placeholder 4"/>
          <p:cNvSpPr>
            <a:spLocks noGrp="1"/>
          </p:cNvSpPr>
          <p:nvPr>
            <p:ph type="sldNum" sz="quarter" idx="11"/>
          </p:nvPr>
        </p:nvSpPr>
        <p:spPr/>
        <p:txBody>
          <a:bodyPr/>
          <a:lstStyle>
            <a:lvl1pPr>
              <a:defRPr/>
            </a:lvl1pPr>
          </a:lstStyle>
          <a:p>
            <a:pPr>
              <a:defRPr/>
            </a:pPr>
            <a:fld id="{FEF2A5E2-9103-433C-B111-43A8DD415F02}" type="slidenum">
              <a:rPr lang="en-US"/>
              <a:pPr>
                <a:defRPr/>
              </a:pPr>
              <a:t>‹#›</a:t>
            </a:fld>
            <a:endParaRPr lang="en-US"/>
          </a:p>
        </p:txBody>
      </p:sp>
      <p:sp>
        <p:nvSpPr>
          <p:cNvPr id="6"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9980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1FC76F83-407A-47E1-BD95-4904D19F3899}" type="slidenum">
              <a:rPr lang="en-US"/>
              <a:pPr>
                <a:defRPr/>
              </a:pPr>
              <a:t>‹#›</a:t>
            </a:fld>
            <a:endParaRPr lang="en-US"/>
          </a:p>
        </p:txBody>
      </p:sp>
      <p:sp>
        <p:nvSpPr>
          <p:cNvPr id="5"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703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028A5821-4D42-47A9-BCCB-3B2D18106941}" type="slidenum">
              <a:rPr lang="en-US"/>
              <a:pPr>
                <a:defRPr/>
              </a:pPr>
              <a:t>‹#›</a:t>
            </a:fld>
            <a:endParaRPr lang="en-US"/>
          </a:p>
        </p:txBody>
      </p:sp>
      <p:sp>
        <p:nvSpPr>
          <p:cNvPr id="5"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8302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8A74269A-77B8-4F1E-B80B-5975638AB0DE}" type="slidenum">
              <a:rPr lang="en-US"/>
              <a:pPr>
                <a:defRPr/>
              </a:pPr>
              <a:t>‹#›</a:t>
            </a:fld>
            <a:endParaRPr lang="en-US"/>
          </a:p>
        </p:txBody>
      </p:sp>
      <p:sp>
        <p:nvSpPr>
          <p:cNvPr id="7"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19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2865A2E7-ED05-40ED-B0BF-1FD50F8DEF76}" type="slidenum">
              <a:rPr lang="en-US"/>
              <a:pPr>
                <a:defRPr/>
              </a:pPr>
              <a:t>‹#›</a:t>
            </a:fld>
            <a:endParaRPr lang="en-US"/>
          </a:p>
        </p:txBody>
      </p:sp>
      <p:sp>
        <p:nvSpPr>
          <p:cNvPr id="9"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223699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CCCB009C-668E-462F-BC90-15E307A2A23A}" type="slidenum">
              <a:rPr lang="en-US"/>
              <a:pPr>
                <a:defRPr/>
              </a:pPr>
              <a:t>‹#›</a:t>
            </a:fld>
            <a:endParaRPr lang="en-US"/>
          </a:p>
        </p:txBody>
      </p:sp>
    </p:spTree>
    <p:extLst>
      <p:ext uri="{BB962C8B-B14F-4D97-AF65-F5344CB8AC3E}">
        <p14:creationId xmlns:p14="http://schemas.microsoft.com/office/powerpoint/2010/main" val="102300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83B33AA-5B97-411A-91FD-F88455FDC1CA}" type="slidenum">
              <a:rPr lang="en-US"/>
              <a:pPr>
                <a:defRPr/>
              </a:pPr>
              <a:t>‹#›</a:t>
            </a:fld>
            <a:endParaRPr lang="en-US"/>
          </a:p>
        </p:txBody>
      </p:sp>
    </p:spTree>
    <p:extLst>
      <p:ext uri="{BB962C8B-B14F-4D97-AF65-F5344CB8AC3E}">
        <p14:creationId xmlns:p14="http://schemas.microsoft.com/office/powerpoint/2010/main" val="229189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ASME S&amp;C Training Module C5 Speaking for the Society </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553D233D-7198-4218-A25D-E1DFCBB601F3}" type="slidenum">
              <a:rPr lang="en-US"/>
              <a:pPr>
                <a:defRPr/>
              </a:pPr>
              <a:t>‹#›</a:t>
            </a:fld>
            <a:endParaRPr lang="en-US"/>
          </a:p>
        </p:txBody>
      </p:sp>
    </p:spTree>
    <p:extLst>
      <p:ext uri="{BB962C8B-B14F-4D97-AF65-F5344CB8AC3E}">
        <p14:creationId xmlns:p14="http://schemas.microsoft.com/office/powerpoint/2010/main" val="154782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6525"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pPr>
              <a:defRPr/>
            </a:pPr>
            <a:r>
              <a:rPr lang="en-US" smtClean="0"/>
              <a:t>ASME S&amp;C Training Module C5 Speaking for the Society </a:t>
            </a:r>
            <a:endParaRPr lang="en-US"/>
          </a:p>
        </p:txBody>
      </p:sp>
      <p:sp>
        <p:nvSpPr>
          <p:cNvPr id="1100806" name="Rectangle 6"/>
          <p:cNvSpPr>
            <a:spLocks noGrp="1" noChangeArrowheads="1"/>
          </p:cNvSpPr>
          <p:nvPr>
            <p:ph type="sldNum" sz="quarter" idx="4"/>
          </p:nvPr>
        </p:nvSpPr>
        <p:spPr bwMode="auto">
          <a:xfrm>
            <a:off x="806450" y="6326188"/>
            <a:ext cx="431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3DDB6EE-3406-4264-B3BD-BB9FC038CC8D}" type="slidenum">
              <a:rPr lang="en-US"/>
              <a:pPr>
                <a:defRPr/>
              </a:pPr>
              <a:t>‹#›</a:t>
            </a:fld>
            <a:endParaRPr lang="en-US"/>
          </a:p>
        </p:txBody>
      </p:sp>
      <p:pic>
        <p:nvPicPr>
          <p:cNvPr id="3078"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Rectangle 9"/>
          <p:cNvSpPr>
            <a:spLocks noChangeArrowheads="1"/>
          </p:cNvSpPr>
          <p:nvPr/>
        </p:nvSpPr>
        <p:spPr bwMode="auto">
          <a:xfrm>
            <a:off x="433388" y="6330950"/>
            <a:ext cx="7080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smtClean="0">
                <a:solidFill>
                  <a:srgbClr val="003399"/>
                </a:solidFill>
                <a:latin typeface="Tahoma" panose="020B0604030504040204" pitchFamily="34" charset="0"/>
              </a:rPr>
              <a:t>Page</a:t>
            </a:r>
          </a:p>
        </p:txBody>
      </p:sp>
      <p:sp>
        <p:nvSpPr>
          <p:cNvPr id="3081" name="TextBox 8"/>
          <p:cNvSpPr txBox="1">
            <a:spLocks noChangeArrowheads="1"/>
          </p:cNvSpPr>
          <p:nvPr/>
        </p:nvSpPr>
        <p:spPr bwMode="auto">
          <a:xfrm>
            <a:off x="328613" y="6575425"/>
            <a:ext cx="9550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smtClean="0">
                <a:solidFill>
                  <a:srgbClr val="003399"/>
                </a:solidFill>
                <a:latin typeface="Tahoma" panose="020B0604030504040204" pitchFamily="34" charset="0"/>
                <a:cs typeface="Tahoma" panose="020B0604030504040204" pitchFamily="34" charset="0"/>
              </a:rPr>
              <a:t>© ASME </a:t>
            </a:r>
            <a:r>
              <a:rPr lang="en-US" sz="1200" dirty="0" smtClean="0">
                <a:solidFill>
                  <a:srgbClr val="003399"/>
                </a:solidFill>
                <a:latin typeface="Tahoma" panose="020B0604030504040204" pitchFamily="34" charset="0"/>
                <a:cs typeface="Tahoma" panose="020B0604030504040204" pitchFamily="34" charset="0"/>
              </a:rPr>
              <a:t>2018</a:t>
            </a:r>
            <a:endParaRPr lang="en-US" sz="1200" dirty="0" smtClean="0">
              <a:solidFill>
                <a:srgbClr val="003399"/>
              </a:solidFill>
              <a:latin typeface="Tahoma" panose="020B0604030504040204" pitchFamily="34" charset="0"/>
              <a:cs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965" r:id="rId1"/>
    <p:sldLayoutId id="2147483985" r:id="rId2"/>
    <p:sldLayoutId id="2147483966" r:id="rId3"/>
    <p:sldLayoutId id="2147483967" r:id="rId4"/>
    <p:sldLayoutId id="2147483968" r:id="rId5"/>
    <p:sldLayoutId id="2147483969" r:id="rId6"/>
    <p:sldLayoutId id="2147483970" r:id="rId7"/>
    <p:sldLayoutId id="2147483971" r:id="rId8"/>
    <p:sldLayoutId id="2147483972" r:id="rId9"/>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8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400">
          <a:solidFill>
            <a:srgbClr val="003399"/>
          </a:solidFill>
          <a:latin typeface="+mn-lt"/>
        </a:defRPr>
      </a:lvl2pPr>
      <a:lvl3pPr marL="1143000" indent="-228600" algn="l" rtl="0" eaLnBrk="0" fontAlgn="base" hangingPunct="0">
        <a:spcBef>
          <a:spcPct val="20000"/>
        </a:spcBef>
        <a:spcAft>
          <a:spcPct val="0"/>
        </a:spcAft>
        <a:buChar char="•"/>
        <a:defRPr sz="20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stools.asme.org/csconnect/FileUpload.cfm?View=yes&amp;ID=7614"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asme.org/about-asme/governance/asme-society-polici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6"/>
          <p:cNvSpPr>
            <a:spLocks noGrp="1"/>
          </p:cNvSpPr>
          <p:nvPr>
            <p:ph type="subTitle" idx="1"/>
          </p:nvPr>
        </p:nvSpPr>
        <p:spPr>
          <a:xfrm>
            <a:off x="914400" y="4389120"/>
            <a:ext cx="7315200" cy="1371600"/>
          </a:xfrm>
        </p:spPr>
        <p:txBody>
          <a:bodyPr/>
          <a:lstStyle/>
          <a:p>
            <a:pPr eaLnBrk="1" hangingPunct="1"/>
            <a:r>
              <a:rPr lang="en-US" dirty="0" smtClean="0">
                <a:latin typeface="Arial" panose="020B0604020202020204" pitchFamily="34" charset="0"/>
                <a:cs typeface="Arial" panose="020B0604020202020204" pitchFamily="34" charset="0"/>
              </a:rPr>
              <a:t>Module C – Legal</a:t>
            </a:r>
          </a:p>
          <a:p>
            <a:pPr eaLnBrk="1" hangingPunct="1"/>
            <a:r>
              <a:rPr lang="en-US" dirty="0" smtClean="0">
                <a:latin typeface="Arial" panose="020B0604020202020204" pitchFamily="34" charset="0"/>
                <a:cs typeface="Arial" panose="020B0604020202020204" pitchFamily="34" charset="0"/>
              </a:rPr>
              <a:t>C5. Speaking for the </a:t>
            </a:r>
            <a:r>
              <a:rPr lang="en-US" dirty="0" smtClean="0">
                <a:latin typeface="Arial" panose="020B0604020202020204" pitchFamily="34" charset="0"/>
                <a:cs typeface="Arial" panose="020B0604020202020204" pitchFamily="34" charset="0"/>
              </a:rPr>
              <a:t>Society</a:t>
            </a:r>
            <a:endParaRPr lang="en-US" dirty="0" smtClean="0">
              <a:latin typeface="Arial" panose="020B0604020202020204" pitchFamily="34" charset="0"/>
              <a:cs typeface="Arial" panose="020B0604020202020204" pitchFamily="34" charset="0"/>
            </a:endParaRPr>
          </a:p>
          <a:p>
            <a:pPr eaLnBrk="1" hangingPunct="1"/>
            <a:endParaRPr lang="en-US" sz="3200" dirty="0" smtClean="0"/>
          </a:p>
        </p:txBody>
      </p:sp>
      <p:sp>
        <p:nvSpPr>
          <p:cNvPr id="8195" name="Title 5"/>
          <p:cNvSpPr>
            <a:spLocks noGrp="1"/>
          </p:cNvSpPr>
          <p:nvPr>
            <p:ph type="title"/>
          </p:nvPr>
        </p:nvSpPr>
        <p:spPr>
          <a:xfrm>
            <a:off x="914400" y="2743200"/>
            <a:ext cx="7315200" cy="1371600"/>
          </a:xfrm>
        </p:spPr>
        <p:txBody>
          <a:bodyPr/>
          <a:lstStyle/>
          <a:p>
            <a:pPr eaLnBrk="1" hangingPunct="1"/>
            <a:r>
              <a:rPr lang="en-US" b="1" dirty="0" smtClean="0">
                <a:latin typeface="Arial" panose="020B0604020202020204" pitchFamily="34" charset="0"/>
                <a:cs typeface="Arial" panose="020B0604020202020204" pitchFamily="34" charset="0"/>
              </a:rPr>
              <a:t>Standards and Certification Training</a:t>
            </a:r>
            <a:r>
              <a:rPr lang="en-US" sz="2800" b="1" dirty="0" smtClean="0"/>
              <a:t/>
            </a:r>
            <a:br>
              <a:rPr lang="en-US" sz="2800" b="1" dirty="0" smtClean="0"/>
            </a:br>
            <a:endParaRPr lang="en-US" sz="2800" b="1" dirty="0" smtClean="0"/>
          </a:p>
        </p:txBody>
      </p:sp>
      <p:pic>
        <p:nvPicPr>
          <p:cNvPr id="819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900"/>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692BB3F2-1EF5-4766-87A9-0FF55A49C5D8}" type="slidenum">
              <a:rPr lang="en-US" smtClean="0"/>
              <a:pPr>
                <a:defRPr/>
              </a:pPr>
              <a:t>0</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57200" y="1005840"/>
            <a:ext cx="8229600" cy="4846320"/>
          </a:xfrm>
        </p:spPr>
        <p:txBody>
          <a:bodyPr/>
          <a:lstStyle/>
          <a:p>
            <a:pPr eaLnBrk="1" hangingPunct="1">
              <a:lnSpc>
                <a:spcPct val="90000"/>
              </a:lnSpc>
            </a:pPr>
            <a:r>
              <a:rPr lang="en-US" dirty="0" smtClean="0"/>
              <a:t>ASME letterhead</a:t>
            </a:r>
          </a:p>
          <a:p>
            <a:pPr lvl="1" eaLnBrk="1" hangingPunct="1">
              <a:lnSpc>
                <a:spcPct val="90000"/>
              </a:lnSpc>
              <a:buFont typeface="Arial" panose="020B0604020202020204" pitchFamily="34" charset="0"/>
              <a:buChar char="–"/>
            </a:pPr>
            <a:r>
              <a:rPr lang="en-US" dirty="0" smtClean="0"/>
              <a:t>Used for technical responses to regulatory proposals, position statements, administrative and personnel matters</a:t>
            </a:r>
          </a:p>
          <a:p>
            <a:pPr lvl="1" eaLnBrk="1" hangingPunct="1">
              <a:lnSpc>
                <a:spcPct val="90000"/>
              </a:lnSpc>
              <a:spcAft>
                <a:spcPts val="600"/>
              </a:spcAft>
              <a:buFont typeface="Arial" panose="020B0604020202020204" pitchFamily="34" charset="0"/>
              <a:buChar char="–"/>
            </a:pPr>
            <a:r>
              <a:rPr lang="en-US" dirty="0" smtClean="0"/>
              <a:t>Use is limited to </a:t>
            </a:r>
            <a:r>
              <a:rPr lang="en-US" dirty="0"/>
              <a:t>S&amp;C Council </a:t>
            </a:r>
            <a:r>
              <a:rPr lang="en-US" dirty="0" smtClean="0"/>
              <a:t>Chair, </a:t>
            </a:r>
            <a:r>
              <a:rPr lang="en-US" dirty="0"/>
              <a:t>S&amp;C Board Chairs and ASME Staff</a:t>
            </a:r>
          </a:p>
          <a:p>
            <a:pPr eaLnBrk="1" hangingPunct="1">
              <a:lnSpc>
                <a:spcPct val="90000"/>
              </a:lnSpc>
            </a:pPr>
            <a:r>
              <a:rPr lang="en-US" dirty="0" smtClean="0"/>
              <a:t>Committee correspondence letterhead</a:t>
            </a:r>
          </a:p>
          <a:p>
            <a:pPr lvl="1" eaLnBrk="1" hangingPunct="1">
              <a:lnSpc>
                <a:spcPct val="90000"/>
              </a:lnSpc>
              <a:buFont typeface="Arial" panose="020B0604020202020204" pitchFamily="34" charset="0"/>
              <a:buChar char="–"/>
            </a:pPr>
            <a:r>
              <a:rPr lang="en-US" dirty="0" smtClean="0"/>
              <a:t>For all other S&amp;C correspondence </a:t>
            </a:r>
          </a:p>
          <a:p>
            <a:pPr lvl="1" eaLnBrk="1" hangingPunct="1">
              <a:lnSpc>
                <a:spcPct val="90000"/>
              </a:lnSpc>
              <a:spcAft>
                <a:spcPts val="600"/>
              </a:spcAft>
              <a:buFont typeface="Arial" panose="020B0604020202020204" pitchFamily="34" charset="0"/>
              <a:buChar char="–"/>
            </a:pPr>
            <a:r>
              <a:rPr lang="en-US" dirty="0" smtClean="0"/>
              <a:t>Sender acting as participant in an ASME board, committee or subcommittee</a:t>
            </a:r>
          </a:p>
          <a:p>
            <a:pPr eaLnBrk="1" hangingPunct="1">
              <a:lnSpc>
                <a:spcPct val="90000"/>
              </a:lnSpc>
            </a:pPr>
            <a:r>
              <a:rPr lang="en-US" dirty="0" smtClean="0"/>
              <a:t>Employer’s letterhead</a:t>
            </a:r>
          </a:p>
          <a:p>
            <a:pPr lvl="1" eaLnBrk="1" hangingPunct="1">
              <a:lnSpc>
                <a:spcPct val="90000"/>
              </a:lnSpc>
              <a:buFont typeface="Arial" panose="020B0604020202020204" pitchFamily="34" charset="0"/>
              <a:buChar char="–"/>
            </a:pPr>
            <a:r>
              <a:rPr lang="en-US" dirty="0" smtClean="0"/>
              <a:t>When acting as an employee (e.g., inquiry)</a:t>
            </a:r>
          </a:p>
        </p:txBody>
      </p:sp>
      <p:sp>
        <p:nvSpPr>
          <p:cNvPr id="26629" name="Rectangle 2"/>
          <p:cNvSpPr>
            <a:spLocks noGrp="1" noChangeArrowheads="1"/>
          </p:cNvSpPr>
          <p:nvPr>
            <p:ph type="title"/>
          </p:nvPr>
        </p:nvSpPr>
        <p:spPr>
          <a:xfrm>
            <a:off x="914400" y="274638"/>
            <a:ext cx="7315200" cy="457200"/>
          </a:xfrm>
        </p:spPr>
        <p:txBody>
          <a:bodyPr/>
          <a:lstStyle/>
          <a:p>
            <a:pPr eaLnBrk="1" hangingPunct="1"/>
            <a:r>
              <a:rPr lang="en-US" b="1" smtClean="0"/>
              <a:t>USING LETTERHEAD </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1005840"/>
            <a:ext cx="8229600" cy="4846320"/>
          </a:xfrm>
        </p:spPr>
        <p:txBody>
          <a:bodyPr tIns="91440"/>
          <a:lstStyle/>
          <a:p>
            <a:pPr algn="l"/>
            <a:r>
              <a:rPr lang="en-US" sz="2400" dirty="0" smtClean="0"/>
              <a:t>In accordance with the guidelines in the previous slide, when sending email correspondence on behalf of ASME or the S&amp;C Committee, the email should so indicate</a:t>
            </a:r>
            <a:endParaRPr lang="en-US" sz="2400" dirty="0"/>
          </a:p>
        </p:txBody>
      </p:sp>
      <p:sp>
        <p:nvSpPr>
          <p:cNvPr id="3" name="Title 2"/>
          <p:cNvSpPr>
            <a:spLocks noGrp="1"/>
          </p:cNvSpPr>
          <p:nvPr>
            <p:ph type="title"/>
          </p:nvPr>
        </p:nvSpPr>
        <p:spPr>
          <a:xfrm>
            <a:off x="914400" y="274638"/>
            <a:ext cx="7315200" cy="457200"/>
          </a:xfrm>
        </p:spPr>
        <p:txBody>
          <a:bodyPr/>
          <a:lstStyle/>
          <a:p>
            <a:r>
              <a:rPr lang="en-US" b="1" dirty="0" smtClean="0"/>
              <a:t>USING EMAIL</a:t>
            </a:r>
            <a:endParaRPr lang="en-US" b="1" dirty="0"/>
          </a:p>
        </p:txBody>
      </p:sp>
      <p:sp>
        <p:nvSpPr>
          <p:cNvPr id="4" name="Footer Placeholder 3"/>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5" name="Slide Number Placeholder 4"/>
          <p:cNvSpPr>
            <a:spLocks noGrp="1"/>
          </p:cNvSpPr>
          <p:nvPr>
            <p:ph type="sldNum" sz="quarter" idx="11"/>
          </p:nvPr>
        </p:nvSpPr>
        <p:spPr/>
        <p:txBody>
          <a:bodyPr/>
          <a:lstStyle/>
          <a:p>
            <a:pPr>
              <a:defRPr/>
            </a:pPr>
            <a:fld id="{692BB3F2-1EF5-4766-87A9-0FF55A49C5D8}" type="slidenum">
              <a:rPr lang="en-US" smtClean="0"/>
              <a:pPr>
                <a:defRPr/>
              </a:pPr>
              <a:t>10</a:t>
            </a:fld>
            <a:endParaRPr lang="en-US"/>
          </a:p>
        </p:txBody>
      </p:sp>
    </p:spTree>
    <p:extLst>
      <p:ext uri="{BB962C8B-B14F-4D97-AF65-F5344CB8AC3E}">
        <p14:creationId xmlns:p14="http://schemas.microsoft.com/office/powerpoint/2010/main" val="171517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57200" y="1219200"/>
            <a:ext cx="8229600" cy="4846320"/>
          </a:xfrm>
        </p:spPr>
        <p:txBody>
          <a:bodyPr/>
          <a:lstStyle/>
          <a:p>
            <a:pPr eaLnBrk="1" hangingPunct="1"/>
            <a:r>
              <a:rPr lang="en-US" dirty="0" smtClean="0"/>
              <a:t>ASME business cards are provided to</a:t>
            </a:r>
          </a:p>
          <a:p>
            <a:pPr lvl="1" eaLnBrk="1" hangingPunct="1">
              <a:buFont typeface="Arial" panose="020B0604020202020204" pitchFamily="34" charset="0"/>
              <a:buChar char="–"/>
            </a:pPr>
            <a:r>
              <a:rPr lang="en-US" dirty="0" smtClean="0"/>
              <a:t>Staff</a:t>
            </a:r>
          </a:p>
          <a:p>
            <a:pPr lvl="1" eaLnBrk="1" hangingPunct="1">
              <a:buFont typeface="Arial" panose="020B0604020202020204" pitchFamily="34" charset="0"/>
              <a:buChar char="–"/>
            </a:pPr>
            <a:r>
              <a:rPr lang="en-US" dirty="0" smtClean="0"/>
              <a:t>Individuals under contract with ASME, via agreed terms and conditions</a:t>
            </a:r>
          </a:p>
          <a:p>
            <a:pPr eaLnBrk="1" hangingPunct="1"/>
            <a:r>
              <a:rPr lang="en-US" dirty="0" smtClean="0"/>
              <a:t>ASME business cards </a:t>
            </a:r>
            <a:r>
              <a:rPr lang="en-US" i="1" dirty="0" smtClean="0"/>
              <a:t>may</a:t>
            </a:r>
            <a:r>
              <a:rPr lang="en-US" dirty="0" smtClean="0"/>
              <a:t> be provided to</a:t>
            </a:r>
          </a:p>
          <a:p>
            <a:pPr lvl="1" eaLnBrk="1" hangingPunct="1">
              <a:buFont typeface="Arial" panose="020B0604020202020204" pitchFamily="34" charset="0"/>
              <a:buChar char="–"/>
            </a:pPr>
            <a:r>
              <a:rPr lang="en-US" dirty="0" smtClean="0"/>
              <a:t>S&amp;C Senior Vice President or Board Chair</a:t>
            </a:r>
          </a:p>
          <a:p>
            <a:pPr lvl="1" eaLnBrk="1" hangingPunct="1">
              <a:buFont typeface="Arial" panose="020B0604020202020204" pitchFamily="34" charset="0"/>
              <a:buChar char="–"/>
            </a:pPr>
            <a:r>
              <a:rPr lang="en-US" dirty="0" smtClean="0"/>
              <a:t>Use limited to events where participation is requested by ASME staff</a:t>
            </a:r>
          </a:p>
          <a:p>
            <a:pPr eaLnBrk="1" hangingPunct="1"/>
            <a:r>
              <a:rPr lang="en-US" dirty="0" smtClean="0"/>
              <a:t>All other Volunteers should not have any reference to their ASME committee affiliation on their business </a:t>
            </a:r>
            <a:r>
              <a:rPr lang="en-US" dirty="0" smtClean="0"/>
              <a:t>cards</a:t>
            </a:r>
            <a:endParaRPr lang="en-US" dirty="0" smtClean="0"/>
          </a:p>
        </p:txBody>
      </p:sp>
      <p:sp>
        <p:nvSpPr>
          <p:cNvPr id="28677" name="Rectangle 2"/>
          <p:cNvSpPr>
            <a:spLocks noGrp="1" noChangeArrowheads="1"/>
          </p:cNvSpPr>
          <p:nvPr>
            <p:ph type="title"/>
          </p:nvPr>
        </p:nvSpPr>
        <p:spPr>
          <a:xfrm>
            <a:off x="914400" y="274638"/>
            <a:ext cx="7315200" cy="457200"/>
          </a:xfrm>
        </p:spPr>
        <p:txBody>
          <a:bodyPr/>
          <a:lstStyle/>
          <a:p>
            <a:pPr eaLnBrk="1" hangingPunct="1"/>
            <a:r>
              <a:rPr lang="en-US" b="1" smtClean="0"/>
              <a:t>BUSINESS CARDS </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sz="2000" dirty="0" smtClean="0"/>
              <a:t>Only the S&amp;C Senior Vice President (Standards and Certification Council Chair), S&amp;C Board Chairs, Staff and members who have been granted “Authority to Express Views” may speak or send correspondence on behalf of the </a:t>
            </a:r>
            <a:r>
              <a:rPr lang="en-US" sz="2000" dirty="0" smtClean="0"/>
              <a:t>Society </a:t>
            </a:r>
            <a:endParaRPr lang="en-US" sz="2000" dirty="0" smtClean="0"/>
          </a:p>
          <a:p>
            <a:pPr eaLnBrk="1" hangingPunct="1"/>
            <a:r>
              <a:rPr lang="en-US" sz="2000" dirty="0" smtClean="0"/>
              <a:t>Committee members may express their own personal views and may mention their affiliation with ASME if they include a disclaimer that the views expressed are theirs alone, and are not the views of the </a:t>
            </a:r>
            <a:r>
              <a:rPr lang="en-US" sz="2000" dirty="0" smtClean="0"/>
              <a:t>Society </a:t>
            </a:r>
            <a:endParaRPr lang="en-US" sz="2000" dirty="0" smtClean="0"/>
          </a:p>
          <a:p>
            <a:pPr eaLnBrk="1" hangingPunct="1"/>
            <a:r>
              <a:rPr lang="en-US" sz="2000" dirty="0" smtClean="0"/>
              <a:t>The Society Name, Acronym, Logo, Emblem, Initials and committee affiliations cannot be used on personal stationery, letterheads, business cards or other </a:t>
            </a:r>
            <a:r>
              <a:rPr lang="en-US" sz="2000" dirty="0" smtClean="0"/>
              <a:t>identification</a:t>
            </a:r>
            <a:endParaRPr lang="en-US" sz="2000" dirty="0" smtClean="0"/>
          </a:p>
          <a:p>
            <a:pPr eaLnBrk="1" hangingPunct="1"/>
            <a:endParaRPr lang="en-US" sz="2000" dirty="0" smtClean="0"/>
          </a:p>
        </p:txBody>
      </p:sp>
      <p:sp>
        <p:nvSpPr>
          <p:cNvPr id="30725" name="Rectangle 2"/>
          <p:cNvSpPr>
            <a:spLocks noGrp="1" noChangeArrowheads="1"/>
          </p:cNvSpPr>
          <p:nvPr>
            <p:ph type="title"/>
          </p:nvPr>
        </p:nvSpPr>
        <p:spPr>
          <a:xfrm>
            <a:off x="914400" y="274638"/>
            <a:ext cx="7315200" cy="457200"/>
          </a:xfrm>
        </p:spPr>
        <p:txBody>
          <a:bodyPr/>
          <a:lstStyle/>
          <a:p>
            <a:pPr eaLnBrk="1" hangingPunct="1"/>
            <a:r>
              <a:rPr lang="en-US" b="1" dirty="0" smtClean="0"/>
              <a:t>MODULE SUMMARY</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pPr eaLnBrk="1" hangingPunct="1"/>
            <a:r>
              <a:rPr lang="en-US" dirty="0" smtClean="0">
                <a:cs typeface="Arial" panose="020B0604020202020204" pitchFamily="34" charset="0"/>
              </a:rPr>
              <a:t>Codes and Standards Policy</a:t>
            </a:r>
            <a:r>
              <a:rPr lang="en-US" dirty="0" smtClean="0">
                <a:solidFill>
                  <a:srgbClr val="FFFFFF"/>
                </a:solidFill>
                <a:cs typeface="Arial" panose="020B0604020202020204" pitchFamily="34" charset="0"/>
              </a:rPr>
              <a:t> </a:t>
            </a:r>
          </a:p>
          <a:p>
            <a:pPr lvl="1" eaLnBrk="1" hangingPunct="1">
              <a:spcAft>
                <a:spcPts val="600"/>
              </a:spcAft>
              <a:buFont typeface="Arial" panose="020B0604020202020204" pitchFamily="34" charset="0"/>
              <a:buChar char="–"/>
            </a:pPr>
            <a:r>
              <a:rPr lang="en-US" dirty="0" smtClean="0">
                <a:cs typeface="Arial" panose="020B0604020202020204" pitchFamily="34" charset="0"/>
              </a:rPr>
              <a:t>CSP-18 Speaking for the </a:t>
            </a:r>
            <a:r>
              <a:rPr lang="en-US" dirty="0" smtClean="0">
                <a:cs typeface="Arial" panose="020B0604020202020204" pitchFamily="34" charset="0"/>
              </a:rPr>
              <a:t>Society</a:t>
            </a:r>
          </a:p>
          <a:p>
            <a:pPr marL="457200" lvl="1" indent="0" eaLnBrk="1" hangingPunct="1">
              <a:spcAft>
                <a:spcPts val="600"/>
              </a:spcAft>
              <a:buNone/>
            </a:pPr>
            <a:r>
              <a:rPr lang="en-US" sz="1800" dirty="0" smtClean="0">
                <a:hlinkClick r:id="rId3"/>
              </a:rPr>
              <a:t>https</a:t>
            </a:r>
            <a:r>
              <a:rPr lang="en-US" sz="1800" dirty="0" smtClean="0">
                <a:hlinkClick r:id="rId3"/>
              </a:rPr>
              <a:t>://cstools.asme.org/csconnect/FileUpload.cfm?View=yes&amp;ID=7614</a:t>
            </a:r>
            <a:r>
              <a:rPr lang="en-US" sz="1800" dirty="0" smtClean="0"/>
              <a:t> </a:t>
            </a:r>
            <a:endParaRPr lang="en-US" sz="1800" dirty="0" smtClean="0">
              <a:cs typeface="Arial" panose="020B0604020202020204" pitchFamily="34" charset="0"/>
            </a:endParaRPr>
          </a:p>
          <a:p>
            <a:pPr eaLnBrk="1" hangingPunct="1"/>
            <a:r>
              <a:rPr lang="en-US" dirty="0" smtClean="0">
                <a:cs typeface="Arial" panose="020B0604020202020204" pitchFamily="34" charset="0"/>
              </a:rPr>
              <a:t>Society Policies</a:t>
            </a:r>
          </a:p>
          <a:p>
            <a:pPr lvl="1" eaLnBrk="1" hangingPunct="1">
              <a:buFont typeface="Arial" panose="020B0604020202020204" pitchFamily="34" charset="0"/>
              <a:buChar char="–"/>
            </a:pPr>
            <a:r>
              <a:rPr lang="en-US" dirty="0" smtClean="0">
                <a:cs typeface="Arial" panose="020B0604020202020204" pitchFamily="34" charset="0"/>
              </a:rPr>
              <a:t>P-14.6 Society Name, Seal, Logo, Emblem, Initials, </a:t>
            </a:r>
          </a:p>
          <a:p>
            <a:pPr lvl="1" eaLnBrk="1" hangingPunct="1">
              <a:buFont typeface="Arial" panose="020B0604020202020204" pitchFamily="34" charset="0"/>
              <a:buChar char="–"/>
            </a:pPr>
            <a:r>
              <a:rPr lang="en-US" dirty="0" smtClean="0">
                <a:cs typeface="Arial" panose="020B0604020202020204" pitchFamily="34" charset="0"/>
              </a:rPr>
              <a:t>Titles, Identification and Certificates</a:t>
            </a:r>
          </a:p>
          <a:p>
            <a:pPr lvl="1" eaLnBrk="1" hangingPunct="1">
              <a:buFont typeface="Arial" panose="020B0604020202020204" pitchFamily="34" charset="0"/>
              <a:buChar char="–"/>
            </a:pPr>
            <a:r>
              <a:rPr lang="en-US" dirty="0" smtClean="0">
                <a:cs typeface="Arial" panose="020B0604020202020204" pitchFamily="34" charset="0"/>
              </a:rPr>
              <a:t>P-15.1 Public Affairs &amp; Public </a:t>
            </a:r>
            <a:r>
              <a:rPr lang="en-US" dirty="0" smtClean="0">
                <a:cs typeface="Arial" panose="020B0604020202020204" pitchFamily="34" charset="0"/>
              </a:rPr>
              <a:t>Statements</a:t>
            </a:r>
          </a:p>
          <a:p>
            <a:pPr marL="457200" lvl="1" indent="0" eaLnBrk="1" hangingPunct="1">
              <a:buNone/>
            </a:pPr>
            <a:r>
              <a:rPr lang="en-US" sz="1800" dirty="0" smtClean="0">
                <a:hlinkClick r:id="rId4"/>
              </a:rPr>
              <a:t>http</a:t>
            </a:r>
            <a:r>
              <a:rPr lang="en-US" sz="1800" dirty="0">
                <a:hlinkClick r:id="rId4"/>
              </a:rPr>
              <a:t>://www.asme.org/about-asme/governance/asme-society-policies</a:t>
            </a:r>
            <a:r>
              <a:rPr lang="en-US" sz="2000" dirty="0"/>
              <a:t> </a:t>
            </a:r>
          </a:p>
          <a:p>
            <a:pPr lvl="1" eaLnBrk="1" hangingPunct="1">
              <a:buClr>
                <a:srgbClr val="FF9900"/>
              </a:buClr>
              <a:buFontTx/>
              <a:buNone/>
            </a:pPr>
            <a:endParaRPr lang="en-US" dirty="0" smtClean="0"/>
          </a:p>
          <a:p>
            <a:pPr eaLnBrk="1" hangingPunct="1">
              <a:buFontTx/>
              <a:buNone/>
            </a:pPr>
            <a:endParaRPr lang="en-US" sz="2000" dirty="0" smtClean="0"/>
          </a:p>
        </p:txBody>
      </p:sp>
      <p:sp>
        <p:nvSpPr>
          <p:cNvPr id="32773" name="Rectangle 2"/>
          <p:cNvSpPr>
            <a:spLocks noGrp="1" noChangeArrowheads="1"/>
          </p:cNvSpPr>
          <p:nvPr>
            <p:ph type="title"/>
          </p:nvPr>
        </p:nvSpPr>
        <p:spPr>
          <a:xfrm>
            <a:off x="914400" y="274638"/>
            <a:ext cx="7315200" cy="457200"/>
          </a:xfrm>
        </p:spPr>
        <p:txBody>
          <a:bodyPr/>
          <a:lstStyle/>
          <a:p>
            <a:pPr eaLnBrk="1" hangingPunct="1"/>
            <a:r>
              <a:rPr lang="en-US" b="1" dirty="0" smtClean="0"/>
              <a:t>REFERENCES</a:t>
            </a:r>
          </a:p>
        </p:txBody>
      </p:sp>
      <p:sp>
        <p:nvSpPr>
          <p:cNvPr id="2" name="Footer Placeholder 1"/>
          <p:cNvSpPr>
            <a:spLocks noGrp="1"/>
          </p:cNvSpPr>
          <p:nvPr>
            <p:ph type="ftr" sz="quarter" idx="10"/>
          </p:nvPr>
        </p:nvSpPr>
        <p:spPr/>
        <p:txBody>
          <a:bodyPr/>
          <a:lstStyle/>
          <a:p>
            <a:pPr>
              <a:defRPr/>
            </a:pPr>
            <a:r>
              <a:rPr lang="en-US" dirty="0" smtClean="0"/>
              <a:t>ASME S&amp;C Training Module C5 Speaking for the Society </a:t>
            </a:r>
            <a:endParaRPr lang="en-US" dirty="0"/>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4" name="Slide Number Placeholder 3"/>
          <p:cNvSpPr>
            <a:spLocks noGrp="1"/>
          </p:cNvSpPr>
          <p:nvPr>
            <p:ph type="sldNum" sz="quarter" idx="11"/>
          </p:nvPr>
        </p:nvSpPr>
        <p:spPr/>
        <p:txBody>
          <a:bodyPr/>
          <a:lstStyle/>
          <a:p>
            <a:pPr>
              <a:defRPr/>
            </a:pPr>
            <a:fld id="{FEF2A5E2-9103-433C-B111-43A8DD415F02}" type="slidenum">
              <a:rPr lang="en-US" smtClean="0"/>
              <a:pPr>
                <a:defRPr/>
              </a:pPr>
              <a:t>1</a:t>
            </a:fld>
            <a:endParaRPr lang="en-US"/>
          </a:p>
        </p:txBody>
      </p:sp>
      <p:sp>
        <p:nvSpPr>
          <p:cNvPr id="8" name="Rectangle 3"/>
          <p:cNvSpPr>
            <a:spLocks noGrp="1" noChangeArrowheads="1"/>
          </p:cNvSpPr>
          <p:nvPr>
            <p:ph idx="1"/>
          </p:nvPr>
        </p:nvSpPr>
        <p:spPr>
          <a:xfrm>
            <a:off x="457200" y="1280160"/>
            <a:ext cx="8229600" cy="4846320"/>
          </a:xfrm>
        </p:spPr>
        <p:txBody>
          <a:bodyPr/>
          <a:lstStyle/>
          <a:p>
            <a:pPr eaLnBrk="1" hangingPunct="1">
              <a:buFontTx/>
              <a:buNone/>
            </a:pPr>
            <a:endParaRPr lang="en-US" sz="2000" dirty="0" smtClean="0"/>
          </a:p>
          <a:p>
            <a:pPr eaLnBrk="1" hangingPunct="1">
              <a:buFontTx/>
              <a:buNone/>
            </a:pPr>
            <a:r>
              <a:rPr lang="en-US" sz="2000" dirty="0" smtClean="0">
                <a:latin typeface="Arial" panose="020B0604020202020204" pitchFamily="34" charset="0"/>
                <a:cs typeface="Arial" panose="020B0604020202020204" pitchFamily="34" charset="0"/>
              </a:rPr>
              <a:t>C1. Conflict Of Interest/Code Of Ethics</a:t>
            </a:r>
          </a:p>
          <a:p>
            <a:pPr eaLnBrk="1" hangingPunct="1">
              <a:buFontTx/>
              <a:buNone/>
            </a:pPr>
            <a:r>
              <a:rPr lang="en-US" sz="2000" dirty="0" smtClean="0">
                <a:latin typeface="Arial" panose="020B0604020202020204" pitchFamily="34" charset="0"/>
                <a:cs typeface="Arial" panose="020B0604020202020204" pitchFamily="34" charset="0"/>
              </a:rPr>
              <a:t>C2. Antitrust</a:t>
            </a:r>
          </a:p>
          <a:p>
            <a:pPr eaLnBrk="1" hangingPunct="1">
              <a:buFontTx/>
              <a:buNone/>
            </a:pPr>
            <a:r>
              <a:rPr lang="en-US" sz="2000" dirty="0" smtClean="0">
                <a:latin typeface="Arial" panose="020B0604020202020204" pitchFamily="34" charset="0"/>
                <a:cs typeface="Arial" panose="020B0604020202020204" pitchFamily="34" charset="0"/>
              </a:rPr>
              <a:t>C3. Torts</a:t>
            </a:r>
          </a:p>
          <a:p>
            <a:pPr eaLnBrk="1" hangingPunct="1">
              <a:buFontTx/>
              <a:buNone/>
            </a:pPr>
            <a:r>
              <a:rPr lang="en-US" sz="2000" dirty="0" smtClean="0">
                <a:latin typeface="Arial" panose="020B0604020202020204" pitchFamily="34" charset="0"/>
                <a:cs typeface="Arial" panose="020B0604020202020204" pitchFamily="34" charset="0"/>
              </a:rPr>
              <a:t>C4. Intellectual Property</a:t>
            </a:r>
          </a:p>
          <a:p>
            <a:pPr eaLnBrk="1" hangingPunct="1">
              <a:buFontTx/>
              <a:buNone/>
            </a:pPr>
            <a:r>
              <a:rPr lang="en-US" sz="2000" b="1" dirty="0" smtClean="0">
                <a:latin typeface="Arial" panose="020B0604020202020204" pitchFamily="34" charset="0"/>
                <a:cs typeface="Arial" panose="020B0604020202020204" pitchFamily="34" charset="0"/>
              </a:rPr>
              <a:t>C5. Speaking </a:t>
            </a:r>
            <a:r>
              <a:rPr lang="en-US" sz="2000" b="1" dirty="0" smtClean="0">
                <a:latin typeface="Arial" panose="020B0604020202020204" pitchFamily="34" charset="0"/>
                <a:cs typeface="Arial" panose="020B0604020202020204" pitchFamily="34" charset="0"/>
              </a:rPr>
              <a:t>for </a:t>
            </a:r>
            <a:r>
              <a:rPr lang="en-US" sz="2000" b="1" dirty="0">
                <a:latin typeface="Arial" panose="020B0604020202020204" pitchFamily="34" charset="0"/>
                <a:cs typeface="Arial" panose="020B0604020202020204" pitchFamily="34" charset="0"/>
              </a:rPr>
              <a:t>t</a:t>
            </a:r>
            <a:r>
              <a:rPr lang="en-US" sz="2000" b="1" dirty="0" smtClean="0">
                <a:latin typeface="Arial" panose="020B0604020202020204" pitchFamily="34" charset="0"/>
                <a:cs typeface="Arial" panose="020B0604020202020204" pitchFamily="34" charset="0"/>
              </a:rPr>
              <a:t>he </a:t>
            </a:r>
            <a:r>
              <a:rPr lang="en-US" sz="2000" b="1" dirty="0" smtClean="0">
                <a:latin typeface="Arial" panose="020B0604020202020204" pitchFamily="34" charset="0"/>
                <a:cs typeface="Arial" panose="020B0604020202020204" pitchFamily="34" charset="0"/>
              </a:rPr>
              <a:t>Society</a:t>
            </a:r>
          </a:p>
        </p:txBody>
      </p:sp>
      <p:sp>
        <p:nvSpPr>
          <p:cNvPr id="10"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MODULE C COURSE OUTLINE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914400" y="274320"/>
            <a:ext cx="7315200" cy="457200"/>
          </a:xfrm>
        </p:spPr>
        <p:txBody>
          <a:bodyPr/>
          <a:lstStyle/>
          <a:p>
            <a:pPr eaLnBrk="1" hangingPunct="1"/>
            <a:r>
              <a:rPr lang="en-US" b="1" dirty="0" smtClean="0"/>
              <a:t>REVISIONS</a:t>
            </a:r>
          </a:p>
        </p:txBody>
      </p:sp>
      <p:sp>
        <p:nvSpPr>
          <p:cNvPr id="12296"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1600" b="1">
              <a:latin typeface="Arial" panose="020B0604020202020204" pitchFamily="34" charset="0"/>
            </a:endParaRPr>
          </a:p>
        </p:txBody>
      </p:sp>
      <p:sp>
        <p:nvSpPr>
          <p:cNvPr id="12297"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0"/>
              </a:spcBef>
              <a:buFontTx/>
              <a:buNone/>
            </a:pPr>
            <a:endParaRPr lang="en-US" sz="1600" b="1">
              <a:solidFill>
                <a:schemeClr val="bg1"/>
              </a:solidFill>
              <a:latin typeface="Arial" panose="020B0604020202020204" pitchFamily="34" charset="0"/>
            </a:endParaRPr>
          </a:p>
          <a:p>
            <a:pPr algn="ctr">
              <a:spcBef>
                <a:spcPct val="0"/>
              </a:spcBef>
              <a:buFontTx/>
              <a:buNone/>
            </a:pPr>
            <a:endParaRPr lang="en-US" sz="1600" b="1">
              <a:solidFill>
                <a:schemeClr val="bg1"/>
              </a:solidFill>
              <a:latin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4" name="Slide Number Placeholder 3"/>
          <p:cNvSpPr>
            <a:spLocks noGrp="1"/>
          </p:cNvSpPr>
          <p:nvPr>
            <p:ph type="sldNum" sz="quarter" idx="11"/>
          </p:nvPr>
        </p:nvSpPr>
        <p:spPr/>
        <p:txBody>
          <a:bodyPr/>
          <a:lstStyle/>
          <a:p>
            <a:pPr>
              <a:defRPr/>
            </a:pPr>
            <a:fld id="{553D233D-7198-4218-A25D-E1DFCBB601F3}" type="slidenum">
              <a:rPr lang="en-US" smtClean="0"/>
              <a:pPr>
                <a:defRPr/>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941373212"/>
              </p:ext>
            </p:extLst>
          </p:nvPr>
        </p:nvGraphicFramePr>
        <p:xfrm>
          <a:off x="457200" y="1280160"/>
          <a:ext cx="8229600" cy="2072640"/>
        </p:xfrm>
        <a:graphic>
          <a:graphicData uri="http://schemas.openxmlformats.org/drawingml/2006/table">
            <a:tbl>
              <a:tblPr firstRow="1" bandRow="1">
                <a:tableStyleId>{5C22544A-7EE6-4342-B048-85BDC9FD1C3A}</a:tableStyleId>
              </a:tblPr>
              <a:tblGrid>
                <a:gridCol w="1475117"/>
                <a:gridCol w="6754483"/>
              </a:tblGrid>
              <a:tr h="290136">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10/29/18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Reformatted entirely and revised Slide 5 and added a new slide titled, “Using Email”.</a:t>
                      </a:r>
                      <a:endParaRPr lang="en-US" alt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12/30/15</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Reformatted entirely and revised or added notes throughout. Removed slide 6 from previous edition. Added slides 6-8 and 11. </a:t>
                      </a:r>
                      <a:endParaRPr 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01144">
                <a:tc>
                  <a:txBody>
                    <a:bodyPr/>
                    <a:lstStyle/>
                    <a:p>
                      <a:r>
                        <a:rPr lang="en-US" sz="1600" u="none" dirty="0" smtClean="0">
                          <a:solidFill>
                            <a:srgbClr val="003399"/>
                          </a:solidFill>
                          <a:latin typeface="Arial" panose="020B0604020202020204" pitchFamily="34" charset="0"/>
                          <a:cs typeface="Arial" panose="020B0604020202020204" pitchFamily="34" charset="0"/>
                        </a:rPr>
                        <a:t>07/07/08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Slide 7  First bullet – new item added.</a:t>
                      </a:r>
                      <a:r>
                        <a:rPr lang="en-US" sz="1600" u="none" baseline="0" dirty="0" smtClean="0">
                          <a:solidFill>
                            <a:srgbClr val="003399"/>
                          </a:solidFill>
                          <a:latin typeface="Arial" panose="020B0604020202020204" pitchFamily="34" charset="0"/>
                          <a:cs typeface="Arial" panose="020B0604020202020204" pitchFamily="34" charset="0"/>
                        </a:rPr>
                        <a:t> </a:t>
                      </a:r>
                      <a:r>
                        <a:rPr lang="en-US" sz="1600" u="none" dirty="0" smtClean="0">
                          <a:solidFill>
                            <a:srgbClr val="003399"/>
                          </a:solidFill>
                          <a:latin typeface="Arial" panose="020B0604020202020204" pitchFamily="34" charset="0"/>
                          <a:cs typeface="Arial" panose="020B0604020202020204" pitchFamily="34" charset="0"/>
                        </a:rPr>
                        <a:t>Slides 10 and 13 Quizzes deleted, last page renumbered.</a:t>
                      </a:r>
                      <a:endParaRPr 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118011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005840"/>
            <a:ext cx="8229600" cy="4846320"/>
          </a:xfrm>
        </p:spPr>
        <p:txBody>
          <a:bodyPr tIns="91440"/>
          <a:lstStyle/>
          <a:p>
            <a:pPr eaLnBrk="1" hangingPunct="1">
              <a:buFontTx/>
              <a:buNone/>
              <a:defRPr/>
            </a:pPr>
            <a:r>
              <a:rPr lang="en-US" sz="2400" dirty="0" smtClean="0"/>
              <a:t>At the end of this module, you will be able to:</a:t>
            </a:r>
          </a:p>
          <a:p>
            <a:pPr lvl="1" eaLnBrk="1" hangingPunct="1">
              <a:buFont typeface="Arial" panose="020B0604020202020204" pitchFamily="34" charset="0"/>
              <a:buChar char="•"/>
              <a:defRPr/>
            </a:pPr>
            <a:r>
              <a:rPr lang="en-US" sz="2000" dirty="0" smtClean="0"/>
              <a:t>Explain ASME policies regarding speaking on behalf of the </a:t>
            </a:r>
            <a:r>
              <a:rPr lang="en-US" sz="2000" dirty="0" smtClean="0"/>
              <a:t>Society</a:t>
            </a:r>
            <a:endParaRPr lang="en-US" sz="2000" dirty="0" smtClean="0"/>
          </a:p>
          <a:p>
            <a:pPr lvl="1" eaLnBrk="1" hangingPunct="1">
              <a:buFont typeface="Arial" panose="020B0604020202020204" pitchFamily="34" charset="0"/>
              <a:buChar char="•"/>
              <a:defRPr/>
            </a:pPr>
            <a:r>
              <a:rPr lang="en-US" sz="2000" dirty="0" smtClean="0"/>
              <a:t>Understand the appropriate use of the Society Name, Acronym, Logo, Emblem or </a:t>
            </a:r>
            <a:r>
              <a:rPr lang="en-US" sz="2000" dirty="0" smtClean="0"/>
              <a:t>Initials</a:t>
            </a:r>
            <a:endParaRPr lang="en-US" sz="2000" dirty="0" smtClean="0"/>
          </a:p>
          <a:p>
            <a:pPr marL="0" indent="0" eaLnBrk="1" hangingPunct="1">
              <a:buFontTx/>
              <a:buNone/>
              <a:defRPr/>
            </a:pPr>
            <a:endParaRPr lang="en-US" dirty="0" smtClean="0"/>
          </a:p>
        </p:txBody>
      </p:sp>
      <p:sp>
        <p:nvSpPr>
          <p:cNvPr id="14341" name="Rectangle 2"/>
          <p:cNvSpPr>
            <a:spLocks noGrp="1" noChangeArrowheads="1"/>
          </p:cNvSpPr>
          <p:nvPr>
            <p:ph type="title"/>
          </p:nvPr>
        </p:nvSpPr>
        <p:spPr>
          <a:xfrm>
            <a:off x="914400" y="274638"/>
            <a:ext cx="7315200" cy="457200"/>
          </a:xfrm>
        </p:spPr>
        <p:txBody>
          <a:bodyPr/>
          <a:lstStyle/>
          <a:p>
            <a:pPr eaLnBrk="1" hangingPunct="1"/>
            <a:r>
              <a:rPr lang="en-US" b="1" dirty="0" smtClean="0"/>
              <a:t>LEARNING OBJECTIVES</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1188720"/>
            <a:ext cx="8229600" cy="4846320"/>
          </a:xfrm>
        </p:spPr>
        <p:txBody>
          <a:bodyPr/>
          <a:lstStyle/>
          <a:p>
            <a:pPr eaLnBrk="1" hangingPunct="1"/>
            <a:r>
              <a:rPr lang="en-US" dirty="0" smtClean="0"/>
              <a:t>Definition</a:t>
            </a:r>
          </a:p>
          <a:p>
            <a:pPr lvl="1" eaLnBrk="1" hangingPunct="1"/>
            <a:r>
              <a:rPr lang="en-US" dirty="0" smtClean="0"/>
              <a:t>Communications with individuals or organizations outside of ASME</a:t>
            </a:r>
          </a:p>
          <a:p>
            <a:pPr lvl="1" eaLnBrk="1" hangingPunct="1"/>
            <a:endParaRPr lang="en-US" dirty="0" smtClean="0"/>
          </a:p>
          <a:p>
            <a:pPr eaLnBrk="1" hangingPunct="1"/>
            <a:r>
              <a:rPr lang="en-US" dirty="0" smtClean="0"/>
              <a:t>External communication responsibilities</a:t>
            </a:r>
          </a:p>
          <a:p>
            <a:pPr lvl="1" eaLnBrk="1" hangingPunct="1"/>
            <a:r>
              <a:rPr lang="en-US" dirty="0" smtClean="0"/>
              <a:t>ASME staff: most external communications</a:t>
            </a:r>
          </a:p>
          <a:p>
            <a:pPr lvl="2" eaLnBrk="1" hangingPunct="1">
              <a:spcBef>
                <a:spcPct val="0"/>
              </a:spcBef>
            </a:pPr>
            <a:r>
              <a:rPr lang="en-US" dirty="0" smtClean="0"/>
              <a:t>Standards users (e.g. inquirers)</a:t>
            </a:r>
          </a:p>
          <a:p>
            <a:pPr lvl="2" eaLnBrk="1" hangingPunct="1">
              <a:spcBef>
                <a:spcPct val="0"/>
              </a:spcBef>
            </a:pPr>
            <a:r>
              <a:rPr lang="en-US" dirty="0" smtClean="0"/>
              <a:t>Other standards-writing bodies</a:t>
            </a:r>
          </a:p>
          <a:p>
            <a:pPr lvl="2" eaLnBrk="1" hangingPunct="1">
              <a:spcBef>
                <a:spcPct val="0"/>
              </a:spcBef>
            </a:pPr>
            <a:r>
              <a:rPr lang="en-US" dirty="0" smtClean="0"/>
              <a:t>Regulatory bodies </a:t>
            </a:r>
          </a:p>
          <a:p>
            <a:pPr lvl="1" eaLnBrk="1" hangingPunct="1"/>
            <a:r>
              <a:rPr lang="en-US" dirty="0" smtClean="0"/>
              <a:t>Volunteers: as defined in the ASME Policies</a:t>
            </a:r>
          </a:p>
        </p:txBody>
      </p:sp>
      <p:sp>
        <p:nvSpPr>
          <p:cNvPr id="16389" name="Rectangle 2"/>
          <p:cNvSpPr>
            <a:spLocks noGrp="1" noChangeArrowheads="1"/>
          </p:cNvSpPr>
          <p:nvPr>
            <p:ph type="title"/>
          </p:nvPr>
        </p:nvSpPr>
        <p:spPr>
          <a:xfrm>
            <a:off x="228600" y="274638"/>
            <a:ext cx="8686800" cy="457200"/>
          </a:xfrm>
        </p:spPr>
        <p:txBody>
          <a:bodyPr/>
          <a:lstStyle/>
          <a:p>
            <a:pPr eaLnBrk="1" hangingPunct="1"/>
            <a:r>
              <a:rPr lang="en-US" b="1" dirty="0" smtClean="0"/>
              <a:t>CSP-18</a:t>
            </a:r>
            <a:br>
              <a:rPr lang="en-US" b="1" dirty="0" smtClean="0"/>
            </a:br>
            <a:r>
              <a:rPr lang="en-US" b="1" dirty="0" smtClean="0"/>
              <a:t>EXTERNAL COMMUNICATIONS</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1005840"/>
            <a:ext cx="8229600" cy="4846320"/>
          </a:xfrm>
        </p:spPr>
        <p:txBody>
          <a:bodyPr/>
          <a:lstStyle/>
          <a:p>
            <a:pPr eaLnBrk="1" hangingPunct="1"/>
            <a:r>
              <a:rPr lang="en-US" dirty="0" smtClean="0"/>
              <a:t>S&amp;C Senior Vice President (Standards and Certification Council Chair)</a:t>
            </a:r>
          </a:p>
          <a:p>
            <a:pPr lvl="1" eaLnBrk="1" hangingPunct="1">
              <a:buFont typeface="Arial" panose="020B0604020202020204" pitchFamily="34" charset="0"/>
              <a:buChar char="–"/>
            </a:pPr>
            <a:r>
              <a:rPr lang="en-US" dirty="0" smtClean="0"/>
              <a:t>May speak on any S&amp;C matter</a:t>
            </a:r>
          </a:p>
          <a:p>
            <a:pPr eaLnBrk="1" hangingPunct="1"/>
            <a:r>
              <a:rPr lang="en-US" dirty="0" smtClean="0"/>
              <a:t>S&amp;C Council and Board </a:t>
            </a:r>
            <a:r>
              <a:rPr lang="en-US" dirty="0" smtClean="0"/>
              <a:t>Officers</a:t>
            </a:r>
            <a:endParaRPr lang="en-US" strike="sngStrike" dirty="0" smtClean="0"/>
          </a:p>
          <a:p>
            <a:pPr lvl="1" eaLnBrk="1" hangingPunct="1">
              <a:buFont typeface="Arial" panose="020B0604020202020204" pitchFamily="34" charset="0"/>
              <a:buChar char="–"/>
            </a:pPr>
            <a:r>
              <a:rPr lang="en-US" dirty="0" smtClean="0"/>
              <a:t>May speak on S&amp;C matters within their area of responsibility</a:t>
            </a:r>
          </a:p>
          <a:p>
            <a:pPr eaLnBrk="1" hangingPunct="1"/>
            <a:r>
              <a:rPr lang="en-US" dirty="0" smtClean="0"/>
              <a:t>S&amp;C Committee Members</a:t>
            </a:r>
          </a:p>
          <a:p>
            <a:pPr lvl="1" eaLnBrk="1" hangingPunct="1">
              <a:buFont typeface="Arial" panose="020B0604020202020204" pitchFamily="34" charset="0"/>
              <a:buChar char="–"/>
            </a:pPr>
            <a:r>
              <a:rPr lang="en-US" dirty="0" smtClean="0"/>
              <a:t>Authority to Express Views - A member of a committee may only speak to present or explain current, approved ASME statements or positions only if </a:t>
            </a:r>
            <a:r>
              <a:rPr lang="en-US" dirty="0" smtClean="0"/>
              <a:t>authorized </a:t>
            </a:r>
            <a:r>
              <a:rPr lang="en-US" dirty="0"/>
              <a:t>by the </a:t>
            </a:r>
            <a:r>
              <a:rPr lang="en-US" dirty="0" smtClean="0"/>
              <a:t>S&amp;C Senior VP.</a:t>
            </a:r>
          </a:p>
          <a:p>
            <a:pPr lvl="1" eaLnBrk="1" hangingPunct="1"/>
            <a:endParaRPr lang="en-US" dirty="0" smtClean="0"/>
          </a:p>
        </p:txBody>
      </p:sp>
      <p:sp>
        <p:nvSpPr>
          <p:cNvPr id="18437" name="Rectangle 2"/>
          <p:cNvSpPr>
            <a:spLocks noGrp="1" noChangeArrowheads="1"/>
          </p:cNvSpPr>
          <p:nvPr>
            <p:ph type="title"/>
          </p:nvPr>
        </p:nvSpPr>
        <p:spPr>
          <a:xfrm>
            <a:off x="914400" y="274638"/>
            <a:ext cx="7315200" cy="457200"/>
          </a:xfrm>
        </p:spPr>
        <p:txBody>
          <a:bodyPr/>
          <a:lstStyle/>
          <a:p>
            <a:pPr eaLnBrk="1" hangingPunct="1"/>
            <a:r>
              <a:rPr lang="en-US" b="1" smtClean="0"/>
              <a:t>SPEAKING FOR THE SOCIETY</a:t>
            </a:r>
          </a:p>
        </p:txBody>
      </p:sp>
      <p:sp>
        <p:nvSpPr>
          <p:cNvPr id="2" name="Footer Placeholder 1"/>
          <p:cNvSpPr>
            <a:spLocks noGrp="1"/>
          </p:cNvSpPr>
          <p:nvPr>
            <p:ph type="ftr" sz="quarter" idx="10"/>
          </p:nvPr>
        </p:nvSpPr>
        <p:spPr/>
        <p:txBody>
          <a:bodyPr/>
          <a:lstStyle/>
          <a:p>
            <a:pPr>
              <a:defRPr/>
            </a:pPr>
            <a:r>
              <a:rPr lang="en-US" dirty="0" smtClean="0"/>
              <a:t>ASME S&amp;C Training Module C5 Speaking for the Society </a:t>
            </a:r>
            <a:endParaRPr lang="en-US" dirty="0"/>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1920240"/>
            <a:ext cx="8229600" cy="4572000"/>
          </a:xfrm>
        </p:spPr>
        <p:txBody>
          <a:bodyPr/>
          <a:lstStyle/>
          <a:p>
            <a:pPr marL="0" indent="0" algn="just" eaLnBrk="1" hangingPunct="1">
              <a:buFontTx/>
              <a:buNone/>
            </a:pPr>
            <a:r>
              <a:rPr lang="en-US" dirty="0" smtClean="0"/>
              <a:t>“Members of the Society are encouraged to participate as individuals in public affairs activities and this policy is not intended to limit this participation. But members as individuals must distinguish their personal views on public issues from those which have received the full and explicit support of the Society.”</a:t>
            </a:r>
          </a:p>
        </p:txBody>
      </p:sp>
      <p:sp>
        <p:nvSpPr>
          <p:cNvPr id="22531" name="Title 2"/>
          <p:cNvSpPr>
            <a:spLocks noGrp="1"/>
          </p:cNvSpPr>
          <p:nvPr>
            <p:ph type="title"/>
          </p:nvPr>
        </p:nvSpPr>
        <p:spPr>
          <a:xfrm>
            <a:off x="228600" y="640080"/>
            <a:ext cx="8686800" cy="457200"/>
          </a:xfrm>
        </p:spPr>
        <p:txBody>
          <a:bodyPr/>
          <a:lstStyle/>
          <a:p>
            <a:pPr eaLnBrk="1" hangingPunct="1"/>
            <a:r>
              <a:rPr lang="en-US" b="1" dirty="0" smtClean="0"/>
              <a:t>SOCIETY POLICY 15.1</a:t>
            </a:r>
            <a:br>
              <a:rPr lang="en-US" b="1" dirty="0" smtClean="0"/>
            </a:br>
            <a:r>
              <a:rPr lang="en-US" b="1" dirty="0" smtClean="0"/>
              <a:t>PUBLIC </a:t>
            </a:r>
            <a:r>
              <a:rPr lang="en-US" b="1" dirty="0" smtClean="0"/>
              <a:t>AFFAIRS AND PUBLIC STATEMENTS</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eaLnBrk="1" hangingPunct="1"/>
            <a:r>
              <a:rPr lang="en-US" dirty="0" smtClean="0"/>
              <a:t>Standards and Certification committee members must distinguish their personal views from the views of the </a:t>
            </a:r>
            <a:r>
              <a:rPr lang="en-US" dirty="0" smtClean="0"/>
              <a:t>society   </a:t>
            </a:r>
            <a:endParaRPr lang="en-US" dirty="0" smtClean="0"/>
          </a:p>
          <a:p>
            <a:pPr eaLnBrk="1" hangingPunct="1"/>
            <a:r>
              <a:rPr lang="en-US" dirty="0"/>
              <a:t>Authority to Reference ASME </a:t>
            </a:r>
            <a:r>
              <a:rPr lang="en-US" dirty="0" smtClean="0"/>
              <a:t>Affiliation: If expressing personal views, a member may only mention their affiliation with ASME if they include a disclaimer that the views expressed are theirs alone, and are not necessarily the views of the </a:t>
            </a:r>
            <a:r>
              <a:rPr lang="en-US" dirty="0" smtClean="0"/>
              <a:t>Society </a:t>
            </a:r>
            <a:endParaRPr lang="en-US" dirty="0" smtClean="0"/>
          </a:p>
        </p:txBody>
      </p:sp>
      <p:sp>
        <p:nvSpPr>
          <p:cNvPr id="20485" name="Title 1"/>
          <p:cNvSpPr>
            <a:spLocks noGrp="1"/>
          </p:cNvSpPr>
          <p:nvPr>
            <p:ph type="title"/>
          </p:nvPr>
        </p:nvSpPr>
        <p:spPr>
          <a:xfrm>
            <a:off x="228600" y="274638"/>
            <a:ext cx="8686800" cy="457200"/>
          </a:xfrm>
        </p:spPr>
        <p:txBody>
          <a:bodyPr/>
          <a:lstStyle/>
          <a:p>
            <a:pPr eaLnBrk="1" hangingPunct="1"/>
            <a:r>
              <a:rPr lang="en-US" b="1" dirty="0" smtClean="0"/>
              <a:t>EXPRESSING PERSONAL VIEWS</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457200" y="1920240"/>
            <a:ext cx="8229600" cy="4846320"/>
          </a:xfrm>
        </p:spPr>
        <p:txBody>
          <a:bodyPr/>
          <a:lstStyle/>
          <a:p>
            <a:pPr eaLnBrk="1" hangingPunct="1"/>
            <a:r>
              <a:rPr lang="en-US" dirty="0" smtClean="0"/>
              <a:t>ASME Logo, emblem or initials cannot be used on personal stationery or letterheads, business cards or other </a:t>
            </a:r>
            <a:r>
              <a:rPr lang="en-US" dirty="0" smtClean="0"/>
              <a:t>identification</a:t>
            </a:r>
            <a:endParaRPr lang="en-US" dirty="0" smtClean="0"/>
          </a:p>
          <a:p>
            <a:pPr eaLnBrk="1" hangingPunct="1"/>
            <a:r>
              <a:rPr lang="en-US" dirty="0" smtClean="0"/>
              <a:t>Chair, Vice Chairs and Members of Committees may use the appropriate title of office or membership only in connection with Society </a:t>
            </a:r>
            <a:r>
              <a:rPr lang="en-US" dirty="0" smtClean="0"/>
              <a:t>activities</a:t>
            </a:r>
            <a:endParaRPr lang="en-US" dirty="0" smtClean="0"/>
          </a:p>
          <a:p>
            <a:pPr eaLnBrk="1" hangingPunct="1"/>
            <a:r>
              <a:rPr lang="en-US" dirty="0" smtClean="0"/>
              <a:t>Such designation of office or membership may not be used for personal endorsement or identification of personal engagement in non-ASME-related </a:t>
            </a:r>
            <a:r>
              <a:rPr lang="en-US" dirty="0" smtClean="0"/>
              <a:t>activities </a:t>
            </a:r>
            <a:endParaRPr lang="en-US" dirty="0" smtClean="0"/>
          </a:p>
          <a:p>
            <a:pPr eaLnBrk="1" hangingPunct="1"/>
            <a:endParaRPr lang="en-US" dirty="0" smtClean="0"/>
          </a:p>
        </p:txBody>
      </p:sp>
      <p:sp>
        <p:nvSpPr>
          <p:cNvPr id="24579" name="Title 2"/>
          <p:cNvSpPr>
            <a:spLocks noGrp="1"/>
          </p:cNvSpPr>
          <p:nvPr>
            <p:ph type="title"/>
          </p:nvPr>
        </p:nvSpPr>
        <p:spPr>
          <a:xfrm>
            <a:off x="228600" y="457200"/>
            <a:ext cx="8686800" cy="914400"/>
          </a:xfrm>
        </p:spPr>
        <p:txBody>
          <a:bodyPr/>
          <a:lstStyle/>
          <a:p>
            <a:pPr eaLnBrk="1" hangingPunct="1"/>
            <a:r>
              <a:rPr lang="en-US" b="1" dirty="0" smtClean="0"/>
              <a:t>SOCIETY POLICY 14.6 </a:t>
            </a:r>
            <a:r>
              <a:rPr lang="en-US" b="1" dirty="0"/>
              <a:t>D </a:t>
            </a:r>
            <a:r>
              <a:rPr lang="en-US" b="1" dirty="0" smtClean="0">
                <a:latin typeface="Arial" panose="020B0604020202020204" pitchFamily="34" charset="0"/>
              </a:rPr>
              <a:t/>
            </a:r>
            <a:br>
              <a:rPr lang="en-US" b="1" dirty="0" smtClean="0">
                <a:latin typeface="Arial" panose="020B0604020202020204" pitchFamily="34" charset="0"/>
              </a:rPr>
            </a:br>
            <a:r>
              <a:rPr lang="en-US" b="1" dirty="0" smtClean="0"/>
              <a:t>USE OF SOCIETY NAME, ACRONYM, LOGO, EMBLEM or INITIALS</a:t>
            </a:r>
          </a:p>
        </p:txBody>
      </p:sp>
      <p:sp>
        <p:nvSpPr>
          <p:cNvPr id="2" name="Footer Placeholder 1"/>
          <p:cNvSpPr>
            <a:spLocks noGrp="1"/>
          </p:cNvSpPr>
          <p:nvPr>
            <p:ph type="ftr" sz="quarter" idx="10"/>
          </p:nvPr>
        </p:nvSpPr>
        <p:spPr/>
        <p:txBody>
          <a:bodyPr/>
          <a:lstStyle/>
          <a:p>
            <a:pPr>
              <a:defRPr/>
            </a:pPr>
            <a:r>
              <a:rPr lang="en-US" smtClean="0"/>
              <a:t>ASME S&amp;C Training Module C5 Speaking for the Society </a:t>
            </a:r>
            <a:endParaRPr lang="en-US"/>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Current Theme1</Template>
  <TotalTime>1136</TotalTime>
  <Words>1843</Words>
  <Application>Microsoft Office PowerPoint</Application>
  <PresentationFormat>On-screen Show (4:3)</PresentationFormat>
  <Paragraphs>170</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Tahoma</vt:lpstr>
      <vt:lpstr>Times</vt:lpstr>
      <vt:lpstr>S&amp;C Modules</vt:lpstr>
      <vt:lpstr>Standards and Certification Training </vt:lpstr>
      <vt:lpstr>MODULE C COURSE OUTLINE</vt:lpstr>
      <vt:lpstr>REVISIONS</vt:lpstr>
      <vt:lpstr>LEARNING OBJECTIVES</vt:lpstr>
      <vt:lpstr>CSP-18 EXTERNAL COMMUNICATIONS</vt:lpstr>
      <vt:lpstr>SPEAKING FOR THE SOCIETY</vt:lpstr>
      <vt:lpstr>SOCIETY POLICY 15.1 PUBLIC AFFAIRS AND PUBLIC STATEMENTS</vt:lpstr>
      <vt:lpstr>EXPRESSING PERSONAL VIEWS</vt:lpstr>
      <vt:lpstr>SOCIETY POLICY 14.6 D  USE OF SOCIETY NAME, ACRONYM, LOGO, EMBLEM or INITIALS</vt:lpstr>
      <vt:lpstr>USING LETTERHEAD </vt:lpstr>
      <vt:lpstr>USING EMAIL</vt:lpstr>
      <vt:lpstr>BUSINESS CARDS </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137</cp:revision>
  <cp:lastPrinted>2015-12-30T20:49:29Z</cp:lastPrinted>
  <dcterms:created xsi:type="dcterms:W3CDTF">2008-04-17T17:36:45Z</dcterms:created>
  <dcterms:modified xsi:type="dcterms:W3CDTF">2019-10-03T15:31:07Z</dcterms:modified>
</cp:coreProperties>
</file>