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Lst>
  <p:notesMasterIdLst>
    <p:notesMasterId r:id="rId18"/>
  </p:notesMasterIdLst>
  <p:handoutMasterIdLst>
    <p:handoutMasterId r:id="rId19"/>
  </p:handoutMasterIdLst>
  <p:sldIdLst>
    <p:sldId id="280" r:id="rId2"/>
    <p:sldId id="258" r:id="rId3"/>
    <p:sldId id="281" r:id="rId4"/>
    <p:sldId id="260" r:id="rId5"/>
    <p:sldId id="263" r:id="rId6"/>
    <p:sldId id="265" r:id="rId7"/>
    <p:sldId id="283" r:id="rId8"/>
    <p:sldId id="294" r:id="rId9"/>
    <p:sldId id="295" r:id="rId10"/>
    <p:sldId id="287" r:id="rId11"/>
    <p:sldId id="296" r:id="rId12"/>
    <p:sldId id="299" r:id="rId13"/>
    <p:sldId id="291" r:id="rId14"/>
    <p:sldId id="298" r:id="rId15"/>
    <p:sldId id="300" r:id="rId16"/>
    <p:sldId id="279" r:id="rId17"/>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ton R. Ramcharran" initials="CRR" lastIdx="7" clrIdx="0">
    <p:extLst>
      <p:ext uri="{19B8F6BF-5375-455C-9EA6-DF929625EA0E}">
        <p15:presenceInfo xmlns:p15="http://schemas.microsoft.com/office/powerpoint/2012/main" userId="S-1-5-21-2567133279-126380308-195766442-8640" providerId="AD"/>
      </p:ext>
    </p:extLst>
  </p:cmAuthor>
  <p:cmAuthor id="2" name="Edgar Suarez" initials="ES" lastIdx="5" clrIdx="1">
    <p:extLst>
      <p:ext uri="{19B8F6BF-5375-455C-9EA6-DF929625EA0E}">
        <p15:presenceInfo xmlns:p15="http://schemas.microsoft.com/office/powerpoint/2012/main" userId="S-1-5-21-2567133279-126380308-195766442-7607" providerId="AD"/>
      </p:ext>
    </p:extLst>
  </p:cmAuthor>
  <p:cmAuthor id="3" name="Allyson B. Byk" initials="ABB" lastIdx="13" clrIdx="2">
    <p:extLst>
      <p:ext uri="{19B8F6BF-5375-455C-9EA6-DF929625EA0E}">
        <p15:presenceInfo xmlns:p15="http://schemas.microsoft.com/office/powerpoint/2012/main" userId="S-1-5-21-2567133279-126380308-195766442-13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67089" autoAdjust="0"/>
  </p:normalViewPr>
  <p:slideViewPr>
    <p:cSldViewPr>
      <p:cViewPr varScale="1">
        <p:scale>
          <a:sx n="86" d="100"/>
          <a:sy n="86" d="100"/>
        </p:scale>
        <p:origin x="2250" y="84"/>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varScale="1">
        <p:scale>
          <a:sx n="94" d="100"/>
          <a:sy n="94" d="100"/>
        </p:scale>
        <p:origin x="3468"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8D512FB6-A47B-4A95-8037-9E7E4867483A}" type="datetimeFigureOut">
              <a:rPr lang="en-US" smtClean="0"/>
              <a:t>4/18/2017</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E7A9D90C-0142-4A08-8A33-C18BAF60B03B}" type="slidenum">
              <a:rPr lang="en-US" smtClean="0"/>
              <a:t>‹#›</a:t>
            </a:fld>
            <a:endParaRPr lang="en-US"/>
          </a:p>
        </p:txBody>
      </p:sp>
    </p:spTree>
    <p:extLst>
      <p:ext uri="{BB962C8B-B14F-4D97-AF65-F5344CB8AC3E}">
        <p14:creationId xmlns:p14="http://schemas.microsoft.com/office/powerpoint/2010/main" val="3261162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258888" y="720725"/>
            <a:ext cx="4797425" cy="3598863"/>
          </a:xfrm>
          <a:prstGeom prst="rect">
            <a:avLst/>
          </a:prstGeom>
          <a:noFill/>
          <a:ln w="12700">
            <a:solidFill>
              <a:prstClr val="black"/>
            </a:solidFill>
          </a:ln>
        </p:spPr>
        <p:txBody>
          <a:bodyPr vert="horz" lIns="91429" tIns="45715" rIns="91429" bIns="45715" rtlCol="0" anchor="ctr"/>
          <a:lstStyle/>
          <a:p>
            <a:endParaRPr lang="en-US"/>
          </a:p>
        </p:txBody>
      </p:sp>
      <p:sp>
        <p:nvSpPr>
          <p:cNvPr id="3" name="Notes Placeholder 2"/>
          <p:cNvSpPr>
            <a:spLocks noGrp="1"/>
          </p:cNvSpPr>
          <p:nvPr>
            <p:ph type="body" sz="quarter" idx="3"/>
          </p:nvPr>
        </p:nvSpPr>
        <p:spPr>
          <a:xfrm>
            <a:off x="731838" y="4560888"/>
            <a:ext cx="5851525" cy="4319587"/>
          </a:xfrm>
          <a:prstGeom prst="rect">
            <a:avLst/>
          </a:prstGeom>
        </p:spPr>
        <p:txBody>
          <a:bodyPr vert="horz" lIns="91429" tIns="45715" rIns="91429"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4"/>
          </p:nvPr>
        </p:nvSpPr>
        <p:spPr>
          <a:xfrm>
            <a:off x="0" y="9120189"/>
            <a:ext cx="3170238" cy="479424"/>
          </a:xfrm>
          <a:prstGeom prst="rect">
            <a:avLst/>
          </a:prstGeom>
        </p:spPr>
        <p:txBody>
          <a:bodyPr vert="horz" lIns="91429" tIns="45715" rIns="91429" bIns="45715" rtlCol="0" anchor="b"/>
          <a:lstStyle>
            <a:lvl1pPr algn="l">
              <a:defRPr sz="1200"/>
            </a:lvl1pPr>
          </a:lstStyle>
          <a:p>
            <a:endParaRPr lang="en-US"/>
          </a:p>
        </p:txBody>
      </p:sp>
      <p:sp>
        <p:nvSpPr>
          <p:cNvPr id="5" name="Slide Number Placeholder 4"/>
          <p:cNvSpPr>
            <a:spLocks noGrp="1"/>
          </p:cNvSpPr>
          <p:nvPr>
            <p:ph type="sldNum" sz="quarter" idx="5"/>
          </p:nvPr>
        </p:nvSpPr>
        <p:spPr>
          <a:xfrm>
            <a:off x="4143375" y="9120189"/>
            <a:ext cx="3170238" cy="479424"/>
          </a:xfrm>
          <a:prstGeom prst="rect">
            <a:avLst/>
          </a:prstGeom>
        </p:spPr>
        <p:txBody>
          <a:bodyPr vert="horz" lIns="91429" tIns="45715" rIns="91429" bIns="45715" rtlCol="0" anchor="b"/>
          <a:lstStyle>
            <a:lvl1pPr algn="r">
              <a:defRPr sz="1200"/>
            </a:lvl1pPr>
          </a:lstStyle>
          <a:p>
            <a:fld id="{D8725F32-C477-4176-929C-BDC38B2B538B}" type="slidenum">
              <a:rPr lang="en-US" smtClean="0"/>
              <a:t>‹#›</a:t>
            </a:fld>
            <a:endParaRPr lang="en-US"/>
          </a:p>
        </p:txBody>
      </p:sp>
    </p:spTree>
    <p:extLst>
      <p:ext uri="{BB962C8B-B14F-4D97-AF65-F5344CB8AC3E}">
        <p14:creationId xmlns:p14="http://schemas.microsoft.com/office/powerpoint/2010/main" val="7845213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charset="0"/>
        <a:ea typeface="+mn-ea"/>
        <a:cs typeface="+mn-cs"/>
      </a:defRPr>
    </a:lvl1pPr>
    <a:lvl2pPr marL="457200" algn="l" rtl="0" fontAlgn="base">
      <a:spcBef>
        <a:spcPct val="30000"/>
      </a:spcBef>
      <a:spcAft>
        <a:spcPct val="0"/>
      </a:spcAft>
      <a:defRPr sz="1100" kern="1200">
        <a:solidFill>
          <a:schemeClr val="tx1"/>
        </a:solidFill>
        <a:latin typeface="Arial" charset="0"/>
        <a:ea typeface="+mn-ea"/>
        <a:cs typeface="+mn-cs"/>
      </a:defRPr>
    </a:lvl2pPr>
    <a:lvl3pPr marL="914400" algn="l" rtl="0" fontAlgn="base">
      <a:spcBef>
        <a:spcPct val="30000"/>
      </a:spcBef>
      <a:spcAft>
        <a:spcPct val="0"/>
      </a:spcAft>
      <a:defRPr sz="1100" kern="1200">
        <a:solidFill>
          <a:schemeClr val="tx1"/>
        </a:solidFill>
        <a:latin typeface="Arial" charset="0"/>
        <a:ea typeface="+mn-ea"/>
        <a:cs typeface="+mn-cs"/>
      </a:defRPr>
    </a:lvl3pPr>
    <a:lvl4pPr marL="1371600" algn="l" rtl="0" fontAlgn="base">
      <a:spcBef>
        <a:spcPct val="30000"/>
      </a:spcBef>
      <a:spcAft>
        <a:spcPct val="0"/>
      </a:spcAft>
      <a:defRPr sz="1100" kern="1200">
        <a:solidFill>
          <a:schemeClr val="tx1"/>
        </a:solidFill>
        <a:latin typeface="Arial" charset="0"/>
        <a:ea typeface="+mn-ea"/>
        <a:cs typeface="+mn-cs"/>
      </a:defRPr>
    </a:lvl4pPr>
    <a:lvl5pPr marL="1828800" algn="l" rtl="0" fontAlgn="base">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304800"/>
            <a:ext cx="4802188" cy="3600450"/>
          </a:xfrm>
          <a:prstGeom prst="rect">
            <a:avLst/>
          </a:prstGeom>
        </p:spPr>
      </p:sp>
      <p:sp>
        <p:nvSpPr>
          <p:cNvPr id="3" name="Notes Placeholder 2"/>
          <p:cNvSpPr>
            <a:spLocks noGrp="1"/>
          </p:cNvSpPr>
          <p:nvPr>
            <p:ph type="body" idx="1"/>
          </p:nvPr>
        </p:nvSpPr>
        <p:spPr>
          <a:xfrm>
            <a:off x="731521" y="4240531"/>
            <a:ext cx="5852160" cy="4960620"/>
          </a:xfrm>
          <a:prstGeom prst="rect">
            <a:avLst/>
          </a:prstGeom>
        </p:spPr>
        <p:txBody>
          <a:bodyPr/>
          <a:lstStyle/>
          <a:p>
            <a:pPr eaLnBrk="1" hangingPunct="1"/>
            <a:endParaRPr lang="en-US" dirty="0" smtClean="0"/>
          </a:p>
        </p:txBody>
      </p:sp>
      <p:sp>
        <p:nvSpPr>
          <p:cNvPr id="4" name="Slide Number Placeholder 3"/>
          <p:cNvSpPr>
            <a:spLocks noGrp="1"/>
          </p:cNvSpPr>
          <p:nvPr>
            <p:ph type="sldNum" sz="quarter" idx="10"/>
          </p:nvPr>
        </p:nvSpPr>
        <p:spPr>
          <a:xfrm>
            <a:off x="4143587" y="9119474"/>
            <a:ext cx="3169921" cy="480060"/>
          </a:xfrm>
          <a:prstGeom prst="rect">
            <a:avLst/>
          </a:prstGeom>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5FED4715-01A3-40B2-BF3B-CCEB0066FE77}" type="slidenum">
              <a:rPr lang="en-US"/>
              <a:pPr/>
              <a:t>9</a:t>
            </a:fld>
            <a:endParaRPr lang="en-US"/>
          </a:p>
        </p:txBody>
      </p:sp>
      <p:sp>
        <p:nvSpPr>
          <p:cNvPr id="38914" name="Rectangle 2"/>
          <p:cNvSpPr>
            <a:spLocks noGrp="1" noRot="1" noChangeAspect="1" noChangeArrowheads="1" noTextEdit="1"/>
          </p:cNvSpPr>
          <p:nvPr>
            <p:ph type="sldImg"/>
          </p:nvPr>
        </p:nvSpPr>
        <p:spPr>
          <a:xfrm>
            <a:off x="1450975" y="471488"/>
            <a:ext cx="4537075" cy="3402012"/>
          </a:xfrm>
          <a:prstGeom prst="rect">
            <a:avLst/>
          </a:prstGeom>
          <a:ln/>
        </p:spPr>
      </p:sp>
      <p:sp>
        <p:nvSpPr>
          <p:cNvPr id="38915" name="Rectangle 3"/>
          <p:cNvSpPr>
            <a:spLocks noGrp="1" noChangeArrowheads="1"/>
          </p:cNvSpPr>
          <p:nvPr>
            <p:ph type="body" idx="1"/>
          </p:nvPr>
        </p:nvSpPr>
        <p:spPr>
          <a:xfrm>
            <a:off x="489374" y="4215529"/>
            <a:ext cx="6338146" cy="4927283"/>
          </a:xfrm>
          <a:prstGeom prst="rect">
            <a:avLst/>
          </a:prstGeom>
          <a:ln/>
        </p:spPr>
        <p:txBody>
          <a:bodyPr/>
          <a:lstStyle/>
          <a:p>
            <a:r>
              <a:rPr lang="en-US" u="none" dirty="0" smtClean="0"/>
              <a:t>Committees </a:t>
            </a:r>
            <a:r>
              <a:rPr lang="en-US" u="none" dirty="0"/>
              <a:t>usually adopt one or more of the following options as the normal approach to obtain approval of proposals, but other approaches may be used.  </a:t>
            </a:r>
            <a:r>
              <a:rPr lang="en-US" u="none" dirty="0" smtClean="0"/>
              <a:t>It</a:t>
            </a:r>
            <a:r>
              <a:rPr lang="en-US" u="none" baseline="0" dirty="0" smtClean="0"/>
              <a:t> is important that the project technical manager (PTM) understand the approval process used by their standards committee. </a:t>
            </a:r>
          </a:p>
          <a:p>
            <a:endParaRPr lang="en-US" u="none" baseline="0" dirty="0" smtClean="0"/>
          </a:p>
          <a:p>
            <a:pPr marL="171450" marR="0" lvl="0"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u="none" strike="noStrike" dirty="0" smtClean="0"/>
              <a:t>Review </a:t>
            </a:r>
            <a:r>
              <a:rPr lang="en-US" u="none" dirty="0" smtClean="0"/>
              <a:t>and </a:t>
            </a:r>
            <a:r>
              <a:rPr lang="en-US" u="none" dirty="0"/>
              <a:t>Comment Process:  </a:t>
            </a:r>
            <a:r>
              <a:rPr lang="en-US" sz="1100" b="0" u="none" kern="1200" dirty="0" smtClean="0">
                <a:solidFill>
                  <a:schemeClr val="tx1"/>
                </a:solidFill>
                <a:effectLst/>
                <a:latin typeface="Arial" charset="0"/>
                <a:ea typeface="+mn-ea"/>
                <a:cs typeface="+mn-cs"/>
              </a:rPr>
              <a:t>The proposal may be sent out for a review and comment ballot to “technically affected parties,” such as Working Groups, Subgroups, Standards Committees, Supervisory Boards or members of the public, who may ultimately have to vote on the item.  Following the closure of the ballot, all comments (if any) must be addressed, then the item may be balloted using either the tiered or concurrent voting process.  This approach gives potential voters an opportunity to review the proposal in advance of casting a vote and provide input earlier in the process, which may alleviate future disapprovals when the proposal moves forward for a vote. </a:t>
            </a:r>
            <a:r>
              <a:rPr lang="en-US" sz="1100" b="0" u="none" kern="1200" baseline="0" dirty="0" smtClean="0">
                <a:solidFill>
                  <a:schemeClr val="tx1"/>
                </a:solidFill>
                <a:effectLst/>
                <a:latin typeface="Arial" charset="0"/>
                <a:ea typeface="+mn-ea"/>
                <a:cs typeface="+mn-cs"/>
              </a:rPr>
              <a:t> </a:t>
            </a:r>
          </a:p>
          <a:p>
            <a:pPr marL="0" marR="0" lvl="0" indent="0" algn="l" defTabSz="914400" rtl="0" eaLnBrk="1" fontAlgn="base" latinLnBrk="0" hangingPunct="1">
              <a:lnSpc>
                <a:spcPct val="100000"/>
              </a:lnSpc>
              <a:spcBef>
                <a:spcPct val="30000"/>
              </a:spcBef>
              <a:spcAft>
                <a:spcPct val="0"/>
              </a:spcAft>
              <a:buClrTx/>
              <a:buSzTx/>
              <a:buFont typeface="Arial" pitchFamily="34" charset="0"/>
              <a:buNone/>
              <a:tabLst/>
              <a:defRPr/>
            </a:pPr>
            <a:endParaRPr lang="en-US" u="none" dirty="0" smtClean="0"/>
          </a:p>
          <a:p>
            <a:pPr marL="171450" marR="0" lvl="0"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u="none" dirty="0" smtClean="0"/>
              <a:t>Tiered Approval Process:  </a:t>
            </a:r>
            <a:r>
              <a:rPr lang="en-US" sz="1100" u="none" kern="1200" dirty="0" smtClean="0">
                <a:solidFill>
                  <a:schemeClr val="tx1"/>
                </a:solidFill>
                <a:effectLst/>
                <a:latin typeface="Arial" charset="0"/>
                <a:ea typeface="+mn-ea"/>
                <a:cs typeface="+mn-cs"/>
              </a:rPr>
              <a:t>The proposal is reviewed and approved in a hierarchal manner, starting with </a:t>
            </a:r>
            <a:r>
              <a:rPr lang="en-US" sz="1100" u="none" kern="1200" dirty="0" err="1" smtClean="0">
                <a:solidFill>
                  <a:schemeClr val="tx1"/>
                </a:solidFill>
                <a:effectLst/>
                <a:latin typeface="Arial" charset="0"/>
                <a:ea typeface="+mn-ea"/>
                <a:cs typeface="+mn-cs"/>
              </a:rPr>
              <a:t>subtier</a:t>
            </a:r>
            <a:r>
              <a:rPr lang="en-US" sz="1100" u="none" kern="1200" dirty="0" smtClean="0">
                <a:solidFill>
                  <a:schemeClr val="tx1"/>
                </a:solidFill>
                <a:effectLst/>
                <a:latin typeface="Arial" charset="0"/>
                <a:ea typeface="+mn-ea"/>
                <a:cs typeface="+mn-cs"/>
              </a:rPr>
              <a:t> groups and working its way to Standards Committee approval.</a:t>
            </a:r>
            <a:r>
              <a:rPr lang="en-US" sz="1100" u="none" kern="1200" baseline="0" dirty="0" smtClean="0">
                <a:solidFill>
                  <a:schemeClr val="tx1"/>
                </a:solidFill>
                <a:effectLst/>
                <a:latin typeface="Arial" charset="0"/>
                <a:ea typeface="+mn-ea"/>
                <a:cs typeface="+mn-cs"/>
              </a:rPr>
              <a:t> </a:t>
            </a:r>
            <a:r>
              <a:rPr lang="en-US" u="none" dirty="0" smtClean="0"/>
              <a:t>The proposal may</a:t>
            </a:r>
            <a:r>
              <a:rPr lang="en-US" u="none" baseline="0" dirty="0" smtClean="0"/>
              <a:t> be approved by</a:t>
            </a:r>
            <a:r>
              <a:rPr lang="en-US" u="none" dirty="0" smtClean="0"/>
              <a:t> each group, one group at a time o</a:t>
            </a:r>
            <a:r>
              <a:rPr lang="en-US" u="none" baseline="0" dirty="0" smtClean="0"/>
              <a:t>r may be approved by multiple groups on the tier prior to proceeding to the next tier level of approval</a:t>
            </a:r>
            <a:r>
              <a:rPr lang="en-US" u="none" dirty="0" smtClean="0"/>
              <a:t>. This process can be accomplished</a:t>
            </a:r>
            <a:r>
              <a:rPr lang="en-US" u="none" baseline="0" dirty="0" smtClean="0"/>
              <a:t> at face-to-face meetings via </a:t>
            </a:r>
            <a:r>
              <a:rPr lang="en-US" u="none" dirty="0" smtClean="0"/>
              <a:t>telephone conferences or C&amp;S</a:t>
            </a:r>
            <a:r>
              <a:rPr lang="en-US" u="none" baseline="0" dirty="0" smtClean="0"/>
              <a:t> Connect. </a:t>
            </a:r>
          </a:p>
          <a:p>
            <a:pPr marL="0" indent="0">
              <a:buFont typeface="Arial" pitchFamily="34" charset="0"/>
              <a:buNone/>
            </a:pPr>
            <a:endParaRPr lang="en-US" u="none" dirty="0" smtClean="0"/>
          </a:p>
          <a:p>
            <a:pPr marL="171450" indent="-171450">
              <a:buFont typeface="Arial" pitchFamily="34" charset="0"/>
              <a:buChar char="•"/>
            </a:pPr>
            <a:r>
              <a:rPr lang="en-US" u="none" dirty="0" smtClean="0"/>
              <a:t>Concurrent </a:t>
            </a:r>
            <a:r>
              <a:rPr lang="en-US" u="none" dirty="0"/>
              <a:t>Voting Process:  </a:t>
            </a:r>
            <a:r>
              <a:rPr lang="en-US" sz="1100" u="none" kern="1200" dirty="0" smtClean="0">
                <a:solidFill>
                  <a:schemeClr val="tx1"/>
                </a:solidFill>
                <a:effectLst/>
                <a:latin typeface="Arial" charset="0"/>
                <a:ea typeface="+mn-ea"/>
                <a:cs typeface="+mn-cs"/>
              </a:rPr>
              <a:t>The proposal is submitted for approval via ballot by two or more tiers at once. Committees may also choose to ballot one tier for approval while including an upper tier for review and comment.  This approach is typically used for simple items or items that are urgent in nature. </a:t>
            </a:r>
            <a:endParaRPr lang="en-US" u="none" dirty="0"/>
          </a:p>
        </p:txBody>
      </p:sp>
    </p:spTree>
    <p:extLst>
      <p:ext uri="{BB962C8B-B14F-4D97-AF65-F5344CB8AC3E}">
        <p14:creationId xmlns:p14="http://schemas.microsoft.com/office/powerpoint/2010/main" val="195407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40826">
              <a:buFont typeface="+mj-lt"/>
              <a:buNone/>
              <a:defRPr/>
            </a:pPr>
            <a:r>
              <a:rPr lang="en-US" u="none" dirty="0" smtClean="0"/>
              <a:t>The typical</a:t>
            </a:r>
            <a:r>
              <a:rPr lang="en-US" u="none" baseline="0" dirty="0" smtClean="0"/>
              <a:t> steps in the ballot process are as follows:</a:t>
            </a:r>
            <a:endParaRPr lang="en-US" u="none" dirty="0" smtClean="0"/>
          </a:p>
          <a:p>
            <a:pPr marL="0" indent="0" defTabSz="940826">
              <a:buFont typeface="+mj-lt"/>
              <a:buNone/>
              <a:defRPr/>
            </a:pPr>
            <a:endParaRPr lang="en-US" u="none" dirty="0" smtClean="0"/>
          </a:p>
          <a:p>
            <a:pPr marL="235207" indent="-235207" defTabSz="940826">
              <a:buFont typeface="+mj-lt"/>
              <a:buAutoNum type="arabicPeriod"/>
              <a:defRPr/>
            </a:pPr>
            <a:r>
              <a:rPr lang="en-US" u="none" dirty="0" smtClean="0"/>
              <a:t>Ballot is opened by Staff Secretary or committee</a:t>
            </a:r>
            <a:r>
              <a:rPr lang="en-US" u="none" baseline="0" dirty="0" smtClean="0"/>
              <a:t> officers for their respective committees. </a:t>
            </a:r>
            <a:endParaRPr lang="en-US" u="none" strike="sngStrike" dirty="0" smtClean="0"/>
          </a:p>
          <a:p>
            <a:pPr marL="235207" indent="-235207" defTabSz="940826">
              <a:buFont typeface="+mj-lt"/>
              <a:buAutoNum type="arabicPeriod"/>
              <a:defRPr/>
            </a:pPr>
            <a:r>
              <a:rPr lang="en-US" u="none" dirty="0" smtClean="0"/>
              <a:t>The Project Technical Manager shall </a:t>
            </a:r>
            <a:r>
              <a:rPr lang="en-US" u="none" dirty="0"/>
              <a:t>post a response to all </a:t>
            </a:r>
            <a:r>
              <a:rPr lang="en-US" u="none" dirty="0" smtClean="0"/>
              <a:t>comments prior</a:t>
            </a:r>
            <a:r>
              <a:rPr lang="en-US" u="none" baseline="0" dirty="0" smtClean="0"/>
              <a:t> to proceeding to the next tier level of balloting</a:t>
            </a:r>
            <a:r>
              <a:rPr lang="en-US" u="none" dirty="0" smtClean="0"/>
              <a:t>. The Project Technical Manager does not have to wait until a ballot is closed to respond to the comments. </a:t>
            </a:r>
            <a:r>
              <a:rPr lang="en-US" u="none" strike="noStrike" dirty="0" smtClean="0"/>
              <a:t>The </a:t>
            </a:r>
            <a:r>
              <a:rPr lang="en-US" u="none" dirty="0" smtClean="0"/>
              <a:t>Project Technical</a:t>
            </a:r>
            <a:r>
              <a:rPr lang="en-US" u="none" baseline="0" dirty="0" smtClean="0"/>
              <a:t> Manager is encouraged to communicate with the commenter </a:t>
            </a:r>
            <a:r>
              <a:rPr lang="en-US" u="none" strike="noStrike" dirty="0" smtClean="0"/>
              <a:t>to </a:t>
            </a:r>
            <a:r>
              <a:rPr lang="en-US" u="none" dirty="0" smtClean="0"/>
              <a:t>ensure their concerns have been addressed.  If the voter has</a:t>
            </a:r>
            <a:r>
              <a:rPr lang="en-US" u="none" baseline="0" dirty="0" smtClean="0"/>
              <a:t> </a:t>
            </a:r>
            <a:r>
              <a:rPr lang="en-US" u="none" dirty="0" smtClean="0"/>
              <a:t>been satisfied before ballot closure, they can revisit the ballot and revise their vote.</a:t>
            </a:r>
            <a:r>
              <a:rPr lang="en-US" u="none" baseline="0" dirty="0" smtClean="0"/>
              <a:t> </a:t>
            </a:r>
          </a:p>
          <a:p>
            <a:pPr marL="235207" indent="-235207" defTabSz="940826">
              <a:buFont typeface="+mj-lt"/>
              <a:buAutoNum type="arabicPeriod"/>
              <a:defRPr/>
            </a:pPr>
            <a:r>
              <a:rPr lang="en-US" u="none" strike="noStrike" baseline="0" dirty="0" smtClean="0"/>
              <a:t>Following ballot closure, if there are any unresolved negatives, the </a:t>
            </a:r>
            <a:r>
              <a:rPr lang="en-US" u="none" dirty="0" smtClean="0"/>
              <a:t>Negative </a:t>
            </a:r>
            <a:r>
              <a:rPr lang="en-US" u="none" dirty="0"/>
              <a:t>voters should be asked if they are willing to withdraw their negatives in light of the response posted. </a:t>
            </a:r>
            <a:r>
              <a:rPr lang="en-US" u="none" baseline="0" dirty="0" smtClean="0"/>
              <a:t>       </a:t>
            </a:r>
            <a:endParaRPr lang="en-US" u="none" dirty="0"/>
          </a:p>
          <a:p>
            <a:pPr marL="235207" marR="0" lvl="0" indent="-235207" algn="l" defTabSz="914400" rtl="0" eaLnBrk="1" fontAlgn="base" latinLnBrk="0" hangingPunct="1">
              <a:lnSpc>
                <a:spcPct val="100000"/>
              </a:lnSpc>
              <a:spcBef>
                <a:spcPct val="30000"/>
              </a:spcBef>
              <a:spcAft>
                <a:spcPct val="0"/>
              </a:spcAft>
              <a:buClrTx/>
              <a:buSzTx/>
              <a:buFont typeface="+mj-lt"/>
              <a:buAutoNum type="arabicPeriod"/>
              <a:tabLst/>
              <a:defRPr/>
            </a:pPr>
            <a:r>
              <a:rPr lang="en-US" u="none" dirty="0"/>
              <a:t>The proposal is then revised to </a:t>
            </a:r>
            <a:r>
              <a:rPr lang="en-US" u="none" dirty="0" smtClean="0"/>
              <a:t>incorporate</a:t>
            </a:r>
            <a:r>
              <a:rPr lang="en-US" u="none" baseline="0" dirty="0" smtClean="0"/>
              <a:t> any changes as a result of the responses to the ballot comments.</a:t>
            </a:r>
            <a:r>
              <a:rPr lang="en-US" u="none" strike="sngStrike" dirty="0" smtClean="0"/>
              <a:t> </a:t>
            </a:r>
          </a:p>
          <a:p>
            <a:pPr marL="628650" marR="0" lvl="1"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u="none" dirty="0" smtClean="0"/>
              <a:t>It should be noted that if the proposal does not</a:t>
            </a:r>
            <a:r>
              <a:rPr lang="en-US" u="none" baseline="0" dirty="0" smtClean="0"/>
              <a:t> require any </a:t>
            </a:r>
            <a:r>
              <a:rPr lang="en-US" u="none" dirty="0" smtClean="0"/>
              <a:t>changes after the response</a:t>
            </a:r>
            <a:r>
              <a:rPr lang="en-US" u="none" baseline="0" dirty="0" smtClean="0"/>
              <a:t> to the </a:t>
            </a:r>
            <a:r>
              <a:rPr lang="en-US" u="none" dirty="0" smtClean="0"/>
              <a:t>ballot comments, then the proposal may</a:t>
            </a:r>
            <a:r>
              <a:rPr lang="en-US" u="none" baseline="0" dirty="0" smtClean="0"/>
              <a:t> proceed to the next level of balloting. </a:t>
            </a:r>
            <a:r>
              <a:rPr lang="en-US" u="none" dirty="0" smtClean="0"/>
              <a:t> </a:t>
            </a:r>
            <a:endParaRPr lang="en-US" u="none" dirty="0"/>
          </a:p>
        </p:txBody>
      </p:sp>
      <p:sp>
        <p:nvSpPr>
          <p:cNvPr id="4" name="Slide Number Placeholder 3"/>
          <p:cNvSpPr>
            <a:spLocks noGrp="1"/>
          </p:cNvSpPr>
          <p:nvPr>
            <p:ph type="sldNum" sz="quarter" idx="10"/>
          </p:nvPr>
        </p:nvSpPr>
        <p:spPr/>
        <p:txBody>
          <a:bodyPr/>
          <a:lstStyle/>
          <a:p>
            <a:fld id="{D8725F32-C477-4176-929C-BDC38B2B538B}" type="slidenum">
              <a:rPr lang="en-US" smtClean="0"/>
              <a:t>10</a:t>
            </a:fld>
            <a:endParaRPr lang="en-US"/>
          </a:p>
        </p:txBody>
      </p:sp>
    </p:spTree>
    <p:extLst>
      <p:ext uri="{BB962C8B-B14F-4D97-AF65-F5344CB8AC3E}">
        <p14:creationId xmlns:p14="http://schemas.microsoft.com/office/powerpoint/2010/main" val="1135079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40826">
              <a:buFont typeface="+mj-lt"/>
              <a:buNone/>
              <a:defRPr/>
            </a:pPr>
            <a:endParaRPr lang="en-US" dirty="0" smtClean="0"/>
          </a:p>
          <a:p>
            <a:pPr marL="235207" indent="-235207">
              <a:buFont typeface="+mj-lt"/>
              <a:buAutoNum type="arabicPeriod" startAt="5"/>
            </a:pPr>
            <a:r>
              <a:rPr lang="en-US" u="none" dirty="0" smtClean="0"/>
              <a:t>The revised proposal </a:t>
            </a:r>
            <a:r>
              <a:rPr lang="en-US" u="none" dirty="0"/>
              <a:t>is then posted to the </a:t>
            </a:r>
            <a:r>
              <a:rPr lang="en-US" u="none" dirty="0" smtClean="0"/>
              <a:t>C&amp;S</a:t>
            </a:r>
            <a:r>
              <a:rPr lang="en-US" u="none" baseline="0" dirty="0" smtClean="0"/>
              <a:t> Connect record proposal file by the Staff Secretary, Project Technical Manager or a committee officer.</a:t>
            </a:r>
            <a:r>
              <a:rPr lang="en-US" u="none" strike="sngStrike" dirty="0" smtClean="0"/>
              <a:t> </a:t>
            </a:r>
          </a:p>
          <a:p>
            <a:pPr marL="235207" marR="0" lvl="0" indent="-235207" algn="l" defTabSz="914400" rtl="0" eaLnBrk="1" fontAlgn="base" latinLnBrk="0" hangingPunct="1">
              <a:lnSpc>
                <a:spcPct val="100000"/>
              </a:lnSpc>
              <a:spcBef>
                <a:spcPct val="30000"/>
              </a:spcBef>
              <a:spcAft>
                <a:spcPct val="0"/>
              </a:spcAft>
              <a:buClrTx/>
              <a:buSzTx/>
              <a:buFont typeface="+mj-lt"/>
              <a:buAutoNum type="arabicPeriod" startAt="5"/>
              <a:tabLst/>
              <a:defRPr/>
            </a:pPr>
            <a:r>
              <a:rPr lang="en-US" u="none" dirty="0" smtClean="0"/>
              <a:t>The Staff Secretary in conjunction with committee officers or</a:t>
            </a:r>
            <a:r>
              <a:rPr lang="en-US" u="none" baseline="0" dirty="0" smtClean="0"/>
              <a:t> Project Technical Manager </a:t>
            </a:r>
            <a:r>
              <a:rPr lang="en-US" u="none" dirty="0" smtClean="0"/>
              <a:t>decides what the next level ballot is for the proposal. </a:t>
            </a:r>
            <a:r>
              <a:rPr lang="en-US" u="none" strike="noStrike" dirty="0" smtClean="0"/>
              <a:t>For example, the next step could be a ballot at a subordinate</a:t>
            </a:r>
            <a:r>
              <a:rPr lang="en-US" u="none" strike="noStrike" baseline="0" dirty="0" smtClean="0"/>
              <a:t> committee level, a</a:t>
            </a:r>
            <a:r>
              <a:rPr lang="en-US" u="none" strike="noStrike" dirty="0" smtClean="0"/>
              <a:t> first consideration ballot, a recirculation ballot, or a ballot to the supervisory</a:t>
            </a:r>
            <a:r>
              <a:rPr lang="en-US" u="none" strike="noStrike" baseline="0" dirty="0" smtClean="0"/>
              <a:t> </a:t>
            </a:r>
            <a:r>
              <a:rPr lang="en-US" u="none" strike="noStrike" dirty="0" smtClean="0"/>
              <a:t> Board.</a:t>
            </a:r>
          </a:p>
          <a:p>
            <a:pPr marL="0" indent="0">
              <a:buFont typeface="+mj-lt"/>
              <a:buNone/>
            </a:pPr>
            <a:endParaRPr lang="en-US" strike="sngStrike" dirty="0" smtClean="0"/>
          </a:p>
          <a:p>
            <a:endParaRPr lang="en-US" dirty="0"/>
          </a:p>
        </p:txBody>
      </p:sp>
      <p:sp>
        <p:nvSpPr>
          <p:cNvPr id="4" name="Slide Number Placeholder 3"/>
          <p:cNvSpPr>
            <a:spLocks noGrp="1"/>
          </p:cNvSpPr>
          <p:nvPr>
            <p:ph type="sldNum" sz="quarter" idx="10"/>
          </p:nvPr>
        </p:nvSpPr>
        <p:spPr/>
        <p:txBody>
          <a:bodyPr/>
          <a:lstStyle/>
          <a:p>
            <a:fld id="{D8725F32-C477-4176-929C-BDC38B2B538B}" type="slidenum">
              <a:rPr lang="en-US" smtClean="0"/>
              <a:t>11</a:t>
            </a:fld>
            <a:endParaRPr lang="en-US"/>
          </a:p>
        </p:txBody>
      </p:sp>
    </p:spTree>
    <p:extLst>
      <p:ext uri="{BB962C8B-B14F-4D97-AF65-F5344CB8AC3E}">
        <p14:creationId xmlns:p14="http://schemas.microsoft.com/office/powerpoint/2010/main" val="974459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5FED4715-01A3-40B2-BF3B-CCEB0066FE77}" type="slidenum">
              <a:rPr lang="en-US"/>
              <a:pPr/>
              <a:t>12</a:t>
            </a:fld>
            <a:endParaRPr lang="en-US"/>
          </a:p>
        </p:txBody>
      </p:sp>
      <p:sp>
        <p:nvSpPr>
          <p:cNvPr id="38914" name="Rectangle 2"/>
          <p:cNvSpPr>
            <a:spLocks noGrp="1" noRot="1" noChangeAspect="1" noChangeArrowheads="1" noTextEdit="1"/>
          </p:cNvSpPr>
          <p:nvPr>
            <p:ph type="sldImg"/>
          </p:nvPr>
        </p:nvSpPr>
        <p:spPr>
          <a:xfrm>
            <a:off x="1450975" y="471488"/>
            <a:ext cx="4537075" cy="3402012"/>
          </a:xfrm>
          <a:prstGeom prst="rect">
            <a:avLst/>
          </a:prstGeom>
          <a:ln/>
        </p:spPr>
      </p:sp>
      <p:sp>
        <p:nvSpPr>
          <p:cNvPr id="38915" name="Rectangle 3"/>
          <p:cNvSpPr>
            <a:spLocks noGrp="1" noChangeArrowheads="1"/>
          </p:cNvSpPr>
          <p:nvPr>
            <p:ph type="body" idx="1"/>
          </p:nvPr>
        </p:nvSpPr>
        <p:spPr>
          <a:xfrm>
            <a:off x="489374" y="4215529"/>
            <a:ext cx="6338146" cy="4927283"/>
          </a:xfrm>
          <a:prstGeom prst="rect">
            <a:avLst/>
          </a:prstGeom>
          <a:ln/>
        </p:spPr>
        <p:txBody>
          <a:bodyPr/>
          <a:lstStyle/>
          <a:p>
            <a:pPr marL="117603" lvl="1" indent="3267" defTabSz="940826">
              <a:defRPr/>
            </a:pPr>
            <a:r>
              <a:rPr lang="en-US" u="none" kern="1200" dirty="0" smtClean="0"/>
              <a:t>As noted in S&amp;C Module B5 Consensus Process for Standard Development, after standards committee approval, the Staff Secretary, committee officers and the Project</a:t>
            </a:r>
            <a:r>
              <a:rPr lang="en-US" u="none" kern="1200" baseline="0" dirty="0" smtClean="0"/>
              <a:t> Technical Manager </a:t>
            </a:r>
            <a:r>
              <a:rPr lang="en-US" u="none" kern="1200" dirty="0" smtClean="0"/>
              <a:t>work together to complete the standards development steps of Public Review,</a:t>
            </a:r>
            <a:r>
              <a:rPr lang="en-US" u="none" kern="1200" baseline="0" dirty="0" smtClean="0"/>
              <a:t> </a:t>
            </a:r>
            <a:r>
              <a:rPr lang="en-US" u="none" kern="1200" dirty="0" smtClean="0"/>
              <a:t>Supervisory Board Approval,</a:t>
            </a:r>
            <a:r>
              <a:rPr lang="en-US" u="none" kern="1200" baseline="0" dirty="0" smtClean="0"/>
              <a:t> </a:t>
            </a:r>
            <a:r>
              <a:rPr lang="en-US" u="none" kern="1200" dirty="0" smtClean="0"/>
              <a:t>final ANSI Approval and publication.</a:t>
            </a:r>
          </a:p>
          <a:p>
            <a:pPr marL="241625" lvl="1" indent="-120813"/>
            <a:endParaRPr lang="en-US" dirty="0"/>
          </a:p>
        </p:txBody>
      </p:sp>
    </p:spTree>
    <p:extLst>
      <p:ext uri="{BB962C8B-B14F-4D97-AF65-F5344CB8AC3E}">
        <p14:creationId xmlns:p14="http://schemas.microsoft.com/office/powerpoint/2010/main" val="28919037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strike="noStrike" dirty="0" smtClean="0"/>
              <a:t>The</a:t>
            </a:r>
            <a:r>
              <a:rPr lang="en-US" u="none" strike="noStrike" baseline="0" dirty="0" smtClean="0"/>
              <a:t> staff secretary and selected committee members, which may include committee officers and Project Technical Managers, are responsible for verifying that the proposals are published as approved by the committee:</a:t>
            </a:r>
            <a:endParaRPr lang="en-US" u="none" strike="sngStrike" dirty="0" smtClean="0"/>
          </a:p>
          <a:p>
            <a:r>
              <a:rPr lang="en-US" u="none" dirty="0" smtClean="0"/>
              <a:t/>
            </a:r>
            <a:br>
              <a:rPr lang="en-US" u="none" dirty="0" smtClean="0"/>
            </a:br>
            <a:r>
              <a:rPr lang="en-US" u="none" dirty="0" smtClean="0"/>
              <a:t>If afforded</a:t>
            </a:r>
            <a:r>
              <a:rPr lang="en-US" u="none" baseline="0" dirty="0" smtClean="0"/>
              <a:t> the </a:t>
            </a:r>
            <a:r>
              <a:rPr lang="en-US" u="none" dirty="0" smtClean="0"/>
              <a:t>opportunity, committee members</a:t>
            </a:r>
            <a:r>
              <a:rPr lang="en-US" u="none" baseline="0" dirty="0" smtClean="0"/>
              <a:t> should</a:t>
            </a:r>
            <a:r>
              <a:rPr lang="en-US" u="none" strike="noStrike" baseline="0" dirty="0" smtClean="0"/>
              <a:t> </a:t>
            </a:r>
            <a:r>
              <a:rPr lang="en-US" u="none" dirty="0" smtClean="0"/>
              <a:t>review the manuscript prior to submittal</a:t>
            </a:r>
            <a:r>
              <a:rPr lang="en-US" u="none" baseline="0" dirty="0" smtClean="0"/>
              <a:t> </a:t>
            </a:r>
            <a:r>
              <a:rPr lang="en-US" u="none" dirty="0" smtClean="0"/>
              <a:t>to ASME Publishing to verify that the manuscript accurately reflects the approved proposal(s).</a:t>
            </a:r>
            <a:endParaRPr lang="en-US" u="none" dirty="0"/>
          </a:p>
          <a:p>
            <a:pPr marL="171450" marR="0" lvl="0"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u="none" dirty="0" smtClean="0"/>
              <a:t>The published revision(s) should be verified against the approved proposal(s). Staff and applicable committee members should be notified of any deviations.</a:t>
            </a:r>
            <a:r>
              <a:rPr lang="en-US" u="none" baseline="0" dirty="0" smtClean="0"/>
              <a:t> </a:t>
            </a:r>
            <a:endParaRPr lang="en-US" u="none" dirty="0"/>
          </a:p>
        </p:txBody>
      </p:sp>
      <p:sp>
        <p:nvSpPr>
          <p:cNvPr id="4" name="Slide Number Placeholder 3"/>
          <p:cNvSpPr>
            <a:spLocks noGrp="1"/>
          </p:cNvSpPr>
          <p:nvPr>
            <p:ph type="sldNum" sz="quarter" idx="10"/>
          </p:nvPr>
        </p:nvSpPr>
        <p:spPr/>
        <p:txBody>
          <a:bodyPr/>
          <a:lstStyle/>
          <a:p>
            <a:fld id="{D8725F32-C477-4176-929C-BDC38B2B538B}" type="slidenum">
              <a:rPr lang="en-US" smtClean="0"/>
              <a:t>13</a:t>
            </a:fld>
            <a:endParaRPr lang="en-US"/>
          </a:p>
        </p:txBody>
      </p:sp>
    </p:spTree>
    <p:extLst>
      <p:ext uri="{BB962C8B-B14F-4D97-AF65-F5344CB8AC3E}">
        <p14:creationId xmlns:p14="http://schemas.microsoft.com/office/powerpoint/2010/main" val="65378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5FED4715-01A3-40B2-BF3B-CCEB0066FE77}" type="slidenum">
              <a:rPr lang="en-US"/>
              <a:pPr/>
              <a:t>14</a:t>
            </a:fld>
            <a:endParaRPr lang="en-US"/>
          </a:p>
        </p:txBody>
      </p:sp>
      <p:sp>
        <p:nvSpPr>
          <p:cNvPr id="38914" name="Rectangle 2"/>
          <p:cNvSpPr>
            <a:spLocks noGrp="1" noRot="1" noChangeAspect="1" noChangeArrowheads="1" noTextEdit="1"/>
          </p:cNvSpPr>
          <p:nvPr>
            <p:ph type="sldImg"/>
          </p:nvPr>
        </p:nvSpPr>
        <p:spPr>
          <a:xfrm>
            <a:off x="1450975" y="471488"/>
            <a:ext cx="4537075" cy="3402012"/>
          </a:xfrm>
          <a:prstGeom prst="rect">
            <a:avLst/>
          </a:prstGeom>
          <a:ln/>
        </p:spPr>
      </p:sp>
      <p:sp>
        <p:nvSpPr>
          <p:cNvPr id="38915" name="Rectangle 3"/>
          <p:cNvSpPr>
            <a:spLocks noGrp="1" noChangeArrowheads="1"/>
          </p:cNvSpPr>
          <p:nvPr>
            <p:ph type="body" idx="1"/>
          </p:nvPr>
        </p:nvSpPr>
        <p:spPr>
          <a:xfrm>
            <a:off x="489374" y="4215529"/>
            <a:ext cx="6338146" cy="4927283"/>
          </a:xfrm>
          <a:prstGeom prst="rect">
            <a:avLst/>
          </a:prstGeom>
          <a:ln/>
        </p:spPr>
        <p:txBody>
          <a:bodyPr/>
          <a:lstStyle/>
          <a:p>
            <a:pPr marL="176405" indent="-176405">
              <a:buFont typeface="Arial" pitchFamily="34" charset="0"/>
              <a:buChar char="•"/>
            </a:pPr>
            <a:r>
              <a:rPr lang="en-US" u="none" dirty="0" smtClean="0"/>
              <a:t>All standards-related proposals are managed by an assigned Project Team.</a:t>
            </a:r>
            <a:endParaRPr lang="en-US" u="none" strike="sngStrike" dirty="0" smtClean="0"/>
          </a:p>
          <a:p>
            <a:pPr marL="176405" indent="-176405">
              <a:buFont typeface="Arial" pitchFamily="34" charset="0"/>
              <a:buChar char="•"/>
            </a:pPr>
            <a:r>
              <a:rPr lang="en-US" u="none" dirty="0" smtClean="0"/>
              <a:t>The Project Technical Manager</a:t>
            </a:r>
            <a:r>
              <a:rPr lang="en-US" u="none" baseline="0" dirty="0" smtClean="0"/>
              <a:t> </a:t>
            </a:r>
            <a:r>
              <a:rPr lang="en-US" u="none" dirty="0" smtClean="0"/>
              <a:t>is vital in ensuring timely preparation and submittal of the proposal to the relevant technical groups and </a:t>
            </a:r>
            <a:r>
              <a:rPr lang="en-US" u="none" strike="noStrike" dirty="0" smtClean="0"/>
              <a:t>ensuring all comments are addressed</a:t>
            </a:r>
            <a:r>
              <a:rPr lang="en-US" u="none" dirty="0" smtClean="0"/>
              <a:t>.</a:t>
            </a:r>
          </a:p>
          <a:p>
            <a:pPr marL="176405" indent="-176405">
              <a:buFont typeface="Arial" pitchFamily="34" charset="0"/>
              <a:buChar char="•"/>
            </a:pPr>
            <a:r>
              <a:rPr lang="en-US" sz="1100" u="none" kern="1200" dirty="0" smtClean="0">
                <a:solidFill>
                  <a:schemeClr val="tx1"/>
                </a:solidFill>
                <a:effectLst/>
                <a:latin typeface="Arial" charset="0"/>
                <a:ea typeface="+mn-ea"/>
                <a:cs typeface="+mn-cs"/>
              </a:rPr>
              <a:t>Familiarity with C&amp;S Connect is essential for the development, submittal, and approval of proposals. It’s highly recommended that committee members be well versed with C&amp;S Connect and its capabilities prior to taking on the role of Project Technical Manager.</a:t>
            </a:r>
          </a:p>
          <a:p>
            <a:pPr marL="0" indent="0">
              <a:buFont typeface="Arial" pitchFamily="34" charset="0"/>
              <a:buNone/>
            </a:pPr>
            <a:endParaRPr lang="en-US" sz="1100" u="none" kern="1200" dirty="0" smtClean="0">
              <a:solidFill>
                <a:schemeClr val="tx1"/>
              </a:solidFill>
              <a:effectLst/>
              <a:latin typeface="Arial" charset="0"/>
              <a:ea typeface="+mn-ea"/>
              <a:cs typeface="+mn-cs"/>
            </a:endParaRPr>
          </a:p>
          <a:p>
            <a:pPr marL="0" indent="0">
              <a:buFont typeface="Arial" pitchFamily="34" charset="0"/>
              <a:buNone/>
            </a:pPr>
            <a:r>
              <a:rPr lang="en-US" sz="1100" u="none" kern="1200" baseline="0" dirty="0" smtClean="0">
                <a:solidFill>
                  <a:schemeClr val="tx1"/>
                </a:solidFill>
                <a:effectLst/>
                <a:latin typeface="Arial" charset="0"/>
                <a:ea typeface="+mn-ea"/>
                <a:cs typeface="+mn-cs"/>
              </a:rPr>
              <a:t>      </a:t>
            </a:r>
            <a:r>
              <a:rPr lang="en-US" sz="1100" u="none" kern="1200" dirty="0" smtClean="0">
                <a:solidFill>
                  <a:schemeClr val="tx1"/>
                </a:solidFill>
                <a:effectLst/>
                <a:latin typeface="Arial" charset="0"/>
                <a:ea typeface="+mn-ea"/>
                <a:cs typeface="+mn-cs"/>
              </a:rPr>
              <a:t>This can be accomplished by reviewing </a:t>
            </a:r>
            <a:r>
              <a:rPr lang="en-US" sz="1100" b="0" u="none" kern="1200" dirty="0" smtClean="0">
                <a:solidFill>
                  <a:schemeClr val="tx1"/>
                </a:solidFill>
                <a:effectLst/>
                <a:latin typeface="Arial" charset="0"/>
                <a:ea typeface="+mn-ea"/>
                <a:cs typeface="+mn-cs"/>
              </a:rPr>
              <a:t>the Online Help for Committee Members (available on the C&amp;S Connect Help Tab) or by attending an Advanced C&amp;S     </a:t>
            </a:r>
          </a:p>
          <a:p>
            <a:pPr marL="0" indent="0">
              <a:buFont typeface="Arial" pitchFamily="34" charset="0"/>
              <a:buNone/>
            </a:pPr>
            <a:r>
              <a:rPr lang="en-US" sz="1100" b="0" u="none" kern="1200" dirty="0" smtClean="0">
                <a:solidFill>
                  <a:schemeClr val="tx1"/>
                </a:solidFill>
                <a:effectLst/>
                <a:latin typeface="Arial" charset="0"/>
                <a:ea typeface="+mn-ea"/>
                <a:cs typeface="+mn-cs"/>
              </a:rPr>
              <a:t>      Connect training course, when offered by ASME staff.</a:t>
            </a:r>
          </a:p>
          <a:p>
            <a:pPr marL="241625" lvl="1" indent="-120813"/>
            <a:endParaRPr lang="en-US" dirty="0" smtClean="0"/>
          </a:p>
        </p:txBody>
      </p:sp>
    </p:spTree>
    <p:extLst>
      <p:ext uri="{BB962C8B-B14F-4D97-AF65-F5344CB8AC3E}">
        <p14:creationId xmlns:p14="http://schemas.microsoft.com/office/powerpoint/2010/main" val="2921594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1E0D0390-F3F9-4510-A2DA-4F42AC845841}" type="slidenum">
              <a:rPr lang="en-US"/>
              <a:pPr/>
              <a:t>15</a:t>
            </a:fld>
            <a:endParaRPr lang="en-US"/>
          </a:p>
        </p:txBody>
      </p:sp>
      <p:sp>
        <p:nvSpPr>
          <p:cNvPr id="59394" name="Rectangle 2"/>
          <p:cNvSpPr>
            <a:spLocks noGrp="1" noRot="1" noChangeAspect="1" noChangeArrowheads="1" noTextEdit="1"/>
          </p:cNvSpPr>
          <p:nvPr>
            <p:ph type="sldImg"/>
          </p:nvPr>
        </p:nvSpPr>
        <p:spPr>
          <a:xfrm>
            <a:off x="1452563" y="471488"/>
            <a:ext cx="4537075" cy="3402012"/>
          </a:xfrm>
          <a:prstGeom prst="rect">
            <a:avLst/>
          </a:prstGeom>
          <a:ln/>
        </p:spPr>
      </p:sp>
      <p:sp>
        <p:nvSpPr>
          <p:cNvPr id="59395" name="Rectangle 3"/>
          <p:cNvSpPr>
            <a:spLocks noGrp="1" noChangeArrowheads="1"/>
          </p:cNvSpPr>
          <p:nvPr>
            <p:ph type="body" idx="1"/>
          </p:nvPr>
        </p:nvSpPr>
        <p:spPr>
          <a:xfrm>
            <a:off x="489374" y="4215529"/>
            <a:ext cx="6338146" cy="4927283"/>
          </a:xfrm>
          <a:prstGeom prst="rect">
            <a:avLst/>
          </a:prstGeom>
          <a:ln/>
        </p:spPr>
        <p:txBody>
          <a:bodyPr/>
          <a:lstStyle/>
          <a:p>
            <a:r>
              <a:rPr lang="en-US" b="1" dirty="0" smtClean="0"/>
              <a:t> </a:t>
            </a:r>
            <a:endParaRPr lang="en-US" b="1" dirty="0"/>
          </a:p>
        </p:txBody>
      </p:sp>
    </p:spTree>
    <p:extLst>
      <p:ext uri="{BB962C8B-B14F-4D97-AF65-F5344CB8AC3E}">
        <p14:creationId xmlns:p14="http://schemas.microsoft.com/office/powerpoint/2010/main" val="1272436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AC7BF663-A82C-4A0D-993D-B20413BE4608}" type="slidenum">
              <a:rPr lang="en-US"/>
              <a:pPr/>
              <a:t>1</a:t>
            </a:fld>
            <a:endParaRPr lang="en-US"/>
          </a:p>
        </p:txBody>
      </p:sp>
      <p:sp>
        <p:nvSpPr>
          <p:cNvPr id="16386" name="Rectangle 2"/>
          <p:cNvSpPr>
            <a:spLocks noGrp="1" noRot="1" noChangeAspect="1" noChangeArrowheads="1" noTextEdit="1"/>
          </p:cNvSpPr>
          <p:nvPr>
            <p:ph type="sldImg"/>
          </p:nvPr>
        </p:nvSpPr>
        <p:spPr>
          <a:xfrm>
            <a:off x="1346200" y="477838"/>
            <a:ext cx="4594225" cy="3446462"/>
          </a:xfrm>
          <a:prstGeom prst="rect">
            <a:avLst/>
          </a:prstGeom>
          <a:ln/>
        </p:spPr>
      </p:sp>
      <p:sp>
        <p:nvSpPr>
          <p:cNvPr id="16387" name="Rectangle 3"/>
          <p:cNvSpPr>
            <a:spLocks noGrp="1" noChangeArrowheads="1"/>
          </p:cNvSpPr>
          <p:nvPr>
            <p:ph type="body" idx="1"/>
          </p:nvPr>
        </p:nvSpPr>
        <p:spPr>
          <a:xfrm>
            <a:off x="540174" y="4270535"/>
            <a:ext cx="6228080" cy="4990624"/>
          </a:xfrm>
          <a:prstGeom prst="rect">
            <a:avLst/>
          </a:prstGeom>
          <a:ln/>
        </p:spPr>
        <p:txBody>
          <a:bodyPr/>
          <a:lstStyle/>
          <a:p>
            <a:endParaRPr lang="en-US"/>
          </a:p>
        </p:txBody>
      </p:sp>
    </p:spTree>
    <p:extLst>
      <p:ext uri="{BB962C8B-B14F-4D97-AF65-F5344CB8AC3E}">
        <p14:creationId xmlns:p14="http://schemas.microsoft.com/office/powerpoint/2010/main" val="2914883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320675"/>
            <a:ext cx="4800600" cy="3600450"/>
          </a:xfrm>
          <a:prstGeom prst="rect">
            <a:avLst/>
          </a:prstGeom>
        </p:spPr>
      </p:sp>
      <p:sp>
        <p:nvSpPr>
          <p:cNvPr id="3" name="Notes Placeholder 2"/>
          <p:cNvSpPr>
            <a:spLocks noGrp="1"/>
          </p:cNvSpPr>
          <p:nvPr>
            <p:ph type="body" idx="1"/>
          </p:nvPr>
        </p:nvSpPr>
        <p:spPr>
          <a:xfrm>
            <a:off x="731521" y="4240531"/>
            <a:ext cx="5852160" cy="496062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143587" y="9119474"/>
            <a:ext cx="3169921" cy="480060"/>
          </a:xfrm>
          <a:prstGeom prst="rect">
            <a:avLst/>
          </a:prstGeom>
        </p:spPr>
        <p:txBody>
          <a:bodyPr/>
          <a:lstStyle/>
          <a:p>
            <a:pPr>
              <a:defRPr/>
            </a:pPr>
            <a:fld id="{83E48DBB-187F-4625-94D2-320195BC1BCC}" type="slidenum">
              <a:rPr lang="en-US" smtClean="0">
                <a:solidFill>
                  <a:prstClr val="black"/>
                </a:solidFill>
              </a:rPr>
              <a:pPr>
                <a:defRPr/>
              </a:pPr>
              <a:t>2</a:t>
            </a:fld>
            <a:endParaRPr lang="en-US" dirty="0">
              <a:solidFill>
                <a:prstClr val="black"/>
              </a:solidFill>
            </a:endParaRPr>
          </a:p>
        </p:txBody>
      </p:sp>
    </p:spTree>
    <p:extLst>
      <p:ext uri="{BB962C8B-B14F-4D97-AF65-F5344CB8AC3E}">
        <p14:creationId xmlns:p14="http://schemas.microsoft.com/office/powerpoint/2010/main" val="3740853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B0D92F3F-39A9-40D7-9419-0235EBAE9BC1}" type="slidenum">
              <a:rPr lang="en-US"/>
              <a:pPr/>
              <a:t>3</a:t>
            </a:fld>
            <a:endParaRPr lang="en-US"/>
          </a:p>
        </p:txBody>
      </p:sp>
      <p:sp>
        <p:nvSpPr>
          <p:cNvPr id="20482" name="Rectangle 2"/>
          <p:cNvSpPr>
            <a:spLocks noGrp="1" noRot="1" noChangeAspect="1" noChangeArrowheads="1" noTextEdit="1"/>
          </p:cNvSpPr>
          <p:nvPr>
            <p:ph type="sldImg"/>
          </p:nvPr>
        </p:nvSpPr>
        <p:spPr>
          <a:xfrm>
            <a:off x="1446213" y="457200"/>
            <a:ext cx="4537075" cy="3402013"/>
          </a:xfrm>
          <a:prstGeom prst="rect">
            <a:avLst/>
          </a:prstGeom>
          <a:ln/>
        </p:spPr>
      </p:sp>
      <p:sp>
        <p:nvSpPr>
          <p:cNvPr id="20483" name="Rectangle 3"/>
          <p:cNvSpPr>
            <a:spLocks noGrp="1" noChangeArrowheads="1"/>
          </p:cNvSpPr>
          <p:nvPr>
            <p:ph type="body" idx="1"/>
          </p:nvPr>
        </p:nvSpPr>
        <p:spPr>
          <a:xfrm>
            <a:off x="489374" y="4215529"/>
            <a:ext cx="6338146" cy="4927283"/>
          </a:xfrm>
          <a:prstGeom prst="rect">
            <a:avLst/>
          </a:prstGeom>
          <a:ln/>
        </p:spPr>
        <p:txBody>
          <a:bodyPr/>
          <a:lstStyle/>
          <a:p>
            <a:pPr marL="344448" indent="-298416"/>
            <a:r>
              <a:rPr lang="en-US" dirty="0" smtClean="0">
                <a:solidFill>
                  <a:schemeClr val="tx1"/>
                </a:solidFill>
              </a:rPr>
              <a:t>At the end of this module, you will be able to:</a:t>
            </a:r>
          </a:p>
          <a:p>
            <a:pPr marL="628650" lvl="1" indent="-171450">
              <a:buFont typeface="Arial" pitchFamily="34" charset="0"/>
              <a:buChar char="•"/>
            </a:pPr>
            <a:r>
              <a:rPr lang="en-US" dirty="0" smtClean="0">
                <a:solidFill>
                  <a:schemeClr val="tx1"/>
                </a:solidFill>
              </a:rPr>
              <a:t>Understand the responsibilities of </a:t>
            </a:r>
            <a:r>
              <a:rPr lang="en-US" u="none" dirty="0" smtClean="0">
                <a:solidFill>
                  <a:schemeClr val="tx1"/>
                </a:solidFill>
              </a:rPr>
              <a:t>Standards</a:t>
            </a:r>
            <a:r>
              <a:rPr lang="en-US" u="none" baseline="0" dirty="0" smtClean="0">
                <a:solidFill>
                  <a:schemeClr val="tx1"/>
                </a:solidFill>
              </a:rPr>
              <a:t> </a:t>
            </a:r>
            <a:r>
              <a:rPr lang="en-US" u="none" dirty="0" smtClean="0">
                <a:solidFill>
                  <a:schemeClr val="tx1"/>
                </a:solidFill>
              </a:rPr>
              <a:t>&amp; Certification </a:t>
            </a:r>
            <a:r>
              <a:rPr lang="en-US" dirty="0" smtClean="0">
                <a:solidFill>
                  <a:schemeClr val="tx1"/>
                </a:solidFill>
              </a:rPr>
              <a:t>Project Management</a:t>
            </a:r>
          </a:p>
          <a:p>
            <a:pPr marL="628650" lvl="1" indent="-171450">
              <a:buFont typeface="Arial" pitchFamily="34" charset="0"/>
              <a:buChar char="•"/>
            </a:pPr>
            <a:r>
              <a:rPr lang="en-US" dirty="0" smtClean="0">
                <a:solidFill>
                  <a:schemeClr val="tx1"/>
                </a:solidFill>
              </a:rPr>
              <a:t>Understand the roles and responsibilities of the Project Technical Manager</a:t>
            </a:r>
          </a:p>
          <a:p>
            <a:pPr marL="628650" lvl="1" indent="-171450">
              <a:buFont typeface="Arial" pitchFamily="34" charset="0"/>
              <a:buChar char="•"/>
            </a:pPr>
            <a:r>
              <a:rPr lang="en-US" dirty="0" smtClean="0">
                <a:solidFill>
                  <a:schemeClr val="tx1"/>
                </a:solidFill>
              </a:rPr>
              <a:t>Learn how to prepare and submit proposals for approval</a:t>
            </a:r>
          </a:p>
          <a:p>
            <a:pPr marL="628650" lvl="1" indent="-171450">
              <a:buFont typeface="Arial" pitchFamily="34" charset="0"/>
              <a:buChar char="•"/>
            </a:pPr>
            <a:r>
              <a:rPr lang="en-US" dirty="0" smtClean="0">
                <a:solidFill>
                  <a:schemeClr val="tx1"/>
                </a:solidFill>
              </a:rPr>
              <a:t>Understand the various options for the committee approval process, as well as the advantages and disadvantages of each.</a:t>
            </a:r>
          </a:p>
          <a:p>
            <a:endParaRPr lang="en-US" dirty="0">
              <a:solidFill>
                <a:schemeClr val="tx1"/>
              </a:solidFill>
            </a:endParaRPr>
          </a:p>
        </p:txBody>
      </p:sp>
    </p:spTree>
    <p:extLst>
      <p:ext uri="{BB962C8B-B14F-4D97-AF65-F5344CB8AC3E}">
        <p14:creationId xmlns:p14="http://schemas.microsoft.com/office/powerpoint/2010/main" val="3375727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C6E716F1-C972-4D8D-9AC7-6B0CEA6491F5}" type="slidenum">
              <a:rPr lang="en-US"/>
              <a:pPr/>
              <a:t>4</a:t>
            </a:fld>
            <a:endParaRPr lang="en-US"/>
          </a:p>
        </p:txBody>
      </p:sp>
      <p:sp>
        <p:nvSpPr>
          <p:cNvPr id="26626" name="Rectangle 2"/>
          <p:cNvSpPr>
            <a:spLocks noGrp="1" noRot="1" noChangeAspect="1" noChangeArrowheads="1" noTextEdit="1"/>
          </p:cNvSpPr>
          <p:nvPr>
            <p:ph type="sldImg"/>
          </p:nvPr>
        </p:nvSpPr>
        <p:spPr>
          <a:xfrm>
            <a:off x="1452563" y="471488"/>
            <a:ext cx="4537075" cy="3402012"/>
          </a:xfrm>
          <a:prstGeom prst="rect">
            <a:avLst/>
          </a:prstGeom>
          <a:ln/>
        </p:spPr>
      </p:sp>
      <p:sp>
        <p:nvSpPr>
          <p:cNvPr id="26627" name="Rectangle 3"/>
          <p:cNvSpPr>
            <a:spLocks noGrp="1" noChangeArrowheads="1"/>
          </p:cNvSpPr>
          <p:nvPr>
            <p:ph type="body" idx="1"/>
          </p:nvPr>
        </p:nvSpPr>
        <p:spPr>
          <a:xfrm>
            <a:off x="489374" y="4215529"/>
            <a:ext cx="6338146" cy="4927283"/>
          </a:xfrm>
          <a:prstGeom prst="rect">
            <a:avLst/>
          </a:prstGeom>
          <a:ln/>
        </p:spPr>
        <p:txBody>
          <a:bodyPr/>
          <a:lstStyle/>
          <a:p>
            <a:r>
              <a:rPr lang="en-US" u="none" dirty="0">
                <a:solidFill>
                  <a:schemeClr val="tx1"/>
                </a:solidFill>
              </a:rPr>
              <a:t>Project </a:t>
            </a:r>
            <a:r>
              <a:rPr lang="en-US" u="none" dirty="0" smtClean="0">
                <a:solidFill>
                  <a:schemeClr val="tx1"/>
                </a:solidFill>
              </a:rPr>
              <a:t>Team</a:t>
            </a:r>
          </a:p>
          <a:p>
            <a:pPr marL="171450" marR="0" indent="-171450" algn="l" defTabSz="940826" rtl="0" eaLnBrk="1" fontAlgn="base" latinLnBrk="0" hangingPunct="1">
              <a:lnSpc>
                <a:spcPct val="100000"/>
              </a:lnSpc>
              <a:spcBef>
                <a:spcPct val="30000"/>
              </a:spcBef>
              <a:spcAft>
                <a:spcPct val="0"/>
              </a:spcAft>
              <a:buClrTx/>
              <a:buSzTx/>
              <a:buFont typeface="Arial" pitchFamily="34" charset="0"/>
              <a:buChar char="•"/>
              <a:tabLst/>
              <a:defRPr/>
            </a:pPr>
            <a:r>
              <a:rPr lang="en-US" u="none" dirty="0" smtClean="0">
                <a:solidFill>
                  <a:schemeClr val="tx1"/>
                </a:solidFill>
              </a:rPr>
              <a:t>Each standards action is assigned to a Project Team</a:t>
            </a:r>
          </a:p>
          <a:p>
            <a:pPr marL="171450" indent="-171450">
              <a:buFont typeface="Arial" pitchFamily="34" charset="0"/>
              <a:buChar char="•"/>
            </a:pPr>
            <a:r>
              <a:rPr lang="en-US" u="none" dirty="0" smtClean="0">
                <a:solidFill>
                  <a:schemeClr val="tx1"/>
                </a:solidFill>
              </a:rPr>
              <a:t>The Project Team will consist of a Project Technical Manager (PTM), a Project Administrative Manager (normally ASME Technical Staff) and, as necessary, additional members who may be committee members or technically knowledgeable members of the public, including those responsible for requesting the action.</a:t>
            </a:r>
          </a:p>
          <a:p>
            <a:pPr marL="641863" lvl="1" indent="-171450">
              <a:buFont typeface="Arial" pitchFamily="34" charset="0"/>
              <a:buChar char="•"/>
            </a:pPr>
            <a:r>
              <a:rPr lang="en-US" u="none" dirty="0" smtClean="0">
                <a:solidFill>
                  <a:schemeClr val="tx1"/>
                </a:solidFill>
              </a:rPr>
              <a:t>If a Project Team is assigned by the standards committee, the PTM is normally a technically knowledgeable committee member. </a:t>
            </a:r>
          </a:p>
          <a:p>
            <a:pPr marL="641863" lvl="1" indent="-171450">
              <a:buFont typeface="Arial" pitchFamily="34" charset="0"/>
              <a:buChar char="•"/>
            </a:pPr>
            <a:r>
              <a:rPr lang="en-US" u="none" dirty="0" smtClean="0">
                <a:solidFill>
                  <a:schemeClr val="tx1"/>
                </a:solidFill>
              </a:rPr>
              <a:t>When committees are used as Project Teams, the PTM would be the officer of the standards committee or subcommittee. </a:t>
            </a:r>
          </a:p>
          <a:p>
            <a:pPr marL="641863" marR="0" lvl="1"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u="none" baseline="0" dirty="0" smtClean="0">
                <a:solidFill>
                  <a:schemeClr val="tx1"/>
                </a:solidFill>
              </a:rPr>
              <a:t>Project Teams could</a:t>
            </a:r>
            <a:r>
              <a:rPr lang="en-US" u="none" dirty="0" smtClean="0">
                <a:solidFill>
                  <a:schemeClr val="tx1"/>
                </a:solidFill>
              </a:rPr>
              <a:t> consist of the standards committees itself (a common method in smaller standards committees),</a:t>
            </a:r>
            <a:r>
              <a:rPr lang="en-US" u="none" baseline="0" dirty="0" smtClean="0">
                <a:solidFill>
                  <a:schemeClr val="tx1"/>
                </a:solidFill>
              </a:rPr>
              <a:t> or a </a:t>
            </a:r>
            <a:r>
              <a:rPr lang="en-US" u="none" dirty="0" smtClean="0">
                <a:solidFill>
                  <a:schemeClr val="tx1"/>
                </a:solidFill>
              </a:rPr>
              <a:t>subcommittee</a:t>
            </a:r>
            <a:r>
              <a:rPr lang="en-US" u="none" baseline="0" dirty="0" smtClean="0">
                <a:solidFill>
                  <a:schemeClr val="tx1"/>
                </a:solidFill>
              </a:rPr>
              <a:t>.</a:t>
            </a:r>
            <a:endParaRPr lang="en-US" u="none" dirty="0" smtClean="0">
              <a:solidFill>
                <a:schemeClr val="tx1"/>
              </a:solidFill>
            </a:endParaRPr>
          </a:p>
          <a:p>
            <a:pPr marL="171450" indent="-171450">
              <a:buFont typeface="Arial" pitchFamily="34" charset="0"/>
              <a:buChar char="•"/>
            </a:pPr>
            <a:r>
              <a:rPr lang="en-US" u="none" dirty="0" smtClean="0">
                <a:solidFill>
                  <a:schemeClr val="tx1"/>
                </a:solidFill>
              </a:rPr>
              <a:t>The selection process for Project Team members is approved by the consensus committee.</a:t>
            </a:r>
          </a:p>
          <a:p>
            <a:pPr marL="171450" marR="0" lvl="0"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sz="1100" u="none" dirty="0" smtClean="0">
                <a:solidFill>
                  <a:schemeClr val="tx1"/>
                </a:solidFill>
              </a:rPr>
              <a:t>Depending on applicable standards committee supplemental procedures, the consensus committee, subordinate groups or officers may appoint Project Teams. </a:t>
            </a:r>
          </a:p>
          <a:p>
            <a:pPr marL="171450" marR="0" lvl="0"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u="none" strike="noStrike" dirty="0" smtClean="0">
                <a:solidFill>
                  <a:schemeClr val="tx1"/>
                </a:solidFill>
              </a:rPr>
              <a:t>The </a:t>
            </a:r>
            <a:r>
              <a:rPr lang="en-US" u="none" strike="noStrike" dirty="0">
                <a:solidFill>
                  <a:schemeClr val="tx1"/>
                </a:solidFill>
              </a:rPr>
              <a:t>primary </a:t>
            </a:r>
            <a:r>
              <a:rPr lang="en-US" u="none" strike="noStrike" dirty="0" smtClean="0">
                <a:solidFill>
                  <a:schemeClr val="tx1"/>
                </a:solidFill>
              </a:rPr>
              <a:t>tasks </a:t>
            </a:r>
            <a:r>
              <a:rPr lang="en-US" u="none" strike="noStrike" dirty="0">
                <a:solidFill>
                  <a:schemeClr val="tx1"/>
                </a:solidFill>
              </a:rPr>
              <a:t>of the Project Team are to develop </a:t>
            </a:r>
            <a:r>
              <a:rPr lang="en-US" u="none" strike="noStrike" dirty="0" smtClean="0">
                <a:solidFill>
                  <a:schemeClr val="tx1"/>
                </a:solidFill>
              </a:rPr>
              <a:t>proposals </a:t>
            </a:r>
            <a:r>
              <a:rPr lang="en-US" u="none" strike="noStrike" dirty="0">
                <a:solidFill>
                  <a:schemeClr val="tx1"/>
                </a:solidFill>
              </a:rPr>
              <a:t>and to </a:t>
            </a:r>
            <a:r>
              <a:rPr lang="en-US" u="none" strike="noStrike" dirty="0" smtClean="0">
                <a:solidFill>
                  <a:schemeClr val="tx1"/>
                </a:solidFill>
              </a:rPr>
              <a:t>address</a:t>
            </a:r>
            <a:r>
              <a:rPr lang="en-US" u="none" strike="noStrike" baseline="0" dirty="0" smtClean="0">
                <a:solidFill>
                  <a:schemeClr val="tx1"/>
                </a:solidFill>
              </a:rPr>
              <a:t> any comments received on those proposals. </a:t>
            </a:r>
            <a:endParaRPr lang="en-US" u="none" strike="sngStrike" dirty="0">
              <a:solidFill>
                <a:schemeClr val="tx1"/>
              </a:solidFill>
            </a:endParaRPr>
          </a:p>
        </p:txBody>
      </p:sp>
    </p:spTree>
    <p:extLst>
      <p:ext uri="{BB962C8B-B14F-4D97-AF65-F5344CB8AC3E}">
        <p14:creationId xmlns:p14="http://schemas.microsoft.com/office/powerpoint/2010/main" val="3005664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35422C49-2A27-4627-B6F8-26873C714616}" type="slidenum">
              <a:rPr lang="en-US"/>
              <a:pPr/>
              <a:t>5</a:t>
            </a:fld>
            <a:endParaRPr lang="en-US"/>
          </a:p>
        </p:txBody>
      </p:sp>
      <p:sp>
        <p:nvSpPr>
          <p:cNvPr id="30722" name="Rectangle 2"/>
          <p:cNvSpPr>
            <a:spLocks noGrp="1" noRot="1" noChangeAspect="1" noChangeArrowheads="1" noTextEdit="1"/>
          </p:cNvSpPr>
          <p:nvPr>
            <p:ph type="sldImg"/>
          </p:nvPr>
        </p:nvSpPr>
        <p:spPr>
          <a:xfrm>
            <a:off x="1452563" y="471488"/>
            <a:ext cx="4537075" cy="3402012"/>
          </a:xfrm>
          <a:prstGeom prst="rect">
            <a:avLst/>
          </a:prstGeom>
          <a:ln/>
        </p:spPr>
      </p:sp>
      <p:sp>
        <p:nvSpPr>
          <p:cNvPr id="30723" name="Rectangle 3"/>
          <p:cNvSpPr>
            <a:spLocks noGrp="1" noChangeArrowheads="1"/>
          </p:cNvSpPr>
          <p:nvPr>
            <p:ph type="body" idx="1"/>
          </p:nvPr>
        </p:nvSpPr>
        <p:spPr>
          <a:xfrm>
            <a:off x="489374" y="4215529"/>
            <a:ext cx="6338146" cy="4927283"/>
          </a:xfrm>
          <a:prstGeom prst="rect">
            <a:avLst/>
          </a:prstGeom>
          <a:ln/>
        </p:spPr>
        <p:txBody>
          <a:bodyPr/>
          <a:lstStyle/>
          <a:p>
            <a:pPr marL="0" lvl="1"/>
            <a:r>
              <a:rPr lang="en-US" sz="1100" u="none" dirty="0" smtClean="0">
                <a:solidFill>
                  <a:schemeClr val="tx1"/>
                </a:solidFill>
              </a:rPr>
              <a:t>Project Technical Manager</a:t>
            </a:r>
          </a:p>
          <a:p>
            <a:pPr marL="176405" indent="-176405">
              <a:buFont typeface="Arial" pitchFamily="34" charset="0"/>
              <a:buChar char="•"/>
            </a:pPr>
            <a:r>
              <a:rPr lang="en-US" sz="1100" u="none" dirty="0" smtClean="0">
                <a:solidFill>
                  <a:schemeClr val="tx1"/>
                </a:solidFill>
              </a:rPr>
              <a:t>PTM </a:t>
            </a:r>
            <a:r>
              <a:rPr lang="en-US" sz="1100" u="none" dirty="0">
                <a:solidFill>
                  <a:schemeClr val="tx1"/>
                </a:solidFill>
              </a:rPr>
              <a:t>is responsible for managing the work with tasks such as setting a schedule, arranging for conferences, consulting with specialists, and working with Technical Staff to submit the </a:t>
            </a:r>
            <a:r>
              <a:rPr lang="en-US" sz="1100" u="none" dirty="0" smtClean="0">
                <a:solidFill>
                  <a:schemeClr val="tx1"/>
                </a:solidFill>
              </a:rPr>
              <a:t>proposal(s) </a:t>
            </a:r>
            <a:r>
              <a:rPr lang="en-US" sz="1100" u="none" dirty="0">
                <a:solidFill>
                  <a:schemeClr val="tx1"/>
                </a:solidFill>
              </a:rPr>
              <a:t>for </a:t>
            </a:r>
            <a:r>
              <a:rPr lang="en-US" sz="1100" u="none" dirty="0" smtClean="0">
                <a:solidFill>
                  <a:schemeClr val="tx1"/>
                </a:solidFill>
              </a:rPr>
              <a:t>ballot</a:t>
            </a:r>
            <a:r>
              <a:rPr lang="en-US" sz="1100" i="0" u="none" dirty="0" smtClean="0">
                <a:solidFill>
                  <a:schemeClr val="tx1"/>
                </a:solidFill>
              </a:rPr>
              <a:t>ing</a:t>
            </a:r>
            <a:r>
              <a:rPr lang="en-US" sz="1100" u="none" dirty="0" smtClean="0">
                <a:solidFill>
                  <a:schemeClr val="tx1"/>
                </a:solidFill>
              </a:rPr>
              <a:t>. </a:t>
            </a:r>
            <a:r>
              <a:rPr lang="en-US" sz="1100" u="none" strike="noStrike" dirty="0" smtClean="0">
                <a:solidFill>
                  <a:schemeClr val="tx1"/>
                </a:solidFill>
              </a:rPr>
              <a:t>The</a:t>
            </a:r>
            <a:r>
              <a:rPr lang="en-US" sz="1100" u="none" strike="noStrike" baseline="0" dirty="0" smtClean="0">
                <a:solidFill>
                  <a:schemeClr val="tx1"/>
                </a:solidFill>
              </a:rPr>
              <a:t> </a:t>
            </a:r>
            <a:r>
              <a:rPr lang="en-US" sz="1100" u="none" dirty="0" smtClean="0">
                <a:solidFill>
                  <a:schemeClr val="tx1"/>
                </a:solidFill>
              </a:rPr>
              <a:t>Project </a:t>
            </a:r>
            <a:r>
              <a:rPr lang="en-US" sz="1100" u="none" dirty="0">
                <a:solidFill>
                  <a:schemeClr val="tx1"/>
                </a:solidFill>
              </a:rPr>
              <a:t>Team is responsible for responding to </a:t>
            </a:r>
            <a:r>
              <a:rPr lang="en-US" sz="1100" u="none" dirty="0" smtClean="0">
                <a:solidFill>
                  <a:schemeClr val="tx1"/>
                </a:solidFill>
              </a:rPr>
              <a:t>comments, </a:t>
            </a:r>
            <a:r>
              <a:rPr lang="en-US" sz="1100" u="none" strike="noStrike" dirty="0" smtClean="0">
                <a:solidFill>
                  <a:schemeClr val="tx1"/>
                </a:solidFill>
              </a:rPr>
              <a:t>including </a:t>
            </a:r>
            <a:r>
              <a:rPr lang="en-US" sz="1100" u="none" strike="noStrike" dirty="0">
                <a:solidFill>
                  <a:schemeClr val="tx1"/>
                </a:solidFill>
              </a:rPr>
              <a:t>any public review </a:t>
            </a:r>
            <a:r>
              <a:rPr lang="en-US" sz="1100" u="none" strike="noStrike" dirty="0" smtClean="0">
                <a:solidFill>
                  <a:schemeClr val="tx1"/>
                </a:solidFill>
              </a:rPr>
              <a:t>comments, </a:t>
            </a:r>
            <a:r>
              <a:rPr lang="en-US" sz="1100" u="none" dirty="0">
                <a:solidFill>
                  <a:schemeClr val="tx1"/>
                </a:solidFill>
              </a:rPr>
              <a:t>and </a:t>
            </a:r>
            <a:r>
              <a:rPr lang="en-US" sz="1100" i="0" u="none" dirty="0" smtClean="0">
                <a:solidFill>
                  <a:schemeClr val="tx1"/>
                </a:solidFill>
              </a:rPr>
              <a:t>if necessary,</a:t>
            </a:r>
            <a:r>
              <a:rPr lang="en-US" sz="1100" i="0" u="none" baseline="0" dirty="0" smtClean="0">
                <a:solidFill>
                  <a:schemeClr val="tx1"/>
                </a:solidFill>
              </a:rPr>
              <a:t> </a:t>
            </a:r>
            <a:r>
              <a:rPr lang="en-US" sz="1100" u="none" dirty="0" smtClean="0">
                <a:solidFill>
                  <a:schemeClr val="tx1"/>
                </a:solidFill>
              </a:rPr>
              <a:t>deciding </a:t>
            </a:r>
            <a:r>
              <a:rPr lang="en-US" sz="1100" u="none" dirty="0">
                <a:solidFill>
                  <a:schemeClr val="tx1"/>
                </a:solidFill>
              </a:rPr>
              <a:t>what changes to make to the proposal in response to the </a:t>
            </a:r>
            <a:r>
              <a:rPr lang="en-US" sz="1100" u="none" dirty="0" smtClean="0">
                <a:solidFill>
                  <a:schemeClr val="tx1"/>
                </a:solidFill>
              </a:rPr>
              <a:t>comments.</a:t>
            </a:r>
          </a:p>
          <a:p>
            <a:pPr marL="633605" marR="0" lvl="1" indent="-176405"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sz="1100" u="none" dirty="0" smtClean="0">
                <a:solidFill>
                  <a:schemeClr val="tx1"/>
                </a:solidFill>
              </a:rPr>
              <a:t>Most </a:t>
            </a:r>
            <a:r>
              <a:rPr lang="en-US" sz="1100" u="none" dirty="0">
                <a:solidFill>
                  <a:schemeClr val="tx1"/>
                </a:solidFill>
              </a:rPr>
              <a:t>proposals require multiple levels of balloting </a:t>
            </a:r>
            <a:r>
              <a:rPr lang="en-US" sz="1100" u="none" dirty="0" smtClean="0">
                <a:solidFill>
                  <a:schemeClr val="tx1"/>
                </a:solidFill>
              </a:rPr>
              <a:t>creating</a:t>
            </a:r>
            <a:r>
              <a:rPr lang="en-US" sz="1100" u="none" baseline="0" dirty="0" smtClean="0">
                <a:solidFill>
                  <a:schemeClr val="tx1"/>
                </a:solidFill>
              </a:rPr>
              <a:t> </a:t>
            </a:r>
            <a:r>
              <a:rPr lang="en-US" sz="1100" u="none" dirty="0" smtClean="0">
                <a:solidFill>
                  <a:schemeClr val="tx1"/>
                </a:solidFill>
              </a:rPr>
              <a:t>the </a:t>
            </a:r>
            <a:r>
              <a:rPr lang="en-US" sz="1100" u="none" dirty="0">
                <a:solidFill>
                  <a:schemeClr val="tx1"/>
                </a:solidFill>
              </a:rPr>
              <a:t>potential for multiple sets of comments.  The PTM </a:t>
            </a:r>
            <a:r>
              <a:rPr lang="en-US" sz="1100" u="none" dirty="0" smtClean="0">
                <a:solidFill>
                  <a:schemeClr val="tx1"/>
                </a:solidFill>
              </a:rPr>
              <a:t>is</a:t>
            </a:r>
            <a:r>
              <a:rPr lang="en-US" sz="1100" u="none" baseline="0" dirty="0" smtClean="0">
                <a:solidFill>
                  <a:schemeClr val="tx1"/>
                </a:solidFill>
              </a:rPr>
              <a:t> </a:t>
            </a:r>
            <a:r>
              <a:rPr lang="en-US" sz="1100" u="none" dirty="0" smtClean="0">
                <a:solidFill>
                  <a:schemeClr val="tx1"/>
                </a:solidFill>
              </a:rPr>
              <a:t>responsible </a:t>
            </a:r>
            <a:r>
              <a:rPr lang="en-US" sz="1100" u="none" dirty="0">
                <a:solidFill>
                  <a:schemeClr val="tx1"/>
                </a:solidFill>
              </a:rPr>
              <a:t>for </a:t>
            </a:r>
            <a:r>
              <a:rPr lang="en-US" sz="1100" u="none" dirty="0" smtClean="0">
                <a:solidFill>
                  <a:schemeClr val="tx1"/>
                </a:solidFill>
              </a:rPr>
              <a:t>guiding the </a:t>
            </a:r>
            <a:r>
              <a:rPr lang="en-US" sz="1100" u="none" dirty="0">
                <a:solidFill>
                  <a:schemeClr val="tx1"/>
                </a:solidFill>
              </a:rPr>
              <a:t>proposal through </a:t>
            </a:r>
            <a:r>
              <a:rPr lang="en-US" sz="1100" u="none" dirty="0" smtClean="0">
                <a:solidFill>
                  <a:schemeClr val="tx1"/>
                </a:solidFill>
              </a:rPr>
              <a:t>these levels</a:t>
            </a:r>
            <a:r>
              <a:rPr lang="en-US" sz="1100" u="none" baseline="0" dirty="0" smtClean="0">
                <a:solidFill>
                  <a:schemeClr val="tx1"/>
                </a:solidFill>
              </a:rPr>
              <a:t> and should </a:t>
            </a:r>
            <a:r>
              <a:rPr lang="en-US" sz="1100" u="none" dirty="0" smtClean="0">
                <a:solidFill>
                  <a:schemeClr val="tx1"/>
                </a:solidFill>
              </a:rPr>
              <a:t>develop an approval</a:t>
            </a:r>
            <a:r>
              <a:rPr lang="en-US" sz="1100" u="none" baseline="0" dirty="0" smtClean="0">
                <a:solidFill>
                  <a:schemeClr val="tx1"/>
                </a:solidFill>
              </a:rPr>
              <a:t> plan </a:t>
            </a:r>
            <a:r>
              <a:rPr lang="en-US" sz="1100" u="none" dirty="0" smtClean="0">
                <a:solidFill>
                  <a:schemeClr val="tx1"/>
                </a:solidFill>
              </a:rPr>
              <a:t>depending on the complexity and urgency of the proposal.</a:t>
            </a:r>
            <a:endParaRPr lang="en-US" sz="1100" u="none" baseline="0" dirty="0" smtClean="0">
              <a:solidFill>
                <a:schemeClr val="tx1"/>
              </a:solidFill>
            </a:endParaRPr>
          </a:p>
          <a:p>
            <a:pPr marL="176405" indent="-176405">
              <a:buFont typeface="Arial" pitchFamily="34" charset="0"/>
              <a:buChar char="•"/>
            </a:pPr>
            <a:r>
              <a:rPr lang="en-US" sz="1100" u="none" dirty="0" smtClean="0">
                <a:solidFill>
                  <a:schemeClr val="tx1"/>
                </a:solidFill>
              </a:rPr>
              <a:t>The </a:t>
            </a:r>
            <a:r>
              <a:rPr lang="en-US" sz="1100" u="none" dirty="0">
                <a:solidFill>
                  <a:schemeClr val="tx1"/>
                </a:solidFill>
              </a:rPr>
              <a:t>PTM controls the pace the item is moved through the approval process.  If the Project Team responds to comments </a:t>
            </a:r>
            <a:r>
              <a:rPr lang="en-US" sz="1100" u="none" dirty="0" smtClean="0">
                <a:solidFill>
                  <a:schemeClr val="tx1"/>
                </a:solidFill>
              </a:rPr>
              <a:t>in </a:t>
            </a:r>
            <a:r>
              <a:rPr lang="en-US" sz="1100" u="none" dirty="0">
                <a:solidFill>
                  <a:schemeClr val="tx1"/>
                </a:solidFill>
              </a:rPr>
              <a:t>a timely manner </a:t>
            </a:r>
            <a:r>
              <a:rPr lang="en-US" sz="1100" u="none" dirty="0" smtClean="0">
                <a:solidFill>
                  <a:schemeClr val="tx1"/>
                </a:solidFill>
              </a:rPr>
              <a:t>and</a:t>
            </a:r>
            <a:r>
              <a:rPr lang="en-US" sz="1100" u="none" baseline="0" dirty="0" smtClean="0">
                <a:solidFill>
                  <a:schemeClr val="tx1"/>
                </a:solidFill>
              </a:rPr>
              <a:t> </a:t>
            </a:r>
            <a:r>
              <a:rPr lang="en-US" sz="1100" u="none" dirty="0" smtClean="0">
                <a:solidFill>
                  <a:schemeClr val="tx1"/>
                </a:solidFill>
              </a:rPr>
              <a:t>effectively</a:t>
            </a:r>
            <a:r>
              <a:rPr lang="en-US" sz="1100" u="none" baseline="0" dirty="0" smtClean="0">
                <a:solidFill>
                  <a:schemeClr val="tx1"/>
                </a:solidFill>
              </a:rPr>
              <a:t> </a:t>
            </a:r>
            <a:r>
              <a:rPr lang="en-US" sz="1100" u="none" dirty="0" smtClean="0">
                <a:solidFill>
                  <a:schemeClr val="tx1"/>
                </a:solidFill>
              </a:rPr>
              <a:t> communicates </a:t>
            </a:r>
            <a:r>
              <a:rPr lang="en-US" sz="1100" u="none" dirty="0">
                <a:solidFill>
                  <a:schemeClr val="tx1"/>
                </a:solidFill>
              </a:rPr>
              <a:t>with the </a:t>
            </a:r>
            <a:r>
              <a:rPr lang="en-US" sz="1100" u="none" dirty="0" smtClean="0">
                <a:solidFill>
                  <a:schemeClr val="tx1"/>
                </a:solidFill>
              </a:rPr>
              <a:t>committee members </a:t>
            </a:r>
            <a:r>
              <a:rPr lang="en-US" sz="1100" u="none" strike="noStrike" dirty="0" smtClean="0">
                <a:solidFill>
                  <a:schemeClr val="tx1"/>
                </a:solidFill>
              </a:rPr>
              <a:t>proposals</a:t>
            </a:r>
            <a:r>
              <a:rPr lang="en-US" sz="1100" u="none" strike="noStrike" baseline="0" dirty="0" smtClean="0">
                <a:solidFill>
                  <a:schemeClr val="tx1"/>
                </a:solidFill>
              </a:rPr>
              <a:t> </a:t>
            </a:r>
            <a:r>
              <a:rPr lang="en-US" sz="1100" u="none" dirty="0" smtClean="0">
                <a:solidFill>
                  <a:schemeClr val="tx1"/>
                </a:solidFill>
              </a:rPr>
              <a:t>can </a:t>
            </a:r>
            <a:r>
              <a:rPr lang="en-US" sz="1100" u="none" dirty="0">
                <a:solidFill>
                  <a:schemeClr val="tx1"/>
                </a:solidFill>
              </a:rPr>
              <a:t>move </a:t>
            </a:r>
            <a:r>
              <a:rPr lang="en-US" sz="1100" u="none" dirty="0" smtClean="0">
                <a:solidFill>
                  <a:schemeClr val="tx1"/>
                </a:solidFill>
              </a:rPr>
              <a:t>forward fairly </a:t>
            </a:r>
            <a:r>
              <a:rPr lang="en-US" sz="1100" u="none" dirty="0">
                <a:solidFill>
                  <a:schemeClr val="tx1"/>
                </a:solidFill>
              </a:rPr>
              <a:t>quickly.  </a:t>
            </a:r>
            <a:endParaRPr lang="en-US" sz="1100" u="none" strike="sngStrike" dirty="0" smtClean="0">
              <a:solidFill>
                <a:schemeClr val="tx1"/>
              </a:solidFill>
            </a:endParaRPr>
          </a:p>
          <a:p>
            <a:pPr marL="176405" indent="-176405">
              <a:buFont typeface="Arial" pitchFamily="34" charset="0"/>
              <a:buChar char="•"/>
            </a:pPr>
            <a:r>
              <a:rPr lang="en-US" sz="1100" u="none" dirty="0" smtClean="0">
                <a:solidFill>
                  <a:schemeClr val="tx1"/>
                </a:solidFill>
              </a:rPr>
              <a:t>The PTM should learn </a:t>
            </a:r>
            <a:r>
              <a:rPr lang="en-US" sz="1100" u="none" dirty="0">
                <a:solidFill>
                  <a:schemeClr val="tx1"/>
                </a:solidFill>
              </a:rPr>
              <a:t>about committee rules and customs for preparation, submission, and the approval </a:t>
            </a:r>
            <a:r>
              <a:rPr lang="en-US" sz="1100" u="none" dirty="0" smtClean="0">
                <a:solidFill>
                  <a:schemeClr val="tx1"/>
                </a:solidFill>
              </a:rPr>
              <a:t>process, </a:t>
            </a:r>
            <a:r>
              <a:rPr lang="en-US" sz="1100" b="0" u="none" dirty="0" smtClean="0">
                <a:solidFill>
                  <a:schemeClr val="tx1"/>
                </a:solidFill>
              </a:rPr>
              <a:t>which may </a:t>
            </a:r>
            <a:r>
              <a:rPr lang="en-US" sz="1100" b="0" u="none" dirty="0">
                <a:solidFill>
                  <a:schemeClr val="tx1"/>
                </a:solidFill>
              </a:rPr>
              <a:t>be more restrictive than those described on the following </a:t>
            </a:r>
            <a:r>
              <a:rPr lang="en-US" sz="1100" b="0" u="none" dirty="0" smtClean="0">
                <a:solidFill>
                  <a:schemeClr val="tx1"/>
                </a:solidFill>
              </a:rPr>
              <a:t>slides. </a:t>
            </a:r>
            <a:endParaRPr lang="en-US" sz="1100" b="0" u="none" dirty="0">
              <a:solidFill>
                <a:schemeClr val="tx1"/>
              </a:solidFill>
            </a:endParaRPr>
          </a:p>
          <a:p>
            <a:pPr lvl="1"/>
            <a:endParaRPr lang="en-US" sz="1100" dirty="0">
              <a:solidFill>
                <a:schemeClr val="tx1"/>
              </a:solidFill>
            </a:endParaRPr>
          </a:p>
          <a:p>
            <a:endParaRPr lang="en-US" sz="1100" dirty="0">
              <a:solidFill>
                <a:schemeClr val="tx1"/>
              </a:solidFill>
            </a:endParaRPr>
          </a:p>
        </p:txBody>
      </p:sp>
    </p:spTree>
    <p:extLst>
      <p:ext uri="{BB962C8B-B14F-4D97-AF65-F5344CB8AC3E}">
        <p14:creationId xmlns:p14="http://schemas.microsoft.com/office/powerpoint/2010/main" val="3306965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none" strike="noStrike" dirty="0" smtClean="0">
                <a:solidFill>
                  <a:schemeClr val="tx1"/>
                </a:solidFill>
              </a:rPr>
              <a:t>Proposal Development</a:t>
            </a:r>
            <a:endParaRPr lang="en-US" b="0" u="none" strike="sngStrike" dirty="0">
              <a:solidFill>
                <a:schemeClr val="tx1"/>
              </a:solidFill>
            </a:endParaRPr>
          </a:p>
          <a:p>
            <a:pPr marL="171450" lvl="1" indent="-171450">
              <a:buFont typeface="Arial" pitchFamily="34" charset="0"/>
              <a:buChar char="•"/>
            </a:pPr>
            <a:r>
              <a:rPr lang="en-US" b="0" u="none" dirty="0">
                <a:solidFill>
                  <a:schemeClr val="tx1"/>
                </a:solidFill>
              </a:rPr>
              <a:t>For revisions to an existing standard, the relevant existing material should be shown, along with a clear indication of what is to be changed.  Changes </a:t>
            </a:r>
            <a:r>
              <a:rPr lang="en-US" b="0" u="none" dirty="0" smtClean="0">
                <a:solidFill>
                  <a:schemeClr val="tx1"/>
                </a:solidFill>
              </a:rPr>
              <a:t>to</a:t>
            </a:r>
            <a:r>
              <a:rPr lang="en-US" b="0" u="none" baseline="0" dirty="0" smtClean="0">
                <a:solidFill>
                  <a:schemeClr val="tx1"/>
                </a:solidFill>
              </a:rPr>
              <a:t> </a:t>
            </a:r>
            <a:r>
              <a:rPr lang="en-US" b="0" u="none" dirty="0" smtClean="0">
                <a:solidFill>
                  <a:schemeClr val="tx1"/>
                </a:solidFill>
              </a:rPr>
              <a:t>a </a:t>
            </a:r>
            <a:r>
              <a:rPr lang="en-US" b="0" u="none" dirty="0">
                <a:solidFill>
                  <a:schemeClr val="tx1"/>
                </a:solidFill>
              </a:rPr>
              <a:t>previous </a:t>
            </a:r>
            <a:r>
              <a:rPr lang="en-US" b="0" u="none" dirty="0" smtClean="0">
                <a:solidFill>
                  <a:schemeClr val="tx1"/>
                </a:solidFill>
              </a:rPr>
              <a:t>revision being </a:t>
            </a:r>
            <a:r>
              <a:rPr lang="en-US" b="0" u="none" dirty="0">
                <a:solidFill>
                  <a:schemeClr val="tx1"/>
                </a:solidFill>
              </a:rPr>
              <a:t>reviewed by the same group should also be </a:t>
            </a:r>
            <a:r>
              <a:rPr lang="en-US" b="0" u="none" strike="noStrike" baseline="0" dirty="0" smtClean="0">
                <a:solidFill>
                  <a:schemeClr val="tx1"/>
                </a:solidFill>
              </a:rPr>
              <a:t>distinctly identified</a:t>
            </a:r>
            <a:r>
              <a:rPr lang="en-US" b="0" u="none" dirty="0" smtClean="0">
                <a:solidFill>
                  <a:schemeClr val="tx1"/>
                </a:solidFill>
              </a:rPr>
              <a:t>.  </a:t>
            </a:r>
            <a:r>
              <a:rPr lang="en-US" b="0" u="none" dirty="0">
                <a:solidFill>
                  <a:schemeClr val="tx1"/>
                </a:solidFill>
              </a:rPr>
              <a:t>For specific guidance on acceptable proposal formats, refer to </a:t>
            </a:r>
            <a:r>
              <a:rPr lang="en-US" b="0" u="none" dirty="0" smtClean="0">
                <a:solidFill>
                  <a:schemeClr val="tx1"/>
                </a:solidFill>
              </a:rPr>
              <a:t>the </a:t>
            </a:r>
            <a:r>
              <a:rPr lang="en-US" sz="1100" b="0" u="none" dirty="0" smtClean="0">
                <a:solidFill>
                  <a:schemeClr val="tx1"/>
                </a:solidFill>
              </a:rPr>
              <a:t>Guidelines for Presenting Proposed Revisions for Ballot and Submittal of Approved Revision to C&amp;S Publishing</a:t>
            </a:r>
            <a:r>
              <a:rPr lang="en-US" b="0" u="none" dirty="0" smtClean="0">
                <a:solidFill>
                  <a:schemeClr val="tx1"/>
                </a:solidFill>
              </a:rPr>
              <a:t/>
            </a:r>
            <a:br>
              <a:rPr lang="en-US" b="0" u="none" dirty="0" smtClean="0">
                <a:solidFill>
                  <a:schemeClr val="tx1"/>
                </a:solidFill>
              </a:rPr>
            </a:br>
            <a:endParaRPr lang="en-US" b="0" u="none" dirty="0" smtClean="0">
              <a:solidFill>
                <a:schemeClr val="tx1"/>
              </a:solidFill>
            </a:endParaRPr>
          </a:p>
          <a:p>
            <a:pPr marL="171450" lvl="1" indent="-171450">
              <a:buFont typeface="Arial" pitchFamily="34" charset="0"/>
              <a:buChar char="•"/>
            </a:pPr>
            <a:r>
              <a:rPr lang="en-US" b="0" u="none" dirty="0" smtClean="0">
                <a:solidFill>
                  <a:schemeClr val="tx1"/>
                </a:solidFill>
              </a:rPr>
              <a:t>For </a:t>
            </a:r>
            <a:r>
              <a:rPr lang="en-US" b="0" u="none" dirty="0">
                <a:solidFill>
                  <a:schemeClr val="tx1"/>
                </a:solidFill>
              </a:rPr>
              <a:t>a new standard or case, </a:t>
            </a:r>
            <a:r>
              <a:rPr lang="en-US" b="0" u="none" dirty="0" smtClean="0">
                <a:solidFill>
                  <a:schemeClr val="tx1"/>
                </a:solidFill>
              </a:rPr>
              <a:t>the entire</a:t>
            </a:r>
            <a:r>
              <a:rPr lang="en-US" b="0" u="none" baseline="0" dirty="0" smtClean="0">
                <a:solidFill>
                  <a:schemeClr val="tx1"/>
                </a:solidFill>
              </a:rPr>
              <a:t> </a:t>
            </a:r>
            <a:r>
              <a:rPr lang="en-US" b="0" u="none" dirty="0" smtClean="0">
                <a:solidFill>
                  <a:schemeClr val="tx1"/>
                </a:solidFill>
              </a:rPr>
              <a:t>document </a:t>
            </a:r>
            <a:r>
              <a:rPr lang="en-US" b="0" u="none" dirty="0">
                <a:solidFill>
                  <a:schemeClr val="tx1"/>
                </a:solidFill>
              </a:rPr>
              <a:t>should be included in the proposal.  </a:t>
            </a:r>
            <a:r>
              <a:rPr lang="en-US" b="0" u="none" dirty="0" smtClean="0">
                <a:solidFill>
                  <a:schemeClr val="tx1"/>
                </a:solidFill>
              </a:rPr>
              <a:t>For assistance with proper</a:t>
            </a:r>
            <a:r>
              <a:rPr lang="en-US" b="0" u="none" baseline="0" dirty="0" smtClean="0">
                <a:solidFill>
                  <a:schemeClr val="tx1"/>
                </a:solidFill>
              </a:rPr>
              <a:t> formatting and grammar used in ASME Codes and Standards, the </a:t>
            </a:r>
            <a:r>
              <a:rPr lang="en-US" b="0" u="none" dirty="0" smtClean="0">
                <a:solidFill>
                  <a:schemeClr val="tx1"/>
                </a:solidFill>
              </a:rPr>
              <a:t>Project</a:t>
            </a:r>
            <a:r>
              <a:rPr lang="en-US" b="0" u="none" baseline="0" dirty="0" smtClean="0">
                <a:solidFill>
                  <a:schemeClr val="tx1"/>
                </a:solidFill>
              </a:rPr>
              <a:t> Technical Manager should refer </a:t>
            </a:r>
            <a:r>
              <a:rPr lang="en-US" b="0" u="none" dirty="0" smtClean="0">
                <a:solidFill>
                  <a:schemeClr val="tx1"/>
                </a:solidFill>
              </a:rPr>
              <a:t>to </a:t>
            </a:r>
            <a:r>
              <a:rPr lang="en-US" b="0" u="none" dirty="0">
                <a:solidFill>
                  <a:schemeClr val="tx1"/>
                </a:solidFill>
              </a:rPr>
              <a:t>the C&amp;S Writing and Style </a:t>
            </a:r>
            <a:r>
              <a:rPr lang="en-US" b="0" u="none" dirty="0" smtClean="0">
                <a:solidFill>
                  <a:schemeClr val="tx1"/>
                </a:solidFill>
              </a:rPr>
              <a:t>Guide</a:t>
            </a:r>
            <a:r>
              <a:rPr lang="en-US" b="0" u="none" strike="noStrike" baseline="0" dirty="0" smtClean="0">
                <a:solidFill>
                  <a:schemeClr val="tx1"/>
                </a:solidFill>
              </a:rPr>
              <a:t>. </a:t>
            </a:r>
            <a:endParaRPr lang="en-US" b="0" u="none" strike="sngStrike" dirty="0" smtClean="0">
              <a:solidFill>
                <a:schemeClr val="tx1"/>
              </a:solidFill>
            </a:endParaRPr>
          </a:p>
          <a:p>
            <a:pPr marL="171450" marR="0" lvl="1" indent="-171450" algn="l" defTabSz="914400" rtl="0" eaLnBrk="1" fontAlgn="base" latinLnBrk="0" hangingPunct="1">
              <a:lnSpc>
                <a:spcPct val="100000"/>
              </a:lnSpc>
              <a:spcBef>
                <a:spcPct val="30000"/>
              </a:spcBef>
              <a:spcAft>
                <a:spcPct val="0"/>
              </a:spcAft>
              <a:buClrTx/>
              <a:buSzTx/>
              <a:buFont typeface="Arial" pitchFamily="34" charset="0"/>
              <a:buChar char="•"/>
              <a:tabLst/>
              <a:defRPr/>
            </a:pPr>
            <a:endParaRPr lang="en-US" b="0" u="none" dirty="0" smtClean="0">
              <a:solidFill>
                <a:schemeClr val="tx1"/>
              </a:solidFill>
            </a:endParaRPr>
          </a:p>
          <a:p>
            <a:pPr marL="171450" marR="0" lvl="1"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b="0" u="none" dirty="0" smtClean="0">
                <a:solidFill>
                  <a:schemeClr val="tx1"/>
                </a:solidFill>
              </a:rPr>
              <a:t>Proposal files should contain the C&amp;S Connect record number and revision date or number in the header.</a:t>
            </a:r>
          </a:p>
          <a:p>
            <a:pPr marL="171450" marR="0" lvl="1" indent="-171450" algn="l" defTabSz="914400" rtl="0" eaLnBrk="1" fontAlgn="base" latinLnBrk="0" hangingPunct="1">
              <a:lnSpc>
                <a:spcPct val="100000"/>
              </a:lnSpc>
              <a:spcBef>
                <a:spcPct val="30000"/>
              </a:spcBef>
              <a:spcAft>
                <a:spcPct val="0"/>
              </a:spcAft>
              <a:buClrTx/>
              <a:buSzTx/>
              <a:buFont typeface="Arial" pitchFamily="34" charset="0"/>
              <a:buChar char="•"/>
              <a:tabLst/>
              <a:defRPr/>
            </a:pPr>
            <a:endParaRPr lang="en-US" b="0" u="none" dirty="0" smtClean="0">
              <a:solidFill>
                <a:schemeClr val="tx1"/>
              </a:solidFill>
            </a:endParaRPr>
          </a:p>
          <a:p>
            <a:pPr marL="171450" marR="0" lvl="1" indent="-17145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US" b="0" u="none" dirty="0" smtClean="0">
                <a:solidFill>
                  <a:schemeClr val="tx1"/>
                </a:solidFill>
              </a:rPr>
              <a:t>For all</a:t>
            </a:r>
            <a:r>
              <a:rPr lang="en-US" b="0" u="none" baseline="0" dirty="0" smtClean="0">
                <a:solidFill>
                  <a:schemeClr val="tx1"/>
                </a:solidFill>
              </a:rPr>
              <a:t> proposals, </a:t>
            </a:r>
            <a:r>
              <a:rPr lang="en-US" b="0" u="none" dirty="0" smtClean="0">
                <a:solidFill>
                  <a:schemeClr val="tx1"/>
                </a:solidFill>
              </a:rPr>
              <a:t>a rationale statement for</a:t>
            </a:r>
            <a:r>
              <a:rPr lang="en-US" b="0" u="none" baseline="0" dirty="0" smtClean="0">
                <a:solidFill>
                  <a:schemeClr val="tx1"/>
                </a:solidFill>
              </a:rPr>
              <a:t> the proposal </a:t>
            </a:r>
            <a:r>
              <a:rPr lang="en-US" b="0" i="0" u="none" dirty="0" smtClean="0">
                <a:solidFill>
                  <a:schemeClr val="tx1"/>
                </a:solidFill>
              </a:rPr>
              <a:t>should</a:t>
            </a:r>
            <a:r>
              <a:rPr lang="en-US" b="0" i="0" u="none" baseline="0" dirty="0" smtClean="0">
                <a:solidFill>
                  <a:schemeClr val="tx1"/>
                </a:solidFill>
              </a:rPr>
              <a:t> be included as </a:t>
            </a:r>
            <a:r>
              <a:rPr lang="en-US" b="0" u="none" dirty="0" smtClean="0">
                <a:solidFill>
                  <a:schemeClr val="tx1"/>
                </a:solidFill>
              </a:rPr>
              <a:t>part of the explanation field in the C&amp;S Connect record. </a:t>
            </a:r>
            <a:r>
              <a:rPr lang="en-US" b="0" u="none" strike="noStrike" dirty="0" smtClean="0">
                <a:solidFill>
                  <a:schemeClr val="tx1"/>
                </a:solidFill>
              </a:rPr>
              <a:t>If</a:t>
            </a:r>
            <a:r>
              <a:rPr lang="en-US" b="0" u="none" strike="noStrike" baseline="0" dirty="0" smtClean="0">
                <a:solidFill>
                  <a:schemeClr val="tx1"/>
                </a:solidFill>
              </a:rPr>
              <a:t> necessary, a</a:t>
            </a:r>
            <a:r>
              <a:rPr lang="en-US" b="0" u="none" strike="noStrike" dirty="0" smtClean="0">
                <a:solidFill>
                  <a:schemeClr val="tx1"/>
                </a:solidFill>
              </a:rPr>
              <a:t>dditional </a:t>
            </a:r>
            <a:r>
              <a:rPr lang="en-US" b="0" u="none" dirty="0" smtClean="0">
                <a:solidFill>
                  <a:schemeClr val="tx1"/>
                </a:solidFill>
              </a:rPr>
              <a:t>background</a:t>
            </a:r>
            <a:r>
              <a:rPr lang="en-US" b="0" u="none" baseline="0" dirty="0" smtClean="0">
                <a:solidFill>
                  <a:schemeClr val="tx1"/>
                </a:solidFill>
              </a:rPr>
              <a:t> or justification for the proposal may be included in the background file on the record</a:t>
            </a:r>
            <a:endParaRPr lang="en-US" b="0" u="none" dirty="0">
              <a:solidFill>
                <a:schemeClr val="tx1"/>
              </a:solidFill>
            </a:endParaRPr>
          </a:p>
        </p:txBody>
      </p:sp>
      <p:sp>
        <p:nvSpPr>
          <p:cNvPr id="4" name="Slide Number Placeholder 3"/>
          <p:cNvSpPr>
            <a:spLocks noGrp="1"/>
          </p:cNvSpPr>
          <p:nvPr>
            <p:ph type="sldNum" sz="quarter" idx="10"/>
          </p:nvPr>
        </p:nvSpPr>
        <p:spPr/>
        <p:txBody>
          <a:bodyPr/>
          <a:lstStyle/>
          <a:p>
            <a:fld id="{D8725F32-C477-4176-929C-BDC38B2B538B}" type="slidenum">
              <a:rPr lang="en-US" smtClean="0"/>
              <a:t>6</a:t>
            </a:fld>
            <a:endParaRPr lang="en-US"/>
          </a:p>
        </p:txBody>
      </p:sp>
    </p:spTree>
    <p:extLst>
      <p:ext uri="{BB962C8B-B14F-4D97-AF65-F5344CB8AC3E}">
        <p14:creationId xmlns:p14="http://schemas.microsoft.com/office/powerpoint/2010/main" val="3166626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87" y="9119474"/>
            <a:ext cx="3169921" cy="480060"/>
          </a:xfrm>
          <a:prstGeom prst="rect">
            <a:avLst/>
          </a:prstGeom>
          <a:ln/>
        </p:spPr>
        <p:txBody>
          <a:bodyPr/>
          <a:lstStyle/>
          <a:p>
            <a:fld id="{5FED4715-01A3-40B2-BF3B-CCEB0066FE77}" type="slidenum">
              <a:rPr lang="en-US"/>
              <a:pPr/>
              <a:t>7</a:t>
            </a:fld>
            <a:endParaRPr lang="en-US"/>
          </a:p>
        </p:txBody>
      </p:sp>
      <p:sp>
        <p:nvSpPr>
          <p:cNvPr id="38914" name="Rectangle 2"/>
          <p:cNvSpPr>
            <a:spLocks noGrp="1" noRot="1" noChangeAspect="1" noChangeArrowheads="1" noTextEdit="1"/>
          </p:cNvSpPr>
          <p:nvPr>
            <p:ph type="sldImg"/>
          </p:nvPr>
        </p:nvSpPr>
        <p:spPr>
          <a:xfrm>
            <a:off x="1450975" y="471488"/>
            <a:ext cx="4537075" cy="3402012"/>
          </a:xfrm>
          <a:prstGeom prst="rect">
            <a:avLst/>
          </a:prstGeom>
          <a:ln/>
        </p:spPr>
      </p:sp>
      <p:sp>
        <p:nvSpPr>
          <p:cNvPr id="38915" name="Rectangle 3"/>
          <p:cNvSpPr>
            <a:spLocks noGrp="1" noChangeArrowheads="1"/>
          </p:cNvSpPr>
          <p:nvPr>
            <p:ph type="body" idx="1"/>
          </p:nvPr>
        </p:nvSpPr>
        <p:spPr>
          <a:xfrm>
            <a:off x="489374" y="4215529"/>
            <a:ext cx="6338146" cy="4927283"/>
          </a:xfrm>
          <a:prstGeom prst="rect">
            <a:avLst/>
          </a:prstGeom>
          <a:ln/>
        </p:spPr>
        <p:txBody>
          <a:bodyPr/>
          <a:lstStyle/>
          <a:p>
            <a:pPr lvl="0"/>
            <a:r>
              <a:rPr lang="en-US" u="none" dirty="0" smtClean="0"/>
              <a:t>It </a:t>
            </a:r>
            <a:r>
              <a:rPr lang="en-US" u="none" dirty="0"/>
              <a:t>is important to provide the right information in a way that can be easily </a:t>
            </a:r>
            <a:r>
              <a:rPr lang="en-US" u="none" dirty="0" smtClean="0"/>
              <a:t>understood</a:t>
            </a:r>
            <a:r>
              <a:rPr lang="en-US" u="none" baseline="0" dirty="0" smtClean="0"/>
              <a:t> </a:t>
            </a:r>
            <a:r>
              <a:rPr lang="en-US" u="none" dirty="0" smtClean="0"/>
              <a:t>by </a:t>
            </a:r>
            <a:r>
              <a:rPr lang="en-US" u="none" dirty="0"/>
              <a:t>the reviewers.  </a:t>
            </a:r>
            <a:r>
              <a:rPr lang="en-US" u="none" dirty="0" smtClean="0"/>
              <a:t>The following</a:t>
            </a:r>
            <a:r>
              <a:rPr lang="en-US" u="none" baseline="0" dirty="0" smtClean="0"/>
              <a:t> text fields should be filled in on C&amp;S connect with the following i</a:t>
            </a:r>
            <a:r>
              <a:rPr lang="en-US" u="none" dirty="0" smtClean="0"/>
              <a:t>nformation:</a:t>
            </a:r>
          </a:p>
          <a:p>
            <a:pPr marL="171450" indent="-171450">
              <a:buFont typeface="Arial" pitchFamily="34" charset="0"/>
              <a:buChar char="•"/>
            </a:pPr>
            <a:r>
              <a:rPr lang="en-US" b="0" u="none" dirty="0" smtClean="0"/>
              <a:t>The</a:t>
            </a:r>
            <a:r>
              <a:rPr lang="en-US" b="0" u="none" baseline="0" dirty="0" smtClean="0"/>
              <a:t> </a:t>
            </a:r>
            <a:r>
              <a:rPr lang="en-US" b="0" u="none" dirty="0" smtClean="0"/>
              <a:t>Subject</a:t>
            </a:r>
            <a:r>
              <a:rPr lang="en-US" b="0" u="none" baseline="0" dirty="0" smtClean="0"/>
              <a:t> </a:t>
            </a:r>
            <a:r>
              <a:rPr lang="en-US" b="0" u="none" dirty="0" smtClean="0"/>
              <a:t>should be </a:t>
            </a:r>
            <a:r>
              <a:rPr lang="en-US" b="0" u="none" strike="noStrike" baseline="0" dirty="0" smtClean="0"/>
              <a:t>a concise statement</a:t>
            </a:r>
            <a:r>
              <a:rPr lang="en-US" b="0" u="none" dirty="0" smtClean="0"/>
              <a:t> </a:t>
            </a:r>
            <a:r>
              <a:rPr lang="en-US" b="0" u="none" dirty="0"/>
              <a:t>that </a:t>
            </a:r>
            <a:r>
              <a:rPr lang="en-US" b="0" u="none" dirty="0" smtClean="0"/>
              <a:t>describes what is being </a:t>
            </a:r>
            <a:r>
              <a:rPr lang="en-US" b="0" u="none" dirty="0"/>
              <a:t>addressed by the </a:t>
            </a:r>
            <a:r>
              <a:rPr lang="en-US" b="0" u="none" dirty="0" smtClean="0"/>
              <a:t>proposal</a:t>
            </a:r>
          </a:p>
          <a:p>
            <a:pPr marL="171450" indent="-171450">
              <a:buFont typeface="Arial" pitchFamily="34" charset="0"/>
              <a:buChar char="•"/>
            </a:pPr>
            <a:r>
              <a:rPr lang="en-US" b="0" u="none" dirty="0" smtClean="0"/>
              <a:t>The Proposal should be one or two sentences </a:t>
            </a:r>
            <a:r>
              <a:rPr lang="en-US" b="0" u="none" dirty="0"/>
              <a:t>that </a:t>
            </a:r>
            <a:r>
              <a:rPr lang="en-US" b="0" u="none" dirty="0" smtClean="0"/>
              <a:t>describe the contents of the proposal file.</a:t>
            </a:r>
            <a:r>
              <a:rPr lang="en-US" b="0" u="none" baseline="0" dirty="0" smtClean="0"/>
              <a:t> </a:t>
            </a:r>
            <a:endParaRPr lang="en-US" b="0" u="none" strike="sngStrike" dirty="0" smtClean="0"/>
          </a:p>
          <a:p>
            <a:pPr marL="171450" indent="-171450" defTabSz="914295">
              <a:buFont typeface="Arial" pitchFamily="34" charset="0"/>
              <a:buChar char="•"/>
            </a:pPr>
            <a:r>
              <a:rPr lang="en-US" b="0" u="none" dirty="0" smtClean="0"/>
              <a:t>The Explanation should be </a:t>
            </a:r>
            <a:r>
              <a:rPr lang="en-US" b="0" u="none" strike="noStrike" dirty="0" smtClean="0"/>
              <a:t>a brief </a:t>
            </a:r>
            <a:r>
              <a:rPr lang="en-US" b="0" u="none" dirty="0" smtClean="0"/>
              <a:t>paragraph explaining why the proposal is being presented.  If a longer explanation </a:t>
            </a:r>
            <a:r>
              <a:rPr lang="en-US" b="0" i="0" u="none" dirty="0" smtClean="0"/>
              <a:t>is</a:t>
            </a:r>
            <a:r>
              <a:rPr lang="en-US" b="0" i="0" u="none" baseline="0" dirty="0" smtClean="0"/>
              <a:t> </a:t>
            </a:r>
            <a:r>
              <a:rPr lang="en-US" b="0" u="none" dirty="0" smtClean="0"/>
              <a:t>needed, it should be </a:t>
            </a:r>
            <a:r>
              <a:rPr lang="en-US" b="0" u="none" dirty="0" smtClean="0"/>
              <a:t>included </a:t>
            </a:r>
            <a:r>
              <a:rPr lang="en-US" b="0" u="none" dirty="0" smtClean="0"/>
              <a:t>as part of background material and</a:t>
            </a:r>
            <a:r>
              <a:rPr lang="en-US" b="0" u="none" baseline="0" dirty="0" smtClean="0"/>
              <a:t> referenced in this field. </a:t>
            </a:r>
            <a:endParaRPr lang="en-US" b="0" u="none" dirty="0" smtClean="0"/>
          </a:p>
          <a:p>
            <a:pPr marL="171450" indent="-171450">
              <a:buFont typeface="Arial" pitchFamily="34" charset="0"/>
              <a:buChar char="•"/>
            </a:pPr>
            <a:endParaRPr lang="en-US" dirty="0" smtClean="0"/>
          </a:p>
          <a:p>
            <a:pPr lvl="0"/>
            <a:endParaRPr lang="en-US" dirty="0"/>
          </a:p>
        </p:txBody>
      </p:sp>
    </p:spTree>
    <p:extLst>
      <p:ext uri="{BB962C8B-B14F-4D97-AF65-F5344CB8AC3E}">
        <p14:creationId xmlns:p14="http://schemas.microsoft.com/office/powerpoint/2010/main" val="3045962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u="none" dirty="0" smtClean="0"/>
              <a:t>There </a:t>
            </a:r>
            <a:r>
              <a:rPr lang="en-US" b="0" u="none" dirty="0"/>
              <a:t>are three </a:t>
            </a:r>
            <a:r>
              <a:rPr lang="en-US" b="0" u="none" dirty="0" smtClean="0"/>
              <a:t>categories</a:t>
            </a:r>
            <a:r>
              <a:rPr lang="en-US" b="0" u="none" baseline="0" dirty="0" smtClean="0"/>
              <a:t> of files that can be uploaded into a record:</a:t>
            </a:r>
          </a:p>
          <a:p>
            <a:endParaRPr lang="en-US" b="0" u="none" baseline="0" dirty="0" smtClean="0"/>
          </a:p>
          <a:p>
            <a:pPr marL="171450" indent="-171450">
              <a:buFont typeface="Arial" panose="020B0604020202020204" pitchFamily="34" charset="0"/>
              <a:buChar char="•"/>
            </a:pPr>
            <a:r>
              <a:rPr lang="en-US" b="0" u="none" dirty="0" smtClean="0"/>
              <a:t>The</a:t>
            </a:r>
            <a:r>
              <a:rPr lang="en-US" b="0" u="none" baseline="0" dirty="0" smtClean="0"/>
              <a:t> </a:t>
            </a:r>
            <a:r>
              <a:rPr lang="en-US" b="0" u="none" dirty="0" smtClean="0"/>
              <a:t>Proposal </a:t>
            </a:r>
            <a:r>
              <a:rPr lang="en-US" b="0" u="none" dirty="0"/>
              <a:t>File </a:t>
            </a:r>
            <a:r>
              <a:rPr lang="en-US" b="0" u="none" dirty="0" smtClean="0"/>
              <a:t>shall </a:t>
            </a:r>
            <a:r>
              <a:rPr lang="en-US" b="0" u="none" dirty="0"/>
              <a:t>contain </a:t>
            </a:r>
            <a:r>
              <a:rPr lang="en-US" b="0" u="none" dirty="0" smtClean="0"/>
              <a:t>the most </a:t>
            </a:r>
            <a:r>
              <a:rPr lang="en-US" b="0" u="none" dirty="0"/>
              <a:t>recent (latest) version of proposal/document/revision to be </a:t>
            </a:r>
            <a:r>
              <a:rPr lang="en-US" b="0" u="none" dirty="0" smtClean="0"/>
              <a:t>reviewed. </a:t>
            </a:r>
            <a:endParaRPr lang="en-US" b="0" u="none" dirty="0"/>
          </a:p>
          <a:p>
            <a:r>
              <a:rPr lang="en-US" b="0" u="none" dirty="0" smtClean="0"/>
              <a:t>      Note</a:t>
            </a:r>
            <a:r>
              <a:rPr lang="en-US" b="0" u="none" dirty="0"/>
              <a:t>:</a:t>
            </a:r>
          </a:p>
          <a:p>
            <a:pPr marL="228600"/>
            <a:r>
              <a:rPr lang="en-US" b="0" u="none" dirty="0"/>
              <a:t>a</a:t>
            </a:r>
            <a:r>
              <a:rPr lang="en-US" b="0" u="none" dirty="0" smtClean="0"/>
              <a:t>) </a:t>
            </a:r>
            <a:r>
              <a:rPr lang="en-US" b="0" u="none" dirty="0"/>
              <a:t>Proposal </a:t>
            </a:r>
            <a:r>
              <a:rPr lang="en-US" b="0" u="none" dirty="0" smtClean="0"/>
              <a:t>files </a:t>
            </a:r>
            <a:r>
              <a:rPr lang="en-US" b="0" u="none" dirty="0"/>
              <a:t>should not contain material </a:t>
            </a:r>
            <a:r>
              <a:rPr lang="en-US" b="0" u="none" dirty="0" smtClean="0"/>
              <a:t>which is </a:t>
            </a:r>
            <a:r>
              <a:rPr lang="en-US" b="0" u="none" dirty="0"/>
              <a:t>not subject to consensus approval. See background material and committee correspondence fields described below.</a:t>
            </a:r>
          </a:p>
          <a:p>
            <a:pPr marL="228600"/>
            <a:r>
              <a:rPr lang="en-US" b="0" u="none" dirty="0"/>
              <a:t>b</a:t>
            </a:r>
            <a:r>
              <a:rPr lang="en-US" b="0" u="none" dirty="0" smtClean="0"/>
              <a:t>) </a:t>
            </a:r>
            <a:r>
              <a:rPr lang="en-US" b="0" u="none" dirty="0"/>
              <a:t>It is essential that the correct </a:t>
            </a:r>
            <a:r>
              <a:rPr lang="en-US" b="0" u="none" dirty="0" smtClean="0"/>
              <a:t>proposal</a:t>
            </a:r>
            <a:r>
              <a:rPr lang="en-US" b="0" u="none" baseline="0" dirty="0" smtClean="0"/>
              <a:t> </a:t>
            </a:r>
            <a:r>
              <a:rPr lang="en-US" b="0" u="none" dirty="0" smtClean="0"/>
              <a:t>file </a:t>
            </a:r>
            <a:r>
              <a:rPr lang="en-US" b="0" u="none" dirty="0"/>
              <a:t>is attached to the record before it is added to a </a:t>
            </a:r>
            <a:r>
              <a:rPr lang="en-US" b="0" u="none" dirty="0" smtClean="0"/>
              <a:t>ballot</a:t>
            </a:r>
            <a:r>
              <a:rPr lang="en-US" b="0" u="none" strike="noStrike" baseline="0" dirty="0" smtClean="0"/>
              <a:t> </a:t>
            </a:r>
            <a:r>
              <a:rPr lang="en-US" b="0" u="none" dirty="0" smtClean="0"/>
              <a:t>since files</a:t>
            </a:r>
            <a:r>
              <a:rPr lang="en-US" b="0" u="none" baseline="0" dirty="0" smtClean="0"/>
              <a:t> </a:t>
            </a:r>
            <a:r>
              <a:rPr lang="en-US" b="0" u="none" dirty="0" smtClean="0"/>
              <a:t>CANNOT </a:t>
            </a:r>
            <a:r>
              <a:rPr lang="en-US" b="0" u="none" dirty="0"/>
              <a:t>be revised while the record is linked to an opened ballot.</a:t>
            </a:r>
          </a:p>
          <a:p>
            <a:pPr marL="228600"/>
            <a:r>
              <a:rPr lang="en-US" b="0" u="none" dirty="0"/>
              <a:t>c</a:t>
            </a:r>
            <a:r>
              <a:rPr lang="en-US" b="0" u="none" dirty="0" smtClean="0"/>
              <a:t>) </a:t>
            </a:r>
            <a:r>
              <a:rPr lang="en-US" b="0" u="none" dirty="0"/>
              <a:t>Once a new file is uploaded, it is automatically labeled </a:t>
            </a:r>
            <a:r>
              <a:rPr lang="en-US" b="0" u="none" dirty="0" smtClean="0"/>
              <a:t>“CURRENT </a:t>
            </a:r>
            <a:r>
              <a:rPr lang="en-US" b="0" u="none" dirty="0"/>
              <a:t>PROPOSAL </a:t>
            </a:r>
            <a:r>
              <a:rPr lang="en-US" b="0" u="none" dirty="0" smtClean="0"/>
              <a:t>FILE”, </a:t>
            </a:r>
            <a:r>
              <a:rPr lang="en-US" b="0" u="none" dirty="0"/>
              <a:t>and the previous file is </a:t>
            </a:r>
            <a:r>
              <a:rPr lang="en-US" b="0" u="none" dirty="0" smtClean="0"/>
              <a:t>archived</a:t>
            </a:r>
            <a:r>
              <a:rPr lang="en-US" b="0" u="none" dirty="0"/>
              <a:t>. </a:t>
            </a:r>
            <a:endParaRPr lang="en-US" b="0" u="none" dirty="0" smtClean="0"/>
          </a:p>
          <a:p>
            <a:pPr marL="228600"/>
            <a:r>
              <a:rPr lang="en-US" b="0" u="none" dirty="0" smtClean="0"/>
              <a:t>d) A link</a:t>
            </a:r>
            <a:r>
              <a:rPr lang="en-US" b="0" u="none" baseline="0" dirty="0" smtClean="0"/>
              <a:t> to the proposal file </a:t>
            </a:r>
            <a:r>
              <a:rPr lang="en-US" b="0" u="none" dirty="0" smtClean="0"/>
              <a:t>will </a:t>
            </a:r>
            <a:r>
              <a:rPr lang="en-US" b="0" u="none" dirty="0"/>
              <a:t>be available </a:t>
            </a:r>
            <a:r>
              <a:rPr lang="en-US" b="0" u="none" dirty="0" smtClean="0"/>
              <a:t>under </a:t>
            </a:r>
            <a:r>
              <a:rPr lang="en-US" b="0" u="none" dirty="0"/>
              <a:t>the “Proposal” section on the ballot form.</a:t>
            </a:r>
          </a:p>
          <a:p>
            <a:r>
              <a:rPr lang="en-US" b="0" u="none" dirty="0"/>
              <a:t> </a:t>
            </a:r>
            <a:endParaRPr lang="en-US" b="0" u="none" dirty="0" smtClean="0"/>
          </a:p>
          <a:p>
            <a:pPr marL="171450" indent="-171450">
              <a:buFont typeface="Arial" panose="020B0604020202020204" pitchFamily="34" charset="0"/>
              <a:buChar char="•"/>
            </a:pPr>
            <a:r>
              <a:rPr lang="en-US" b="0" u="none" dirty="0" smtClean="0"/>
              <a:t>The Background Material File</a:t>
            </a:r>
            <a:r>
              <a:rPr lang="en-US" b="0" u="none" baseline="0" dirty="0" smtClean="0"/>
              <a:t> </a:t>
            </a:r>
            <a:r>
              <a:rPr lang="en-US" b="0" u="none" dirty="0" smtClean="0"/>
              <a:t>SHOULD </a:t>
            </a:r>
            <a:r>
              <a:rPr lang="en-US" b="0" u="none" dirty="0"/>
              <a:t>contain a </a:t>
            </a:r>
            <a:r>
              <a:rPr lang="en-US" b="0" u="none" dirty="0" smtClean="0"/>
              <a:t>file (or files) </a:t>
            </a:r>
            <a:r>
              <a:rPr lang="en-US" b="0" u="none" dirty="0"/>
              <a:t>providing background </a:t>
            </a:r>
            <a:r>
              <a:rPr lang="en-US" b="0" u="none" dirty="0" smtClean="0"/>
              <a:t>information</a:t>
            </a:r>
            <a:r>
              <a:rPr lang="en-US" b="0" u="none" baseline="0" dirty="0" smtClean="0"/>
              <a:t> </a:t>
            </a:r>
            <a:r>
              <a:rPr lang="en-US" b="0" u="none" strike="noStrike" dirty="0" smtClean="0"/>
              <a:t>including but </a:t>
            </a:r>
            <a:r>
              <a:rPr lang="en-US" b="0" u="none" dirty="0" smtClean="0"/>
              <a:t>not </a:t>
            </a:r>
            <a:r>
              <a:rPr lang="en-US" b="0" u="none" dirty="0"/>
              <a:t>limited </a:t>
            </a:r>
            <a:r>
              <a:rPr lang="en-US" b="0" u="none" dirty="0" smtClean="0"/>
              <a:t>to</a:t>
            </a:r>
            <a:r>
              <a:rPr lang="en-US" b="0" u="none" strike="noStrike" baseline="0" dirty="0" smtClean="0"/>
              <a:t> </a:t>
            </a:r>
            <a:r>
              <a:rPr lang="en-US" b="0" u="none" dirty="0" smtClean="0"/>
              <a:t>technical papers, business plans, sample</a:t>
            </a:r>
            <a:r>
              <a:rPr lang="en-US" b="0" u="none" baseline="0" dirty="0" smtClean="0"/>
              <a:t> </a:t>
            </a:r>
            <a:r>
              <a:rPr lang="en-US" b="0" u="none" dirty="0" smtClean="0"/>
              <a:t>calculations, tables, figures, and any supporting information that is pertinent to the record.</a:t>
            </a:r>
            <a:endParaRPr lang="en-US" b="0" u="none" dirty="0"/>
          </a:p>
          <a:p>
            <a:endParaRPr lang="en-US" b="0" u="none" dirty="0" smtClean="0"/>
          </a:p>
          <a:p>
            <a:pPr marL="171450" indent="-171450">
              <a:buFont typeface="Arial" panose="020B0604020202020204" pitchFamily="34" charset="0"/>
              <a:buChar char="•"/>
            </a:pPr>
            <a:r>
              <a:rPr lang="en-US" b="0" u="none" dirty="0" smtClean="0"/>
              <a:t>The </a:t>
            </a:r>
            <a:r>
              <a:rPr lang="en-US" b="0" u="none" dirty="0"/>
              <a:t>Committee Correspondence </a:t>
            </a:r>
            <a:r>
              <a:rPr lang="en-US" b="0" u="none" dirty="0" smtClean="0"/>
              <a:t>File</a:t>
            </a:r>
            <a:r>
              <a:rPr lang="en-US" b="0" u="none" baseline="0" dirty="0" smtClean="0"/>
              <a:t> </a:t>
            </a:r>
            <a:r>
              <a:rPr lang="en-US" b="0" u="none" dirty="0" smtClean="0"/>
              <a:t>SHOULD </a:t>
            </a:r>
            <a:r>
              <a:rPr lang="en-US" b="0" u="none" dirty="0"/>
              <a:t>contain </a:t>
            </a:r>
            <a:r>
              <a:rPr lang="en-US" b="0" u="none" dirty="0" smtClean="0"/>
              <a:t>any communications by committee members</a:t>
            </a:r>
            <a:r>
              <a:rPr lang="en-US" b="0" u="none" baseline="0" dirty="0" smtClean="0"/>
              <a:t> </a:t>
            </a:r>
            <a:r>
              <a:rPr lang="en-US" b="0" u="none" dirty="0" smtClean="0"/>
              <a:t>pertaining </a:t>
            </a:r>
            <a:r>
              <a:rPr lang="en-US" b="0" u="none" dirty="0"/>
              <a:t>to the </a:t>
            </a:r>
            <a:r>
              <a:rPr lang="en-US" b="0" u="none" dirty="0" smtClean="0"/>
              <a:t>proposal that should be </a:t>
            </a:r>
            <a:r>
              <a:rPr lang="en-US" b="0" u="none" baseline="0" dirty="0" smtClean="0"/>
              <a:t>retained for the lifetime of the record</a:t>
            </a:r>
            <a:r>
              <a:rPr lang="en-US" b="0" u="none" dirty="0" smtClean="0"/>
              <a:t>.</a:t>
            </a:r>
            <a:endParaRPr lang="en-US" b="0" u="none" dirty="0"/>
          </a:p>
          <a:p>
            <a:endParaRPr lang="en-US" b="0" u="none" dirty="0"/>
          </a:p>
          <a:p>
            <a:pPr defTabSz="914295"/>
            <a:r>
              <a:rPr lang="en-US" b="0" u="none" dirty="0" smtClean="0"/>
              <a:t>Additional </a:t>
            </a:r>
            <a:r>
              <a:rPr lang="en-US" b="0" u="none" strike="noStrike" dirty="0" smtClean="0"/>
              <a:t>g</a:t>
            </a:r>
            <a:r>
              <a:rPr lang="en-US" b="0" u="none" dirty="0" smtClean="0"/>
              <a:t>uidance on how to develop a component record can be found through the C&amp;S Connect Help Tab.</a:t>
            </a:r>
            <a:endParaRPr lang="en-US" b="0" u="none" dirty="0"/>
          </a:p>
          <a:p>
            <a:endParaRPr lang="en-US" b="0" dirty="0"/>
          </a:p>
        </p:txBody>
      </p:sp>
      <p:sp>
        <p:nvSpPr>
          <p:cNvPr id="4" name="Slide Number Placeholder 3"/>
          <p:cNvSpPr>
            <a:spLocks noGrp="1"/>
          </p:cNvSpPr>
          <p:nvPr>
            <p:ph type="sldNum" sz="quarter" idx="10"/>
          </p:nvPr>
        </p:nvSpPr>
        <p:spPr/>
        <p:txBody>
          <a:bodyPr/>
          <a:lstStyle/>
          <a:p>
            <a:fld id="{D8725F32-C477-4176-929C-BDC38B2B538B}" type="slidenum">
              <a:rPr lang="en-US" smtClean="0"/>
              <a:t>8</a:t>
            </a:fld>
            <a:endParaRPr lang="en-US"/>
          </a:p>
        </p:txBody>
      </p:sp>
    </p:spTree>
    <p:extLst>
      <p:ext uri="{BB962C8B-B14F-4D97-AF65-F5344CB8AC3E}">
        <p14:creationId xmlns:p14="http://schemas.microsoft.com/office/powerpoint/2010/main" val="2826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r>
              <a:rPr lang="en-US" dirty="0" smtClean="0"/>
              <a:t>ASME S&amp;C Training Module B5A Standards &amp; Certification Project Management</a:t>
            </a:r>
            <a:endParaRPr lang="en-US" dirty="0"/>
          </a:p>
        </p:txBody>
      </p:sp>
      <p:sp>
        <p:nvSpPr>
          <p:cNvPr id="5" name="Slide Number Placeholder 4"/>
          <p:cNvSpPr>
            <a:spLocks noGrp="1"/>
          </p:cNvSpPr>
          <p:nvPr>
            <p:ph type="sldNum" sz="quarter" idx="11"/>
          </p:nvPr>
        </p:nvSpPr>
        <p:spPr/>
        <p:txBody>
          <a:bodyPr/>
          <a:lstStyle>
            <a:lvl1pPr>
              <a:defRPr/>
            </a:lvl1pPr>
          </a:lstStyle>
          <a:p>
            <a:fld id="{6C43C965-B3AD-4836-A6C6-98E1C6D57A15}" type="slidenum">
              <a:rPr lang="en-US" smtClean="0"/>
              <a:pPr/>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370919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ASME S&amp;C Training Module B5A Standards &amp; Certification Project Management</a:t>
            </a:r>
            <a:endParaRPr lang="en-US" dirty="0"/>
          </a:p>
        </p:txBody>
      </p:sp>
      <p:sp>
        <p:nvSpPr>
          <p:cNvPr id="6" name="Slide Number Placeholder 5"/>
          <p:cNvSpPr>
            <a:spLocks noGrp="1"/>
          </p:cNvSpPr>
          <p:nvPr>
            <p:ph type="sldNum" sz="quarter" idx="11"/>
          </p:nvPr>
        </p:nvSpPr>
        <p:spPr/>
        <p:txBody>
          <a:bodyPr/>
          <a:lstStyle>
            <a:lvl1pPr>
              <a:defRPr/>
            </a:lvl1pPr>
          </a:lstStyle>
          <a:p>
            <a:fld id="{8D660834-740C-49C5-8E2E-DD16742170B0}" type="slidenum">
              <a:rPr lang="en-US" smtClean="0"/>
              <a:pPr/>
              <a:t>‹#›</a:t>
            </a:fld>
            <a:endParaRPr lang="en-US"/>
          </a:p>
        </p:txBody>
      </p:sp>
    </p:spTree>
    <p:extLst>
      <p:ext uri="{BB962C8B-B14F-4D97-AF65-F5344CB8AC3E}">
        <p14:creationId xmlns:p14="http://schemas.microsoft.com/office/powerpoint/2010/main" val="349305553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1397000" y="6476999"/>
            <a:ext cx="6096000" cy="244475"/>
          </a:xfrm>
        </p:spPr>
        <p:txBody>
          <a:bodyPr/>
          <a:lstStyle>
            <a:lvl1pPr>
              <a:defRPr/>
            </a:lvl1pPr>
          </a:lstStyle>
          <a:p>
            <a:r>
              <a:rPr lang="en-US" dirty="0" smtClean="0"/>
              <a:t>ASME S&amp;C Training Module B5A Standards &amp; Certification Project Management</a:t>
            </a:r>
            <a:endParaRPr lang="en-US" dirty="0"/>
          </a:p>
        </p:txBody>
      </p:sp>
      <p:sp>
        <p:nvSpPr>
          <p:cNvPr id="5" name="Slide Number Placeholder 4"/>
          <p:cNvSpPr>
            <a:spLocks noGrp="1"/>
          </p:cNvSpPr>
          <p:nvPr>
            <p:ph type="sldNum" sz="quarter" idx="11"/>
          </p:nvPr>
        </p:nvSpPr>
        <p:spPr/>
        <p:txBody>
          <a:bodyPr/>
          <a:lstStyle>
            <a:lvl1pPr>
              <a:defRPr/>
            </a:lvl1pPr>
          </a:lstStyle>
          <a:p>
            <a:fld id="{0A37F96D-5217-4621-8A17-FD606798CBD0}" type="slidenum">
              <a:rPr lang="en-US" smtClean="0"/>
              <a:pPr/>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543000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dirty="0" smtClean="0"/>
              <a:t>ASME S&amp;C Training Module B5A Standards &amp; Certification Project Management</a:t>
            </a:r>
            <a:endParaRPr lang="en-US" dirty="0"/>
          </a:p>
        </p:txBody>
      </p:sp>
      <p:sp>
        <p:nvSpPr>
          <p:cNvPr id="4" name="Slide Number Placeholder 3"/>
          <p:cNvSpPr>
            <a:spLocks noGrp="1"/>
          </p:cNvSpPr>
          <p:nvPr>
            <p:ph type="sldNum" sz="quarter" idx="11"/>
          </p:nvPr>
        </p:nvSpPr>
        <p:spPr/>
        <p:txBody>
          <a:bodyPr/>
          <a:lstStyle/>
          <a:p>
            <a:fld id="{6C43C965-B3AD-4836-A6C6-98E1C6D57A15}" type="slidenum">
              <a:rPr lang="en-US" smtClean="0"/>
              <a:pPr/>
              <a:t>‹#›</a:t>
            </a:fld>
            <a:endParaRPr lang="en-US"/>
          </a:p>
        </p:txBody>
      </p:sp>
    </p:spTree>
    <p:extLst>
      <p:ext uri="{BB962C8B-B14F-4D97-AF65-F5344CB8AC3E}">
        <p14:creationId xmlns:p14="http://schemas.microsoft.com/office/powerpoint/2010/main" val="9160508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ASME S&amp;C Training Module B5A Standards &amp; Certification Project Management</a:t>
            </a:r>
            <a:endParaRPr lang="en-US" dirty="0"/>
          </a:p>
        </p:txBody>
      </p:sp>
      <p:sp>
        <p:nvSpPr>
          <p:cNvPr id="4" name="Slide Number Placeholder 3"/>
          <p:cNvSpPr>
            <a:spLocks noGrp="1"/>
          </p:cNvSpPr>
          <p:nvPr>
            <p:ph type="sldNum" sz="quarter" idx="11"/>
          </p:nvPr>
        </p:nvSpPr>
        <p:spPr/>
        <p:txBody>
          <a:bodyPr/>
          <a:lstStyle/>
          <a:p>
            <a:fld id="{6C43C965-B3AD-4836-A6C6-98E1C6D57A15}" type="slidenum">
              <a:rPr lang="en-US" smtClean="0"/>
              <a:pPr/>
              <a:t>‹#›</a:t>
            </a:fld>
            <a:endParaRPr lang="en-US"/>
          </a:p>
        </p:txBody>
      </p:sp>
    </p:spTree>
    <p:extLst>
      <p:ext uri="{BB962C8B-B14F-4D97-AF65-F5344CB8AC3E}">
        <p14:creationId xmlns:p14="http://schemas.microsoft.com/office/powerpoint/2010/main" val="391216291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lgn="ctr"/>
            <a:r>
              <a:rPr lang="en-US" dirty="0" smtClean="0"/>
              <a:t>ASME S&amp;C Training Module B5A Standards &amp; Certification Project Management</a:t>
            </a:r>
            <a:endParaRPr lang="en-US" dirty="0"/>
          </a:p>
        </p:txBody>
      </p:sp>
      <p:sp>
        <p:nvSpPr>
          <p:cNvPr id="4" name="Slide Number Placeholder 3"/>
          <p:cNvSpPr>
            <a:spLocks noGrp="1"/>
          </p:cNvSpPr>
          <p:nvPr>
            <p:ph type="sldNum" sz="quarter" idx="11"/>
          </p:nvPr>
        </p:nvSpPr>
        <p:spPr/>
        <p:txBody>
          <a:bodyPr/>
          <a:lstStyle/>
          <a:p>
            <a:fld id="{6C43C965-B3AD-4836-A6C6-98E1C6D57A15}" type="slidenum">
              <a:rPr lang="en-US" smtClean="0"/>
              <a:pPr/>
              <a:t>‹#›</a:t>
            </a:fld>
            <a:endParaRPr lang="en-US"/>
          </a:p>
        </p:txBody>
      </p:sp>
      <p:sp>
        <p:nvSpPr>
          <p:cNvPr id="6" name="Text Placeholder 5"/>
          <p:cNvSpPr>
            <a:spLocks noGrp="1"/>
          </p:cNvSpPr>
          <p:nvPr>
            <p:ph type="body" sz="quarter" idx="12" hasCustomPrompt="1"/>
          </p:nvPr>
        </p:nvSpPr>
        <p:spPr>
          <a:xfrm>
            <a:off x="850900" y="6613228"/>
            <a:ext cx="457200" cy="228600"/>
          </a:xfrm>
        </p:spPr>
        <p:txBody>
          <a:bodyPr vert="wordArtVert"/>
          <a:lstStyle>
            <a:lvl1pPr marL="0" indent="0" algn="l">
              <a:buNone/>
              <a:defRPr sz="700">
                <a:latin typeface="Arial Black" panose="020B0A04020102020204" pitchFamily="34" charset="0"/>
              </a:defRPr>
            </a:lvl1pPr>
          </a:lstStyle>
          <a:p>
            <a:pPr lvl="0"/>
            <a:r>
              <a:rPr lang="en-US" dirty="0" smtClean="0"/>
              <a:t>2016</a:t>
            </a:r>
            <a:endParaRPr lang="en-US" dirty="0"/>
          </a:p>
        </p:txBody>
      </p:sp>
    </p:spTree>
    <p:extLst>
      <p:ext uri="{BB962C8B-B14F-4D97-AF65-F5344CB8AC3E}">
        <p14:creationId xmlns:p14="http://schemas.microsoft.com/office/powerpoint/2010/main" val="199835091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ASME S&amp;C Training Module B5A Standards &amp; Certification Project Management</a:t>
            </a:r>
            <a:endParaRPr lang="en-US" dirty="0"/>
          </a:p>
        </p:txBody>
      </p:sp>
      <p:sp>
        <p:nvSpPr>
          <p:cNvPr id="6" name="Slide Number Placeholder 5"/>
          <p:cNvSpPr>
            <a:spLocks noGrp="1"/>
          </p:cNvSpPr>
          <p:nvPr>
            <p:ph type="sldNum" sz="quarter" idx="11"/>
          </p:nvPr>
        </p:nvSpPr>
        <p:spPr/>
        <p:txBody>
          <a:bodyPr/>
          <a:lstStyle>
            <a:lvl1pPr>
              <a:defRPr/>
            </a:lvl1pPr>
          </a:lstStyle>
          <a:p>
            <a:fld id="{7CA2F6A7-9A99-4BC9-8BC9-C685444444C9}" type="slidenum">
              <a:rPr lang="en-US" smtClean="0"/>
              <a:pPr/>
              <a:t>‹#›</a:t>
            </a:fld>
            <a:endParaRPr lang="en-US"/>
          </a:p>
        </p:txBody>
      </p:sp>
    </p:spTree>
    <p:extLst>
      <p:ext uri="{BB962C8B-B14F-4D97-AF65-F5344CB8AC3E}">
        <p14:creationId xmlns:p14="http://schemas.microsoft.com/office/powerpoint/2010/main" val="244250846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smtClean="0"/>
              <a:t>ASME S&amp;C Training Module B5A Standards &amp; Certification Project Management</a:t>
            </a:r>
            <a:endParaRPr lang="en-US" dirty="0"/>
          </a:p>
        </p:txBody>
      </p:sp>
      <p:sp>
        <p:nvSpPr>
          <p:cNvPr id="8" name="Slide Number Placeholder 7"/>
          <p:cNvSpPr>
            <a:spLocks noGrp="1"/>
          </p:cNvSpPr>
          <p:nvPr>
            <p:ph type="sldNum" sz="quarter" idx="11"/>
          </p:nvPr>
        </p:nvSpPr>
        <p:spPr/>
        <p:txBody>
          <a:bodyPr/>
          <a:lstStyle>
            <a:lvl1pPr>
              <a:defRPr/>
            </a:lvl1pPr>
          </a:lstStyle>
          <a:p>
            <a:fld id="{A9EBAD81-A111-4588-BE4B-55CC9E4FA5AA}" type="slidenum">
              <a:rPr lang="en-US" smtClean="0"/>
              <a:pPr/>
              <a:t>‹#›</a:t>
            </a:fld>
            <a:endParaRPr lang="en-US"/>
          </a:p>
        </p:txBody>
      </p:sp>
    </p:spTree>
    <p:extLst>
      <p:ext uri="{BB962C8B-B14F-4D97-AF65-F5344CB8AC3E}">
        <p14:creationId xmlns:p14="http://schemas.microsoft.com/office/powerpoint/2010/main" val="129709765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smtClean="0"/>
              <a:t>ASME S&amp;C Training Module B5A Standards &amp; Certification Project Management</a:t>
            </a:r>
            <a:endParaRPr lang="en-US" dirty="0"/>
          </a:p>
        </p:txBody>
      </p:sp>
      <p:sp>
        <p:nvSpPr>
          <p:cNvPr id="4" name="Slide Number Placeholder 3"/>
          <p:cNvSpPr>
            <a:spLocks noGrp="1"/>
          </p:cNvSpPr>
          <p:nvPr>
            <p:ph type="sldNum" sz="quarter" idx="11"/>
          </p:nvPr>
        </p:nvSpPr>
        <p:spPr/>
        <p:txBody>
          <a:bodyPr/>
          <a:lstStyle>
            <a:lvl1pPr>
              <a:defRPr/>
            </a:lvl1pPr>
          </a:lstStyle>
          <a:p>
            <a:fld id="{9B68247C-D7EB-4F86-8C72-69F67755D4B2}" type="slidenum">
              <a:rPr lang="en-US" smtClean="0"/>
              <a:pPr/>
              <a:t>‹#›</a:t>
            </a:fld>
            <a:endParaRPr lang="en-US"/>
          </a:p>
        </p:txBody>
      </p:sp>
    </p:spTree>
    <p:extLst>
      <p:ext uri="{BB962C8B-B14F-4D97-AF65-F5344CB8AC3E}">
        <p14:creationId xmlns:p14="http://schemas.microsoft.com/office/powerpoint/2010/main" val="22368044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lgn="ctr"/>
            <a:r>
              <a:rPr lang="en-US" dirty="0" smtClean="0"/>
              <a:t>ASME S&amp;C Training Module B5A Standards &amp; Certification Project Management</a:t>
            </a:r>
            <a:endParaRPr lang="en-US" dirty="0"/>
          </a:p>
        </p:txBody>
      </p:sp>
      <p:sp>
        <p:nvSpPr>
          <p:cNvPr id="3" name="Slide Number Placeholder 2"/>
          <p:cNvSpPr>
            <a:spLocks noGrp="1"/>
          </p:cNvSpPr>
          <p:nvPr>
            <p:ph type="sldNum" sz="quarter" idx="11"/>
          </p:nvPr>
        </p:nvSpPr>
        <p:spPr/>
        <p:txBody>
          <a:bodyPr/>
          <a:lstStyle>
            <a:lvl1pPr>
              <a:defRPr/>
            </a:lvl1pPr>
          </a:lstStyle>
          <a:p>
            <a:fld id="{8D3B81DA-1D40-40EC-BE1F-8D78EE62FA07}" type="slidenum">
              <a:rPr lang="en-US" smtClean="0"/>
              <a:pPr/>
              <a:t>‹#›</a:t>
            </a:fld>
            <a:endParaRPr lang="en-US"/>
          </a:p>
        </p:txBody>
      </p:sp>
    </p:spTree>
    <p:extLst>
      <p:ext uri="{BB962C8B-B14F-4D97-AF65-F5344CB8AC3E}">
        <p14:creationId xmlns:p14="http://schemas.microsoft.com/office/powerpoint/2010/main" val="235335654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397000" y="6483349"/>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smtClean="0"/>
              <a:t>ASME S&amp;C Training Module B5A Standards &amp; Certification Project Management</a:t>
            </a:r>
            <a:endParaRPr lang="en-US" dirty="0"/>
          </a:p>
        </p:txBody>
      </p:sp>
      <p:sp>
        <p:nvSpPr>
          <p:cNvPr id="1100806" name="Rectangle 6"/>
          <p:cNvSpPr>
            <a:spLocks noGrp="1" noChangeArrowheads="1"/>
          </p:cNvSpPr>
          <p:nvPr>
            <p:ph type="sldNum" sz="quarter" idx="4"/>
          </p:nvPr>
        </p:nvSpPr>
        <p:spPr bwMode="auto">
          <a:xfrm>
            <a:off x="787400" y="6400800"/>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6C43C965-B3AD-4836-A6C6-98E1C6D57A15}" type="slidenum">
              <a:rPr lang="en-US" smtClean="0"/>
              <a:pPr/>
              <a:t>‹#›</a:t>
            </a:fld>
            <a:endParaRPr lang="en-US" dirty="0"/>
          </a:p>
        </p:txBody>
      </p:sp>
      <p:pic>
        <p:nvPicPr>
          <p:cNvPr id="1100807" name="Picture 7" descr="Picture2"/>
          <p:cNvPicPr>
            <a:picLocks noChangeAspect="1" noChangeArrowheads="1"/>
          </p:cNvPicPr>
          <p:nvPr>
            <p:custDataLst>
              <p:tags r:id="rId12"/>
            </p:custDataLst>
          </p:nvPr>
        </p:nvPicPr>
        <p:blipFill>
          <a:blip r:embed="rId13" cstate="print">
            <a:extLst>
              <a:ext uri="{28A0092B-C50C-407E-A947-70E740481C1C}">
                <a14:useLocalDpi xmlns:a14="http://schemas.microsoft.com/office/drawing/2010/main" val="0"/>
              </a:ext>
            </a:extLst>
          </a:blip>
          <a:srcRect/>
          <a:stretch>
            <a:fillRect/>
          </a:stretch>
        </p:blipFill>
        <p:spPr bwMode="auto">
          <a:xfrm>
            <a:off x="7907338" y="6373516"/>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344941"/>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0809" name="Rectangle 9"/>
          <p:cNvSpPr>
            <a:spLocks noChangeArrowheads="1"/>
          </p:cNvSpPr>
          <p:nvPr/>
        </p:nvSpPr>
        <p:spPr bwMode="auto">
          <a:xfrm>
            <a:off x="412750" y="6400800"/>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200" dirty="0">
                <a:solidFill>
                  <a:srgbClr val="003399"/>
                </a:solidFill>
                <a:latin typeface="Tahoma" pitchFamily="34" charset="0"/>
              </a:rPr>
              <a:t>Page</a:t>
            </a:r>
          </a:p>
        </p:txBody>
      </p:sp>
      <p:sp>
        <p:nvSpPr>
          <p:cNvPr id="9" name="TextBox 8"/>
          <p:cNvSpPr txBox="1"/>
          <p:nvPr/>
        </p:nvSpPr>
        <p:spPr>
          <a:xfrm>
            <a:off x="479777" y="6674785"/>
            <a:ext cx="620363" cy="123111"/>
          </a:xfrm>
          <a:prstGeom prst="rect">
            <a:avLst/>
          </a:prstGeom>
          <a:noFill/>
        </p:spPr>
        <p:txBody>
          <a:bodyPr wrap="none" lIns="0" tIns="0" rIns="0" bIns="0" rtlCol="0">
            <a:spAutoFit/>
          </a:bodyPr>
          <a:lstStyle/>
          <a:p>
            <a:pPr algn="l"/>
            <a:r>
              <a:rPr lang="en-US" sz="800" dirty="0" smtClean="0">
                <a:solidFill>
                  <a:srgbClr val="003399"/>
                </a:solidFill>
              </a:rPr>
              <a:t>© ASME </a:t>
            </a:r>
            <a:r>
              <a:rPr lang="en-US" sz="800" dirty="0" smtClean="0">
                <a:solidFill>
                  <a:srgbClr val="003399"/>
                </a:solidFill>
              </a:rPr>
              <a:t>2017</a:t>
            </a:r>
            <a:endParaRPr lang="en-US" sz="800" dirty="0">
              <a:solidFill>
                <a:srgbClr val="003399"/>
              </a:solidFil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9" r:id="rId3"/>
    <p:sldLayoutId id="2147483670" r:id="rId4"/>
    <p:sldLayoutId id="2147483671" r:id="rId5"/>
    <p:sldLayoutId id="2147483664" r:id="rId6"/>
    <p:sldLayoutId id="2147483665" r:id="rId7"/>
    <p:sldLayoutId id="2147483666" r:id="rId8"/>
    <p:sldLayoutId id="2147483667" r:id="rId9"/>
    <p:sldLayoutId id="2147483668" r:id="rId10"/>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cstools.asme.org/csconnect/FileUpload.cfm?View=yes&amp;ID=48367"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asme.org/about-asme/standards/standards-certification-member-training-resources/standards-certification-leadership-training" TargetMode="External"/><Relationship Id="rId5" Type="http://schemas.openxmlformats.org/officeDocument/2006/relationships/hyperlink" Target="https://cstools.asme.org/csconnect/News.cfm?AnnouncementTypeID=4&amp;AnnouncementFormID=1" TargetMode="External"/><Relationship Id="rId4" Type="http://schemas.openxmlformats.org/officeDocument/2006/relationships/hyperlink" Target="https://cstools.asme.org/csconnect/FileUpload.cfm?View=yes&amp;ID=3104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1870075"/>
          </a:xfrm>
        </p:spPr>
        <p:txBody>
          <a:bodyPr/>
          <a:lstStyle/>
          <a:p>
            <a:r>
              <a:rPr lang="en-US" b="1" dirty="0"/>
              <a:t>Standards and </a:t>
            </a:r>
            <a:r>
              <a:rPr lang="en-US" b="1" dirty="0" smtClean="0"/>
              <a:t>Certification</a:t>
            </a:r>
            <a:br>
              <a:rPr lang="en-US" b="1" dirty="0" smtClean="0"/>
            </a:br>
            <a:r>
              <a:rPr lang="en-US" b="1" dirty="0" smtClean="0"/>
              <a:t>Training</a:t>
            </a:r>
            <a:endParaRPr lang="en-US" sz="2800" b="1" dirty="0"/>
          </a:p>
        </p:txBody>
      </p:sp>
      <p:sp>
        <p:nvSpPr>
          <p:cNvPr id="7" name="Subtitle 6"/>
          <p:cNvSpPr>
            <a:spLocks noGrp="1"/>
          </p:cNvSpPr>
          <p:nvPr>
            <p:ph type="subTitle" idx="1"/>
          </p:nvPr>
        </p:nvSpPr>
        <p:spPr>
          <a:xfrm>
            <a:off x="152400" y="4229100"/>
            <a:ext cx="8686800" cy="1409700"/>
          </a:xfrm>
        </p:spPr>
        <p:txBody>
          <a:bodyPr/>
          <a:lstStyle/>
          <a:p>
            <a:r>
              <a:rPr lang="en-US" sz="2800" dirty="0"/>
              <a:t>Module </a:t>
            </a:r>
            <a:r>
              <a:rPr lang="en-US" sz="2800" dirty="0" smtClean="0"/>
              <a:t>B </a:t>
            </a:r>
            <a:r>
              <a:rPr lang="en-US" sz="2800" dirty="0"/>
              <a:t>– </a:t>
            </a:r>
            <a:r>
              <a:rPr lang="en-US" sz="2800" dirty="0" smtClean="0"/>
              <a:t>Process</a:t>
            </a:r>
            <a:endParaRPr lang="en-US" sz="2800" dirty="0"/>
          </a:p>
          <a:p>
            <a:r>
              <a:rPr lang="en-US" sz="2800" dirty="0" smtClean="0"/>
              <a:t>B5A</a:t>
            </a:r>
            <a:r>
              <a:rPr lang="en-US" sz="2800" dirty="0"/>
              <a:t>	</a:t>
            </a:r>
            <a:r>
              <a:rPr lang="en-US" sz="2800" dirty="0" smtClean="0"/>
              <a:t>Standards &amp; Certification Project Management</a:t>
            </a:r>
            <a:endParaRPr lang="en-US" sz="2800" dirty="0"/>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35934537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lgn="ctr"/>
            <a:r>
              <a:rPr lang="en-US" smtClean="0"/>
              <a:t>ASME S&amp;C Training Module B5A Standards &amp; Certification Project Management</a:t>
            </a:r>
            <a:endParaRPr lang="en-US" dirty="0"/>
          </a:p>
        </p:txBody>
      </p:sp>
      <p:sp>
        <p:nvSpPr>
          <p:cNvPr id="6" name="Rectangle 3"/>
          <p:cNvSpPr>
            <a:spLocks noGrp="1" noChangeArrowheads="1"/>
          </p:cNvSpPr>
          <p:nvPr>
            <p:ph idx="1"/>
          </p:nvPr>
        </p:nvSpPr>
        <p:spPr>
          <a:xfrm>
            <a:off x="500062" y="1173014"/>
            <a:ext cx="8643938" cy="5334000"/>
          </a:xfrm>
        </p:spPr>
        <p:txBody>
          <a:bodyPr/>
          <a:lstStyle/>
          <a:p>
            <a:pPr marL="346075" indent="-346075"/>
            <a:r>
              <a:rPr lang="en-US" dirty="0"/>
              <a:t>Review and Comment (optional</a:t>
            </a:r>
            <a:r>
              <a:rPr lang="en-US" dirty="0" smtClean="0"/>
              <a:t>)  </a:t>
            </a:r>
          </a:p>
          <a:p>
            <a:pPr marL="917575" lvl="1"/>
            <a:r>
              <a:rPr lang="en-US" dirty="0" smtClean="0"/>
              <a:t>Proposal </a:t>
            </a:r>
            <a:r>
              <a:rPr lang="en-US" dirty="0"/>
              <a:t>provided to “technically affected parties” to solicit comments from those groups in order to address concerns as early as possible in the balloting process.  Following the closure of the ballot, all comments must be addressed, then the item may be balloted using either the tiered, or concurrent voting </a:t>
            </a:r>
            <a:r>
              <a:rPr lang="en-US" dirty="0" smtClean="0"/>
              <a:t>process </a:t>
            </a:r>
            <a:endParaRPr lang="en-US" dirty="0"/>
          </a:p>
          <a:p>
            <a:r>
              <a:rPr lang="en-US" dirty="0"/>
              <a:t>Tiered </a:t>
            </a:r>
            <a:r>
              <a:rPr lang="en-US" dirty="0" smtClean="0"/>
              <a:t>Voting  </a:t>
            </a:r>
          </a:p>
          <a:p>
            <a:pPr lvl="1"/>
            <a:r>
              <a:rPr lang="en-US" dirty="0" smtClean="0"/>
              <a:t>Proposal reviewed and approved in a hierarchal manner, starting with </a:t>
            </a:r>
            <a:r>
              <a:rPr lang="en-US" dirty="0" err="1" smtClean="0"/>
              <a:t>subtier</a:t>
            </a:r>
            <a:r>
              <a:rPr lang="en-US" dirty="0" smtClean="0"/>
              <a:t> groups and proceeding to the next higher tier groups </a:t>
            </a:r>
            <a:endParaRPr lang="en-US" strike="sngStrike" dirty="0" smtClean="0"/>
          </a:p>
          <a:p>
            <a:r>
              <a:rPr lang="en-US" dirty="0" smtClean="0"/>
              <a:t>Concurrent Voting   </a:t>
            </a:r>
          </a:p>
          <a:p>
            <a:pPr lvl="1"/>
            <a:r>
              <a:rPr lang="en-US" dirty="0" smtClean="0"/>
              <a:t>Proposal submitted for ballot of two tiers at once; some committees may ballot one tier for approval and submit the proposal to the upper tier for review and comment</a:t>
            </a:r>
            <a:endParaRPr lang="en-US" dirty="0"/>
          </a:p>
          <a:p>
            <a:pPr lvl="2"/>
            <a:endParaRPr lang="en-US" sz="1600" dirty="0"/>
          </a:p>
          <a:p>
            <a:pPr lvl="2"/>
            <a:endParaRPr lang="en-US" sz="1600" dirty="0" smtClean="0"/>
          </a:p>
        </p:txBody>
      </p:sp>
      <p:sp>
        <p:nvSpPr>
          <p:cNvPr id="8" name="Rectangle 2"/>
          <p:cNvSpPr txBox="1">
            <a:spLocks noChangeArrowheads="1"/>
          </p:cNvSpPr>
          <p:nvPr/>
        </p:nvSpPr>
        <p:spPr bwMode="auto">
          <a:xfrm>
            <a:off x="288131" y="-228600"/>
            <a:ext cx="8458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a:lstStyle>
          <a:p>
            <a:r>
              <a:rPr lang="en-US" dirty="0" smtClean="0"/>
              <a:t/>
            </a:r>
            <a:br>
              <a:rPr lang="en-US" dirty="0" smtClean="0"/>
            </a:br>
            <a:r>
              <a:rPr lang="en-US" dirty="0" smtClean="0"/>
              <a:t>APPROVAL PROCESS OPTIONS</a:t>
            </a:r>
            <a:endParaRPr lang="en-US" dirty="0"/>
          </a:p>
        </p:txBody>
      </p:sp>
      <p:sp>
        <p:nvSpPr>
          <p:cNvPr id="2" name="Slide Number Placeholder 1"/>
          <p:cNvSpPr>
            <a:spLocks noGrp="1"/>
          </p:cNvSpPr>
          <p:nvPr>
            <p:ph type="sldNum" sz="quarter" idx="11"/>
          </p:nvPr>
        </p:nvSpPr>
        <p:spPr/>
        <p:txBody>
          <a:bodyPr/>
          <a:lstStyle/>
          <a:p>
            <a:fld id="{0A37F96D-5217-4621-8A17-FD606798CBD0}" type="slidenum">
              <a:rPr lang="en-US" smtClean="0"/>
              <a:pPr/>
              <a:t>9</a:t>
            </a:fld>
            <a:endParaRPr lang="en-US"/>
          </a:p>
        </p:txBody>
      </p:sp>
    </p:spTree>
    <p:extLst>
      <p:ext uri="{BB962C8B-B14F-4D97-AF65-F5344CB8AC3E}">
        <p14:creationId xmlns:p14="http://schemas.microsoft.com/office/powerpoint/2010/main" val="40737225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420100" cy="4602163"/>
          </a:xfrm>
        </p:spPr>
        <p:txBody>
          <a:bodyPr/>
          <a:lstStyle/>
          <a:p>
            <a:pPr marL="457200" indent="-457200">
              <a:buFont typeface="+mj-lt"/>
              <a:buAutoNum type="arabicPeriod"/>
            </a:pPr>
            <a:r>
              <a:rPr lang="en-US" dirty="0" smtClean="0"/>
              <a:t>Ballot is opened by Staff Secretary or PTM. </a:t>
            </a:r>
            <a:endParaRPr lang="en-US" strike="sngStrike" dirty="0" smtClean="0"/>
          </a:p>
          <a:p>
            <a:pPr marL="457200" indent="-457200">
              <a:buFont typeface="+mj-lt"/>
              <a:buAutoNum type="arabicPeriod"/>
            </a:pPr>
            <a:r>
              <a:rPr lang="en-US" kern="1200" dirty="0" smtClean="0"/>
              <a:t>The PTM shall </a:t>
            </a:r>
            <a:r>
              <a:rPr lang="en-US" kern="1200" dirty="0"/>
              <a:t>post a response to all </a:t>
            </a:r>
            <a:r>
              <a:rPr lang="en-US" kern="1200" dirty="0" smtClean="0"/>
              <a:t>comments.</a:t>
            </a:r>
          </a:p>
          <a:p>
            <a:pPr marL="457200" indent="-457200">
              <a:buFont typeface="+mj-lt"/>
              <a:buAutoNum type="arabicPeriod"/>
            </a:pPr>
            <a:r>
              <a:rPr lang="en-US" kern="1200" dirty="0" smtClean="0"/>
              <a:t>Negative </a:t>
            </a:r>
            <a:r>
              <a:rPr lang="en-US" kern="1200" dirty="0"/>
              <a:t>voters should be asked if they are willing to withdraw their negatives in light of the response </a:t>
            </a:r>
            <a:r>
              <a:rPr lang="en-US" kern="1200" dirty="0" smtClean="0"/>
              <a:t>posted. </a:t>
            </a:r>
          </a:p>
          <a:p>
            <a:pPr marL="457200" lvl="0" indent="-457200">
              <a:buFont typeface="+mj-lt"/>
              <a:buAutoNum type="arabicPeriod"/>
            </a:pPr>
            <a:r>
              <a:rPr lang="en-US" kern="1200" dirty="0" smtClean="0"/>
              <a:t>The </a:t>
            </a:r>
            <a:r>
              <a:rPr lang="en-US" kern="1200" dirty="0"/>
              <a:t>proposal is then revised to </a:t>
            </a:r>
            <a:r>
              <a:rPr lang="en-US" kern="1200" dirty="0" smtClean="0"/>
              <a:t>incorporate all </a:t>
            </a:r>
            <a:r>
              <a:rPr lang="en-US" kern="1200" dirty="0"/>
              <a:t>changes </a:t>
            </a:r>
            <a:r>
              <a:rPr lang="en-US" kern="1200" dirty="0" smtClean="0"/>
              <a:t>as a result of the responses to the ballot comments.</a:t>
            </a:r>
            <a:r>
              <a:rPr lang="en-US" strike="sngStrike" kern="1200" dirty="0" smtClean="0"/>
              <a:t> </a:t>
            </a:r>
            <a:endParaRPr lang="en-US" strike="sngStrike" kern="1200" dirty="0"/>
          </a:p>
          <a:p>
            <a:pPr marL="857250" lvl="1" indent="-457200">
              <a:buFont typeface="Tahoma" panose="020B0604030504040204" pitchFamily="34" charset="0"/>
              <a:buChar char="−"/>
            </a:pPr>
            <a:r>
              <a:rPr lang="en-US" sz="2200" kern="1200" dirty="0" smtClean="0"/>
              <a:t>If no changes are required, the proposal may proceed to the next level of balloting </a:t>
            </a:r>
            <a:endParaRPr lang="en-US" sz="2200" kern="1200" dirty="0"/>
          </a:p>
        </p:txBody>
      </p:sp>
      <p:sp>
        <p:nvSpPr>
          <p:cNvPr id="3" name="Footer Placeholder 2"/>
          <p:cNvSpPr>
            <a:spLocks noGrp="1"/>
          </p:cNvSpPr>
          <p:nvPr>
            <p:ph type="ftr" sz="quarter" idx="10"/>
          </p:nvPr>
        </p:nvSpPr>
        <p:spPr/>
        <p:txBody>
          <a:bodyPr/>
          <a:lstStyle/>
          <a:p>
            <a:pPr algn="ctr"/>
            <a:r>
              <a:rPr lang="en-US" smtClean="0"/>
              <a:t>ASME S&amp;C Training Module B5A Standards &amp; Certification Project Management</a:t>
            </a:r>
            <a:endParaRPr lang="en-US" dirty="0"/>
          </a:p>
        </p:txBody>
      </p:sp>
      <p:sp>
        <p:nvSpPr>
          <p:cNvPr id="4" name="Slide Number Placeholder 3"/>
          <p:cNvSpPr>
            <a:spLocks noGrp="1"/>
          </p:cNvSpPr>
          <p:nvPr>
            <p:ph type="sldNum" sz="quarter" idx="11"/>
          </p:nvPr>
        </p:nvSpPr>
        <p:spPr/>
        <p:txBody>
          <a:bodyPr/>
          <a:lstStyle/>
          <a:p>
            <a:fld id="{0A37F96D-5217-4621-8A17-FD606798CBD0}" type="slidenum">
              <a:rPr lang="en-US" smtClean="0"/>
              <a:pPr/>
              <a:t>10</a:t>
            </a:fld>
            <a:endParaRPr lang="en-US"/>
          </a:p>
        </p:txBody>
      </p:sp>
      <p:sp>
        <p:nvSpPr>
          <p:cNvPr id="5" name="Title 4"/>
          <p:cNvSpPr>
            <a:spLocks noGrp="1"/>
          </p:cNvSpPr>
          <p:nvPr>
            <p:ph type="title"/>
          </p:nvPr>
        </p:nvSpPr>
        <p:spPr>
          <a:xfrm>
            <a:off x="330200" y="-76200"/>
            <a:ext cx="8229600" cy="1143000"/>
          </a:xfrm>
        </p:spPr>
        <p:txBody>
          <a:bodyPr/>
          <a:lstStyle/>
          <a:p>
            <a:r>
              <a:rPr lang="en-US" dirty="0" smtClean="0"/>
              <a:t>BALLOT PROCESS</a:t>
            </a:r>
            <a:endParaRPr lang="en-US" dirty="0"/>
          </a:p>
        </p:txBody>
      </p:sp>
    </p:spTree>
    <p:extLst>
      <p:ext uri="{BB962C8B-B14F-4D97-AF65-F5344CB8AC3E}">
        <p14:creationId xmlns:p14="http://schemas.microsoft.com/office/powerpoint/2010/main" val="822593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1624" y="1242219"/>
            <a:ext cx="8153400" cy="4602163"/>
          </a:xfrm>
        </p:spPr>
        <p:txBody>
          <a:bodyPr/>
          <a:lstStyle/>
          <a:p>
            <a:pPr marL="457200" indent="-457200">
              <a:buFont typeface="+mj-lt"/>
              <a:buAutoNum type="arabicPeriod" startAt="5"/>
            </a:pPr>
            <a:r>
              <a:rPr lang="en-US" kern="1200" dirty="0" smtClean="0"/>
              <a:t>The revised proposal </a:t>
            </a:r>
            <a:r>
              <a:rPr lang="en-US" kern="1200" dirty="0"/>
              <a:t>is then </a:t>
            </a:r>
            <a:r>
              <a:rPr lang="en-US" kern="1200" dirty="0" smtClean="0"/>
              <a:t>uploaded to </a:t>
            </a:r>
            <a:r>
              <a:rPr lang="en-US" kern="1200" dirty="0"/>
              <a:t>the </a:t>
            </a:r>
            <a:r>
              <a:rPr lang="en-US" kern="1200" dirty="0" smtClean="0"/>
              <a:t>C&amp;S Connect record proposal file</a:t>
            </a:r>
            <a:r>
              <a:rPr lang="en-US" kern="1200" dirty="0"/>
              <a:t>.</a:t>
            </a:r>
            <a:endParaRPr lang="en-US" kern="1200" dirty="0" smtClean="0"/>
          </a:p>
          <a:p>
            <a:pPr marL="457200" indent="-457200">
              <a:buFont typeface="+mj-lt"/>
              <a:buAutoNum type="arabicPeriod" startAt="5"/>
            </a:pPr>
            <a:r>
              <a:rPr lang="en-US" kern="1200" dirty="0"/>
              <a:t>The ASME Staff Secretary in conjunction with committee officers </a:t>
            </a:r>
            <a:r>
              <a:rPr lang="en-US" kern="1200" dirty="0" smtClean="0"/>
              <a:t>or PTM </a:t>
            </a:r>
            <a:r>
              <a:rPr lang="en-US" kern="1200" dirty="0"/>
              <a:t>decides what the next level ballot is for the </a:t>
            </a:r>
            <a:r>
              <a:rPr lang="en-US" kern="1200" dirty="0" smtClean="0"/>
              <a:t>proposal. </a:t>
            </a:r>
            <a:endParaRPr lang="en-US" strike="sngStrike" dirty="0"/>
          </a:p>
        </p:txBody>
      </p:sp>
      <p:sp>
        <p:nvSpPr>
          <p:cNvPr id="3" name="Footer Placeholder 2"/>
          <p:cNvSpPr>
            <a:spLocks noGrp="1"/>
          </p:cNvSpPr>
          <p:nvPr>
            <p:ph type="ftr" sz="quarter" idx="10"/>
          </p:nvPr>
        </p:nvSpPr>
        <p:spPr/>
        <p:txBody>
          <a:bodyPr/>
          <a:lstStyle/>
          <a:p>
            <a:pPr algn="ctr"/>
            <a:r>
              <a:rPr lang="en-US" smtClean="0"/>
              <a:t>ASME S&amp;C Training Module B5A Standards &amp; Certification Project Management</a:t>
            </a:r>
            <a:endParaRPr lang="en-US" dirty="0"/>
          </a:p>
        </p:txBody>
      </p:sp>
      <p:sp>
        <p:nvSpPr>
          <p:cNvPr id="4" name="Slide Number Placeholder 3"/>
          <p:cNvSpPr>
            <a:spLocks noGrp="1"/>
          </p:cNvSpPr>
          <p:nvPr>
            <p:ph type="sldNum" sz="quarter" idx="11"/>
          </p:nvPr>
        </p:nvSpPr>
        <p:spPr/>
        <p:txBody>
          <a:bodyPr/>
          <a:lstStyle/>
          <a:p>
            <a:fld id="{0A37F96D-5217-4621-8A17-FD606798CBD0}" type="slidenum">
              <a:rPr lang="en-US" smtClean="0"/>
              <a:pPr/>
              <a:t>11</a:t>
            </a:fld>
            <a:endParaRPr lang="en-US"/>
          </a:p>
        </p:txBody>
      </p:sp>
      <p:sp>
        <p:nvSpPr>
          <p:cNvPr id="5" name="Title 4"/>
          <p:cNvSpPr>
            <a:spLocks noGrp="1"/>
          </p:cNvSpPr>
          <p:nvPr>
            <p:ph type="title"/>
          </p:nvPr>
        </p:nvSpPr>
        <p:spPr>
          <a:xfrm>
            <a:off x="457200" y="274638"/>
            <a:ext cx="8229600" cy="487362"/>
          </a:xfrm>
        </p:spPr>
        <p:txBody>
          <a:bodyPr/>
          <a:lstStyle/>
          <a:p>
            <a:r>
              <a:rPr lang="en-US" dirty="0" smtClean="0"/>
              <a:t>BALLOT PROCESS</a:t>
            </a:r>
            <a:endParaRPr lang="en-US" dirty="0"/>
          </a:p>
        </p:txBody>
      </p:sp>
    </p:spTree>
    <p:extLst>
      <p:ext uri="{BB962C8B-B14F-4D97-AF65-F5344CB8AC3E}">
        <p14:creationId xmlns:p14="http://schemas.microsoft.com/office/powerpoint/2010/main" val="3250764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lgn="ctr"/>
            <a:r>
              <a:rPr lang="en-US" smtClean="0"/>
              <a:t>ASME S&amp;C Training Module B5A Standards &amp; Certification Project Management</a:t>
            </a:r>
            <a:endParaRPr lang="en-US" dirty="0"/>
          </a:p>
        </p:txBody>
      </p:sp>
      <p:sp>
        <p:nvSpPr>
          <p:cNvPr id="6" name="Rectangle 3"/>
          <p:cNvSpPr>
            <a:spLocks noGrp="1" noChangeArrowheads="1"/>
          </p:cNvSpPr>
          <p:nvPr>
            <p:ph idx="1"/>
          </p:nvPr>
        </p:nvSpPr>
        <p:spPr>
          <a:xfrm>
            <a:off x="901700" y="1259159"/>
            <a:ext cx="7772400" cy="4495800"/>
          </a:xfrm>
        </p:spPr>
        <p:txBody>
          <a:bodyPr/>
          <a:lstStyle/>
          <a:p>
            <a:pPr marL="0" lvl="0" indent="0">
              <a:buNone/>
            </a:pPr>
            <a:r>
              <a:rPr lang="en-US" kern="1200" dirty="0" smtClean="0"/>
              <a:t>Following </a:t>
            </a:r>
            <a:r>
              <a:rPr lang="en-US" kern="1200" dirty="0"/>
              <a:t>standards committee </a:t>
            </a:r>
            <a:r>
              <a:rPr lang="en-US" kern="1200" dirty="0" smtClean="0"/>
              <a:t>approval, the Staff Secretary, committee officers and PTM work together to complete the standards </a:t>
            </a:r>
            <a:r>
              <a:rPr lang="en-US" kern="1200" dirty="0"/>
              <a:t>development </a:t>
            </a:r>
            <a:r>
              <a:rPr lang="en-US" kern="1200" dirty="0" smtClean="0"/>
              <a:t>steps noted in Module </a:t>
            </a:r>
            <a:r>
              <a:rPr lang="en-US" kern="1200" dirty="0"/>
              <a:t>B5 Consensus Process for Standard </a:t>
            </a:r>
            <a:r>
              <a:rPr lang="en-US" kern="1200" dirty="0" smtClean="0"/>
              <a:t>Development including:</a:t>
            </a:r>
          </a:p>
          <a:p>
            <a:pPr lvl="1"/>
            <a:r>
              <a:rPr lang="en-US" sz="2200" kern="1200" dirty="0" smtClean="0"/>
              <a:t>Public Review</a:t>
            </a:r>
          </a:p>
          <a:p>
            <a:pPr lvl="1"/>
            <a:r>
              <a:rPr lang="en-US" sz="2200" kern="1200" dirty="0" smtClean="0"/>
              <a:t>Supervisory </a:t>
            </a:r>
            <a:r>
              <a:rPr lang="en-US" sz="2200" kern="1200" dirty="0"/>
              <a:t>Board </a:t>
            </a:r>
            <a:r>
              <a:rPr lang="en-US" sz="2200" kern="1200" dirty="0" smtClean="0"/>
              <a:t>Approval</a:t>
            </a:r>
          </a:p>
          <a:p>
            <a:pPr lvl="1"/>
            <a:r>
              <a:rPr lang="en-US" sz="2200" kern="1200" dirty="0" smtClean="0"/>
              <a:t>Appeals Hearings (if any)</a:t>
            </a:r>
          </a:p>
          <a:p>
            <a:pPr lvl="1"/>
            <a:r>
              <a:rPr lang="en-US" sz="2200" kern="1200" dirty="0" smtClean="0"/>
              <a:t>ANSI Approval</a:t>
            </a:r>
          </a:p>
          <a:p>
            <a:pPr lvl="1"/>
            <a:r>
              <a:rPr lang="en-US" sz="2200" kern="1200" dirty="0" smtClean="0"/>
              <a:t>Publication</a:t>
            </a:r>
            <a:endParaRPr lang="en-US" sz="2200" kern="1200" dirty="0"/>
          </a:p>
        </p:txBody>
      </p:sp>
      <p:sp>
        <p:nvSpPr>
          <p:cNvPr id="8" name="Rectangle 2"/>
          <p:cNvSpPr txBox="1">
            <a:spLocks noChangeArrowheads="1"/>
          </p:cNvSpPr>
          <p:nvPr/>
        </p:nvSpPr>
        <p:spPr bwMode="auto">
          <a:xfrm>
            <a:off x="215900" y="-256478"/>
            <a:ext cx="8458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a:lstStyle>
          <a:p>
            <a:r>
              <a:rPr lang="en-US" dirty="0" smtClean="0"/>
              <a:t>CONSENSUS PROCESS</a:t>
            </a:r>
            <a:endParaRPr lang="en-US" dirty="0"/>
          </a:p>
        </p:txBody>
      </p:sp>
      <p:sp>
        <p:nvSpPr>
          <p:cNvPr id="2" name="Slide Number Placeholder 1"/>
          <p:cNvSpPr>
            <a:spLocks noGrp="1"/>
          </p:cNvSpPr>
          <p:nvPr>
            <p:ph type="sldNum" sz="quarter" idx="11"/>
          </p:nvPr>
        </p:nvSpPr>
        <p:spPr/>
        <p:txBody>
          <a:bodyPr/>
          <a:lstStyle/>
          <a:p>
            <a:fld id="{0A37F96D-5217-4621-8A17-FD606798CBD0}" type="slidenum">
              <a:rPr lang="en-US" smtClean="0"/>
              <a:pPr/>
              <a:t>12</a:t>
            </a:fld>
            <a:endParaRPr lang="en-US"/>
          </a:p>
        </p:txBody>
      </p:sp>
    </p:spTree>
    <p:extLst>
      <p:ext uri="{BB962C8B-B14F-4D97-AF65-F5344CB8AC3E}">
        <p14:creationId xmlns:p14="http://schemas.microsoft.com/office/powerpoint/2010/main" val="646367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189038"/>
            <a:ext cx="8229600" cy="4525963"/>
          </a:xfrm>
        </p:spPr>
        <p:txBody>
          <a:bodyPr/>
          <a:lstStyle/>
          <a:p>
            <a:r>
              <a:rPr lang="en-US" dirty="0" smtClean="0"/>
              <a:t>Manuscript/Proofs</a:t>
            </a:r>
          </a:p>
          <a:p>
            <a:pPr lvl="1"/>
            <a:r>
              <a:rPr lang="en-US" sz="2200" dirty="0" smtClean="0"/>
              <a:t>If PTM has </a:t>
            </a:r>
            <a:r>
              <a:rPr lang="en-US" sz="2200" dirty="0"/>
              <a:t>opportunity to review </a:t>
            </a:r>
            <a:r>
              <a:rPr lang="en-US" sz="2200" dirty="0" smtClean="0"/>
              <a:t>manuscript prior to submittal </a:t>
            </a:r>
            <a:r>
              <a:rPr lang="en-US" sz="2200" dirty="0"/>
              <a:t>to </a:t>
            </a:r>
            <a:r>
              <a:rPr lang="en-US" sz="2200" dirty="0" smtClean="0"/>
              <a:t>ASME </a:t>
            </a:r>
            <a:r>
              <a:rPr lang="en-US" sz="2200" dirty="0"/>
              <a:t>Publishing, </a:t>
            </a:r>
            <a:r>
              <a:rPr lang="en-US" sz="2200" dirty="0" smtClean="0"/>
              <a:t>they should </a:t>
            </a:r>
            <a:r>
              <a:rPr lang="en-US" sz="2200" dirty="0"/>
              <a:t>verify that the manuscript accurately reflects the approved </a:t>
            </a:r>
            <a:r>
              <a:rPr lang="en-US" sz="2200" dirty="0" smtClean="0"/>
              <a:t>proposal(s)</a:t>
            </a:r>
          </a:p>
          <a:p>
            <a:r>
              <a:rPr lang="en-US" dirty="0" smtClean="0"/>
              <a:t>The published revision(s) should be verified against the approved proposal(s). Staff and applicable committee members should be notified of </a:t>
            </a:r>
            <a:r>
              <a:rPr lang="en-US" dirty="0"/>
              <a:t>any deviations</a:t>
            </a:r>
          </a:p>
          <a:p>
            <a:endParaRPr lang="en-US" dirty="0"/>
          </a:p>
        </p:txBody>
      </p:sp>
      <p:sp>
        <p:nvSpPr>
          <p:cNvPr id="3" name="Footer Placeholder 2"/>
          <p:cNvSpPr>
            <a:spLocks noGrp="1"/>
          </p:cNvSpPr>
          <p:nvPr>
            <p:ph type="ftr" sz="quarter" idx="10"/>
          </p:nvPr>
        </p:nvSpPr>
        <p:spPr/>
        <p:txBody>
          <a:bodyPr/>
          <a:lstStyle/>
          <a:p>
            <a:pPr algn="ctr"/>
            <a:r>
              <a:rPr lang="en-US" smtClean="0"/>
              <a:t>ASME S&amp;C Training Module B5A Standards &amp; Certification Project Management</a:t>
            </a:r>
            <a:endParaRPr lang="en-US" dirty="0"/>
          </a:p>
        </p:txBody>
      </p:sp>
      <p:sp>
        <p:nvSpPr>
          <p:cNvPr id="4" name="Slide Number Placeholder 3"/>
          <p:cNvSpPr>
            <a:spLocks noGrp="1"/>
          </p:cNvSpPr>
          <p:nvPr>
            <p:ph type="sldNum" sz="quarter" idx="11"/>
          </p:nvPr>
        </p:nvSpPr>
        <p:spPr/>
        <p:txBody>
          <a:bodyPr/>
          <a:lstStyle/>
          <a:p>
            <a:fld id="{0A37F96D-5217-4621-8A17-FD606798CBD0}" type="slidenum">
              <a:rPr lang="en-US" smtClean="0"/>
              <a:pPr/>
              <a:t>13</a:t>
            </a:fld>
            <a:endParaRPr lang="en-US"/>
          </a:p>
        </p:txBody>
      </p:sp>
      <p:sp>
        <p:nvSpPr>
          <p:cNvPr id="5" name="Title 4"/>
          <p:cNvSpPr>
            <a:spLocks noGrp="1"/>
          </p:cNvSpPr>
          <p:nvPr>
            <p:ph type="title"/>
          </p:nvPr>
        </p:nvSpPr>
        <p:spPr>
          <a:xfrm>
            <a:off x="330200" y="381000"/>
            <a:ext cx="8229600" cy="808038"/>
          </a:xfrm>
        </p:spPr>
        <p:txBody>
          <a:bodyPr/>
          <a:lstStyle/>
          <a:p>
            <a:r>
              <a:rPr lang="en-US" dirty="0" smtClean="0"/>
              <a:t>PUBLICATION</a:t>
            </a:r>
            <a:r>
              <a:rPr lang="en-US" u="sng" dirty="0" smtClean="0"/>
              <a:t> </a:t>
            </a:r>
            <a:r>
              <a:rPr lang="en-US" dirty="0">
                <a:solidFill>
                  <a:srgbClr val="FF0000"/>
                </a:solidFill>
              </a:rPr>
              <a:t/>
            </a:r>
            <a:br>
              <a:rPr lang="en-US" dirty="0">
                <a:solidFill>
                  <a:srgbClr val="FF0000"/>
                </a:solidFill>
              </a:rPr>
            </a:br>
            <a:endParaRPr lang="en-US" dirty="0">
              <a:solidFill>
                <a:srgbClr val="FF0000"/>
              </a:solidFill>
            </a:endParaRPr>
          </a:p>
        </p:txBody>
      </p:sp>
    </p:spTree>
    <p:extLst>
      <p:ext uri="{BB962C8B-B14F-4D97-AF65-F5344CB8AC3E}">
        <p14:creationId xmlns:p14="http://schemas.microsoft.com/office/powerpoint/2010/main" val="18470557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lgn="ctr"/>
            <a:r>
              <a:rPr lang="en-US" smtClean="0"/>
              <a:t>ASME S&amp;C Training Module B5A Standards &amp; Certification Project Management</a:t>
            </a:r>
            <a:endParaRPr lang="en-US" dirty="0"/>
          </a:p>
        </p:txBody>
      </p:sp>
      <p:sp>
        <p:nvSpPr>
          <p:cNvPr id="6" name="Rectangle 3"/>
          <p:cNvSpPr>
            <a:spLocks noGrp="1" noChangeArrowheads="1"/>
          </p:cNvSpPr>
          <p:nvPr>
            <p:ph idx="1"/>
          </p:nvPr>
        </p:nvSpPr>
        <p:spPr>
          <a:xfrm>
            <a:off x="533400" y="1219200"/>
            <a:ext cx="7239000" cy="4572000"/>
          </a:xfrm>
        </p:spPr>
        <p:txBody>
          <a:bodyPr/>
          <a:lstStyle/>
          <a:p>
            <a:r>
              <a:rPr lang="en-US" dirty="0" smtClean="0"/>
              <a:t>All standards-related proposals are managed by an assigned Project Team</a:t>
            </a:r>
          </a:p>
          <a:p>
            <a:r>
              <a:rPr lang="en-US" dirty="0" smtClean="0"/>
              <a:t>The Project Technical Manager is vital in ensuring timely preparation and submittal of the proposal to the relevant technical groups and ensuring all comments are addressed</a:t>
            </a:r>
          </a:p>
          <a:p>
            <a:r>
              <a:rPr lang="en-US" dirty="0" smtClean="0"/>
              <a:t>Familiarity with C&amp;S Connect is essential for the development, submittal, approval of proposals.</a:t>
            </a:r>
          </a:p>
          <a:p>
            <a:pPr lvl="1"/>
            <a:r>
              <a:rPr lang="en-US" sz="2200" dirty="0" smtClean="0"/>
              <a:t>C&amp;S Connect Online Help for Volunteers</a:t>
            </a:r>
          </a:p>
          <a:p>
            <a:pPr lvl="1"/>
            <a:r>
              <a:rPr lang="en-US" sz="2200" dirty="0" smtClean="0"/>
              <a:t>Staff Lead Training Courses </a:t>
            </a:r>
          </a:p>
        </p:txBody>
      </p:sp>
      <p:sp>
        <p:nvSpPr>
          <p:cNvPr id="8" name="Rectangle 2"/>
          <p:cNvSpPr txBox="1">
            <a:spLocks noChangeArrowheads="1"/>
          </p:cNvSpPr>
          <p:nvPr/>
        </p:nvSpPr>
        <p:spPr bwMode="auto">
          <a:xfrm>
            <a:off x="347663" y="0"/>
            <a:ext cx="84582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defPPr>
              <a:defRPr lang="en-US"/>
            </a:defPPr>
            <a:lvl1pPr algn="ctr" eaLnBrk="1" hangingPunct="1">
              <a:defRPr sz="3200">
                <a:solidFill>
                  <a:srgbClr val="003399"/>
                </a:solidFill>
                <a:latin typeface="+mj-lt"/>
                <a:ea typeface="+mj-ea"/>
                <a:cs typeface="+mj-cs"/>
              </a:defRPr>
            </a:lvl1pPr>
            <a:lvl2pPr algn="ctr" eaLnBrk="1" hangingPunct="1">
              <a:defRPr sz="3600">
                <a:solidFill>
                  <a:srgbClr val="003399"/>
                </a:solidFill>
                <a:latin typeface="Tahoma" pitchFamily="34" charset="0"/>
              </a:defRPr>
            </a:lvl2pPr>
            <a:lvl3pPr algn="ctr" eaLnBrk="1" hangingPunct="1">
              <a:defRPr sz="3600">
                <a:solidFill>
                  <a:srgbClr val="003399"/>
                </a:solidFill>
                <a:latin typeface="Tahoma" pitchFamily="34" charset="0"/>
              </a:defRPr>
            </a:lvl3pPr>
            <a:lvl4pPr algn="ctr" eaLnBrk="1" hangingPunct="1">
              <a:defRPr sz="3600">
                <a:solidFill>
                  <a:srgbClr val="003399"/>
                </a:solidFill>
                <a:latin typeface="Tahoma" pitchFamily="34" charset="0"/>
              </a:defRPr>
            </a:lvl4pPr>
            <a:lvl5pPr algn="ctr" eaLnBrk="1" hangingPunct="1">
              <a:defRPr sz="3600">
                <a:solidFill>
                  <a:srgbClr val="003399"/>
                </a:solidFill>
                <a:latin typeface="Tahoma" pitchFamily="34" charset="0"/>
              </a:defRPr>
            </a:lvl5pPr>
            <a:lvl6pPr marL="457200" algn="ctr" fontAlgn="base">
              <a:spcBef>
                <a:spcPct val="0"/>
              </a:spcBef>
              <a:spcAft>
                <a:spcPct val="0"/>
              </a:spcAft>
              <a:defRPr sz="3600">
                <a:solidFill>
                  <a:srgbClr val="003399"/>
                </a:solidFill>
                <a:latin typeface="Tahoma" pitchFamily="34" charset="0"/>
              </a:defRPr>
            </a:lvl6pPr>
            <a:lvl7pPr marL="914400" algn="ctr" fontAlgn="base">
              <a:spcBef>
                <a:spcPct val="0"/>
              </a:spcBef>
              <a:spcAft>
                <a:spcPct val="0"/>
              </a:spcAft>
              <a:defRPr sz="3600">
                <a:solidFill>
                  <a:srgbClr val="003399"/>
                </a:solidFill>
                <a:latin typeface="Tahoma" pitchFamily="34" charset="0"/>
              </a:defRPr>
            </a:lvl7pPr>
            <a:lvl8pPr marL="1371600" algn="ctr" fontAlgn="base">
              <a:spcBef>
                <a:spcPct val="0"/>
              </a:spcBef>
              <a:spcAft>
                <a:spcPct val="0"/>
              </a:spcAft>
              <a:defRPr sz="3600">
                <a:solidFill>
                  <a:srgbClr val="003399"/>
                </a:solidFill>
                <a:latin typeface="Tahoma" pitchFamily="34" charset="0"/>
              </a:defRPr>
            </a:lvl8pPr>
            <a:lvl9pPr marL="1828800" algn="ctr" fontAlgn="base">
              <a:spcBef>
                <a:spcPct val="0"/>
              </a:spcBef>
              <a:spcAft>
                <a:spcPct val="0"/>
              </a:spcAft>
              <a:defRPr sz="3600">
                <a:solidFill>
                  <a:srgbClr val="003399"/>
                </a:solidFill>
                <a:latin typeface="Tahoma" pitchFamily="34" charset="0"/>
              </a:defRPr>
            </a:lvl9pPr>
          </a:lstStyle>
          <a:p>
            <a:r>
              <a:rPr lang="en-US" sz="3600" dirty="0" smtClean="0"/>
              <a:t>MODULE SUMMARY</a:t>
            </a:r>
            <a:endParaRPr lang="en-US" sz="3600" dirty="0"/>
          </a:p>
        </p:txBody>
      </p:sp>
      <p:sp>
        <p:nvSpPr>
          <p:cNvPr id="2" name="Slide Number Placeholder 1"/>
          <p:cNvSpPr>
            <a:spLocks noGrp="1"/>
          </p:cNvSpPr>
          <p:nvPr>
            <p:ph type="sldNum" sz="quarter" idx="11"/>
          </p:nvPr>
        </p:nvSpPr>
        <p:spPr/>
        <p:txBody>
          <a:bodyPr/>
          <a:lstStyle/>
          <a:p>
            <a:fld id="{0A37F96D-5217-4621-8A17-FD606798CBD0}" type="slidenum">
              <a:rPr lang="en-US" smtClean="0"/>
              <a:pPr/>
              <a:t>14</a:t>
            </a:fld>
            <a:endParaRPr lang="en-US"/>
          </a:p>
        </p:txBody>
      </p:sp>
    </p:spTree>
    <p:extLst>
      <p:ext uri="{BB962C8B-B14F-4D97-AF65-F5344CB8AC3E}">
        <p14:creationId xmlns:p14="http://schemas.microsoft.com/office/powerpoint/2010/main" val="32525481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336550" y="0"/>
            <a:ext cx="8458200" cy="1219200"/>
          </a:xfrm>
        </p:spPr>
        <p:txBody>
          <a:bodyPr/>
          <a:lstStyle/>
          <a:p>
            <a:r>
              <a:rPr lang="en-US" sz="3200" dirty="0"/>
              <a:t>REFERENCES</a:t>
            </a:r>
          </a:p>
        </p:txBody>
      </p:sp>
      <p:sp>
        <p:nvSpPr>
          <p:cNvPr id="58371" name="Rectangle 3"/>
          <p:cNvSpPr>
            <a:spLocks noGrp="1" noChangeArrowheads="1"/>
          </p:cNvSpPr>
          <p:nvPr>
            <p:ph idx="1"/>
          </p:nvPr>
        </p:nvSpPr>
        <p:spPr>
          <a:xfrm>
            <a:off x="488950" y="1219200"/>
            <a:ext cx="8305800" cy="3810000"/>
          </a:xfrm>
        </p:spPr>
        <p:txBody>
          <a:bodyPr/>
          <a:lstStyle/>
          <a:p>
            <a:pPr marL="0" indent="457200">
              <a:spcBef>
                <a:spcPts val="0"/>
              </a:spcBef>
            </a:pPr>
            <a:r>
              <a:rPr lang="en-US" dirty="0"/>
              <a:t>Guidelines for Presenting Proposed Revisions for Ballot </a:t>
            </a:r>
            <a:r>
              <a:rPr lang="en-US" dirty="0" smtClean="0"/>
              <a:t>and </a:t>
            </a:r>
            <a:r>
              <a:rPr lang="en-US" dirty="0"/>
              <a:t>Submittal of Approved Revision to C&amp;S </a:t>
            </a:r>
            <a:r>
              <a:rPr lang="en-US" dirty="0" smtClean="0"/>
              <a:t>Publishing</a:t>
            </a:r>
            <a:endParaRPr lang="en-US" strike="sngStrike" dirty="0" smtClean="0"/>
          </a:p>
          <a:p>
            <a:pPr marL="0" indent="0">
              <a:spcBef>
                <a:spcPts val="0"/>
              </a:spcBef>
              <a:buNone/>
            </a:pPr>
            <a:r>
              <a:rPr lang="en-US" sz="1600" dirty="0">
                <a:hlinkClick r:id="rId3"/>
              </a:rPr>
              <a:t>https://cstools.asme.org/csconnect/FileUpload.cfm?View=yes&amp;ID=48367</a:t>
            </a:r>
            <a:endParaRPr lang="en-US" sz="1600" strike="sngStrike" dirty="0"/>
          </a:p>
          <a:p>
            <a:pPr marL="0" indent="457200">
              <a:spcBef>
                <a:spcPts val="600"/>
              </a:spcBef>
            </a:pPr>
            <a:r>
              <a:rPr lang="en-US" dirty="0" smtClean="0"/>
              <a:t>C&amp;S </a:t>
            </a:r>
            <a:r>
              <a:rPr lang="en-US" dirty="0"/>
              <a:t>Writing </a:t>
            </a:r>
            <a:r>
              <a:rPr lang="en-US" dirty="0" smtClean="0"/>
              <a:t>and </a:t>
            </a:r>
            <a:r>
              <a:rPr lang="en-US" dirty="0"/>
              <a:t>Style Guide 2010</a:t>
            </a:r>
            <a:r>
              <a:rPr lang="en-US" sz="1800" strike="sngStrike" dirty="0"/>
              <a:t/>
            </a:r>
            <a:br>
              <a:rPr lang="en-US" sz="1800" strike="sngStrike" dirty="0"/>
            </a:br>
            <a:r>
              <a:rPr lang="en-US" sz="1600" dirty="0" smtClean="0">
                <a:hlinkClick r:id="rId4"/>
              </a:rPr>
              <a:t>https</a:t>
            </a:r>
            <a:r>
              <a:rPr lang="en-US" sz="1600" dirty="0">
                <a:hlinkClick r:id="rId4"/>
              </a:rPr>
              <a:t>://</a:t>
            </a:r>
            <a:r>
              <a:rPr lang="en-US" sz="1600" dirty="0" smtClean="0">
                <a:hlinkClick r:id="rId4"/>
              </a:rPr>
              <a:t>cstools.asme.org/csconnect/FileUpload.cfm?View=yes&amp;ID=31046</a:t>
            </a:r>
            <a:endParaRPr lang="en-US" sz="1600" dirty="0" smtClean="0"/>
          </a:p>
          <a:p>
            <a:pPr marL="0" indent="457200">
              <a:spcBef>
                <a:spcPts val="600"/>
              </a:spcBef>
            </a:pPr>
            <a:r>
              <a:rPr lang="en-US" dirty="0" smtClean="0"/>
              <a:t>C&amp;S Connect Volunteer Training Resources </a:t>
            </a:r>
          </a:p>
          <a:p>
            <a:pPr marL="0" indent="0">
              <a:spcBef>
                <a:spcPts val="600"/>
              </a:spcBef>
              <a:buNone/>
            </a:pPr>
            <a:r>
              <a:rPr lang="en-US" sz="1600" dirty="0">
                <a:hlinkClick r:id="rId5"/>
              </a:rPr>
              <a:t>https://</a:t>
            </a:r>
            <a:r>
              <a:rPr lang="en-US" sz="1600" dirty="0" smtClean="0">
                <a:hlinkClick r:id="rId5"/>
              </a:rPr>
              <a:t>cstools.asme.org/csconnect/News.cfm?AnnouncementTypeID=4&amp;AnnouncementFormID=1</a:t>
            </a:r>
            <a:endParaRPr lang="en-US" sz="1600" dirty="0"/>
          </a:p>
          <a:p>
            <a:pPr marL="0" indent="457200">
              <a:spcBef>
                <a:spcPts val="600"/>
              </a:spcBef>
            </a:pPr>
            <a:r>
              <a:rPr lang="en-US" dirty="0" smtClean="0"/>
              <a:t>S&amp;C Module B5 </a:t>
            </a:r>
            <a:r>
              <a:rPr lang="en-US" kern="1200" dirty="0"/>
              <a:t>Consensus Process for Standard </a:t>
            </a:r>
            <a:r>
              <a:rPr lang="en-US" kern="1200" dirty="0" smtClean="0"/>
              <a:t>Development </a:t>
            </a:r>
          </a:p>
          <a:p>
            <a:pPr marL="0" indent="0">
              <a:spcBef>
                <a:spcPts val="0"/>
              </a:spcBef>
              <a:buNone/>
            </a:pPr>
            <a:r>
              <a:rPr lang="en-US" sz="1600" dirty="0">
                <a:hlinkClick r:id="rId6"/>
              </a:rPr>
              <a:t>https://</a:t>
            </a:r>
            <a:r>
              <a:rPr lang="en-US" sz="1600" dirty="0" smtClean="0">
                <a:hlinkClick r:id="rId6"/>
              </a:rPr>
              <a:t>www.asme.org/about-asme/standards/standards-certification-member-training-resources/standards-certification-leadership-training</a:t>
            </a:r>
            <a:endParaRPr lang="en-US" sz="1600" dirty="0" smtClean="0"/>
          </a:p>
          <a:p>
            <a:pPr marL="0" indent="0">
              <a:spcBef>
                <a:spcPts val="0"/>
              </a:spcBef>
              <a:buNone/>
            </a:pPr>
            <a:endParaRPr lang="en-US" sz="1600" dirty="0"/>
          </a:p>
          <a:p>
            <a:pPr marL="0" indent="0">
              <a:spcBef>
                <a:spcPts val="0"/>
              </a:spcBef>
              <a:buNone/>
            </a:pPr>
            <a:endParaRPr lang="en-US" sz="1600" dirty="0"/>
          </a:p>
          <a:p>
            <a:pPr marL="0" indent="0">
              <a:spcBef>
                <a:spcPts val="0"/>
              </a:spcBef>
              <a:buNone/>
            </a:pPr>
            <a:endParaRPr lang="en-US" dirty="0"/>
          </a:p>
        </p:txBody>
      </p:sp>
      <p:sp>
        <p:nvSpPr>
          <p:cNvPr id="4" name="Footer Placeholder 3"/>
          <p:cNvSpPr>
            <a:spLocks noGrp="1"/>
          </p:cNvSpPr>
          <p:nvPr>
            <p:ph type="ftr" sz="quarter" idx="10"/>
          </p:nvPr>
        </p:nvSpPr>
        <p:spPr/>
        <p:txBody>
          <a:bodyPr/>
          <a:lstStyle/>
          <a:p>
            <a:pPr algn="ctr"/>
            <a:r>
              <a:rPr lang="en-US" dirty="0" smtClean="0"/>
              <a:t>ASME S&amp;C Training Module B5A Standards &amp; Certification Project Management</a:t>
            </a:r>
            <a:endParaRPr lang="en-US" dirty="0"/>
          </a:p>
        </p:txBody>
      </p:sp>
      <p:sp>
        <p:nvSpPr>
          <p:cNvPr id="2" name="Slide Number Placeholder 1"/>
          <p:cNvSpPr>
            <a:spLocks noGrp="1"/>
          </p:cNvSpPr>
          <p:nvPr>
            <p:ph type="sldNum" sz="quarter" idx="11"/>
          </p:nvPr>
        </p:nvSpPr>
        <p:spPr/>
        <p:txBody>
          <a:bodyPr/>
          <a:lstStyle/>
          <a:p>
            <a:fld id="{0A37F96D-5217-4621-8A17-FD606798CBD0}" type="slidenum">
              <a:rPr lang="en-US" smtClean="0"/>
              <a:pPr/>
              <a:t>15</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r>
              <a:rPr lang="en-US" dirty="0" smtClean="0"/>
              <a:t>ASME S&amp;C Training Module B5A Standards &amp; Certification Project Management</a:t>
            </a:r>
            <a:endParaRPr lang="en-US" dirty="0"/>
          </a:p>
        </p:txBody>
      </p:sp>
      <p:sp>
        <p:nvSpPr>
          <p:cNvPr id="15362" name="Rectangle 2"/>
          <p:cNvSpPr>
            <a:spLocks noGrp="1" noChangeArrowheads="1"/>
          </p:cNvSpPr>
          <p:nvPr>
            <p:ph type="title" idx="4294967295"/>
          </p:nvPr>
        </p:nvSpPr>
        <p:spPr>
          <a:xfrm>
            <a:off x="571500" y="155873"/>
            <a:ext cx="8001000" cy="762000"/>
          </a:xfrm>
        </p:spPr>
        <p:txBody>
          <a:bodyPr/>
          <a:lstStyle/>
          <a:p>
            <a:r>
              <a:rPr lang="en-US" sz="3200" dirty="0"/>
              <a:t>REVISIONS</a:t>
            </a:r>
          </a:p>
        </p:txBody>
      </p:sp>
      <p:sp>
        <p:nvSpPr>
          <p:cNvPr id="15363" name="Rectangle 3"/>
          <p:cNvSpPr>
            <a:spLocks noChangeArrowheads="1"/>
          </p:cNvSpPr>
          <p:nvPr/>
        </p:nvSpPr>
        <p:spPr bwMode="auto">
          <a:xfrm>
            <a:off x="1600200" y="1185070"/>
            <a:ext cx="59436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dirty="0">
                <a:solidFill>
                  <a:srgbClr val="003399"/>
                </a:solidFill>
                <a:latin typeface="Arial" charset="0"/>
              </a:rPr>
              <a:t>CHANGE </a:t>
            </a:r>
          </a:p>
        </p:txBody>
      </p:sp>
      <p:sp>
        <p:nvSpPr>
          <p:cNvPr id="15365" name="Rectangle 5"/>
          <p:cNvSpPr>
            <a:spLocks noChangeArrowheads="1"/>
          </p:cNvSpPr>
          <p:nvPr/>
        </p:nvSpPr>
        <p:spPr bwMode="auto">
          <a:xfrm>
            <a:off x="357129" y="118507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dirty="0">
                <a:solidFill>
                  <a:srgbClr val="003399"/>
                </a:solidFill>
                <a:latin typeface="Arial" charset="0"/>
              </a:rPr>
              <a:t>DATE</a:t>
            </a:r>
          </a:p>
        </p:txBody>
      </p:sp>
      <p:sp>
        <p:nvSpPr>
          <p:cNvPr id="15366" name="Line 6"/>
          <p:cNvSpPr>
            <a:spLocks noChangeShapeType="1"/>
          </p:cNvSpPr>
          <p:nvPr/>
        </p:nvSpPr>
        <p:spPr bwMode="auto">
          <a:xfrm>
            <a:off x="1711325" y="1143000"/>
            <a:ext cx="0" cy="5127625"/>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15371" name="Rectangle 11"/>
          <p:cNvSpPr>
            <a:spLocks noChangeArrowheads="1"/>
          </p:cNvSpPr>
          <p:nvPr/>
        </p:nvSpPr>
        <p:spPr bwMode="auto">
          <a:xfrm>
            <a:off x="401637" y="1657066"/>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a:p>
            <a:r>
              <a:rPr lang="en-US" sz="1200" b="1" dirty="0" smtClean="0">
                <a:solidFill>
                  <a:srgbClr val="003399"/>
                </a:solidFill>
                <a:latin typeface="+mj-lt"/>
              </a:rPr>
              <a:t>04/18/2017	</a:t>
            </a:r>
          </a:p>
          <a:p>
            <a:endParaRPr lang="en-US" sz="1200" b="1" dirty="0" smtClean="0">
              <a:solidFill>
                <a:srgbClr val="003399"/>
              </a:solidFill>
              <a:latin typeface="+mj-lt"/>
            </a:endParaRPr>
          </a:p>
          <a:p>
            <a:endParaRPr lang="en-US" sz="1200" b="1" dirty="0">
              <a:solidFill>
                <a:srgbClr val="003399"/>
              </a:solidFill>
              <a:latin typeface="+mj-lt"/>
            </a:endParaRPr>
          </a:p>
          <a:p>
            <a:r>
              <a:rPr lang="en-US" sz="1200" b="1" dirty="0" smtClean="0">
                <a:solidFill>
                  <a:srgbClr val="003399"/>
                </a:solidFill>
                <a:latin typeface="+mj-lt"/>
              </a:rPr>
              <a:t>03/14/2013</a:t>
            </a:r>
            <a:endParaRPr lang="en-US" sz="1200" b="1" dirty="0">
              <a:solidFill>
                <a:srgbClr val="003399"/>
              </a:solidFill>
              <a:latin typeface="+mj-lt"/>
            </a:endParaRPr>
          </a:p>
          <a:p>
            <a:endParaRPr lang="en-US" sz="1600" b="1" dirty="0">
              <a:solidFill>
                <a:srgbClr val="003399"/>
              </a:solidFill>
              <a:latin typeface="Arial" charset="0"/>
            </a:endParaRPr>
          </a:p>
          <a:p>
            <a:r>
              <a:rPr lang="en-US" sz="1600" b="1" dirty="0" smtClean="0">
                <a:solidFill>
                  <a:srgbClr val="003399"/>
                </a:solidFill>
                <a:latin typeface="Arial" charset="0"/>
              </a:rPr>
              <a:t>	</a:t>
            </a:r>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
        <p:nvSpPr>
          <p:cNvPr id="15372" name="Line 12"/>
          <p:cNvSpPr>
            <a:spLocks noChangeShapeType="1"/>
          </p:cNvSpPr>
          <p:nvPr/>
        </p:nvSpPr>
        <p:spPr bwMode="auto">
          <a:xfrm>
            <a:off x="381000" y="1676400"/>
            <a:ext cx="8763000" cy="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Slide Number Placeholder 1"/>
          <p:cNvSpPr>
            <a:spLocks noGrp="1"/>
          </p:cNvSpPr>
          <p:nvPr>
            <p:ph type="sldNum" sz="quarter" idx="11"/>
          </p:nvPr>
        </p:nvSpPr>
        <p:spPr/>
        <p:txBody>
          <a:bodyPr/>
          <a:lstStyle/>
          <a:p>
            <a:fld id="{8D3B81DA-1D40-40EC-BE1F-8D78EE62FA07}" type="slidenum">
              <a:rPr lang="en-US" smtClean="0"/>
              <a:pPr/>
              <a:t>1</a:t>
            </a:fld>
            <a:endParaRPr lang="en-US"/>
          </a:p>
        </p:txBody>
      </p:sp>
      <p:sp>
        <p:nvSpPr>
          <p:cNvPr id="15" name="Rectangle 11"/>
          <p:cNvSpPr>
            <a:spLocks noChangeArrowheads="1"/>
          </p:cNvSpPr>
          <p:nvPr/>
        </p:nvSpPr>
        <p:spPr bwMode="auto">
          <a:xfrm>
            <a:off x="1711325" y="1657066"/>
            <a:ext cx="636587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a:p>
            <a:r>
              <a:rPr lang="en-US" sz="1200" b="1" dirty="0" smtClean="0">
                <a:solidFill>
                  <a:srgbClr val="003399"/>
                </a:solidFill>
                <a:latin typeface="+mn-lt"/>
              </a:rPr>
              <a:t>Editorially revised and restructured presentation</a:t>
            </a:r>
          </a:p>
          <a:p>
            <a:endParaRPr lang="en-US" sz="1200" b="1" dirty="0" smtClean="0">
              <a:solidFill>
                <a:srgbClr val="003399"/>
              </a:solidFill>
              <a:latin typeface="+mn-lt"/>
            </a:endParaRPr>
          </a:p>
          <a:p>
            <a:endParaRPr lang="en-US" sz="1200" b="1" dirty="0">
              <a:solidFill>
                <a:srgbClr val="003399"/>
              </a:solidFill>
              <a:latin typeface="+mn-lt"/>
            </a:endParaRPr>
          </a:p>
          <a:p>
            <a:endParaRPr lang="en-US" sz="1200" b="1" dirty="0" smtClean="0">
              <a:solidFill>
                <a:srgbClr val="003399"/>
              </a:solidFill>
              <a:latin typeface="+mn-lt"/>
            </a:endParaRPr>
          </a:p>
          <a:p>
            <a:r>
              <a:rPr lang="en-US" sz="1200" b="1" dirty="0" smtClean="0">
                <a:solidFill>
                  <a:srgbClr val="003399"/>
                </a:solidFill>
                <a:latin typeface="+mn-lt"/>
              </a:rPr>
              <a:t>First </a:t>
            </a:r>
            <a:r>
              <a:rPr lang="en-US" sz="1200" b="1" dirty="0">
                <a:solidFill>
                  <a:srgbClr val="003399"/>
                </a:solidFill>
                <a:latin typeface="+mn-lt"/>
              </a:rPr>
              <a:t>edition</a:t>
            </a:r>
          </a:p>
          <a:p>
            <a:endParaRPr lang="en-US" sz="1600" b="1" dirty="0">
              <a:solidFill>
                <a:srgbClr val="003399"/>
              </a:solidFill>
              <a:latin typeface="Arial" charset="0"/>
            </a:endParaRPr>
          </a:p>
          <a:p>
            <a:r>
              <a:rPr lang="en-US" sz="1600" b="1" dirty="0" smtClean="0">
                <a:solidFill>
                  <a:srgbClr val="003399"/>
                </a:solidFill>
                <a:latin typeface="Arial" charset="0"/>
              </a:rPr>
              <a:t>	</a:t>
            </a:r>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5576"/>
            <a:ext cx="8229600" cy="1066800"/>
          </a:xfrm>
        </p:spPr>
        <p:txBody>
          <a:bodyPr/>
          <a:lstStyle/>
          <a:p>
            <a:r>
              <a:rPr lang="en-US" dirty="0" smtClean="0"/>
              <a:t>Module B Course Outline</a:t>
            </a:r>
            <a:endParaRPr lang="en-US" dirty="0"/>
          </a:p>
        </p:txBody>
      </p:sp>
      <p:sp>
        <p:nvSpPr>
          <p:cNvPr id="7" name="Content Placeholder 6"/>
          <p:cNvSpPr>
            <a:spLocks noGrp="1"/>
          </p:cNvSpPr>
          <p:nvPr>
            <p:ph idx="1"/>
          </p:nvPr>
        </p:nvSpPr>
        <p:spPr>
          <a:xfrm>
            <a:off x="762000" y="1181100"/>
            <a:ext cx="7924800" cy="4495800"/>
          </a:xfrm>
        </p:spPr>
        <p:txBody>
          <a:bodyPr/>
          <a:lstStyle/>
          <a:p>
            <a:pPr marL="569913" indent="-569913">
              <a:spcBef>
                <a:spcPts val="600"/>
              </a:spcBef>
              <a:buNone/>
              <a:tabLst>
                <a:tab pos="569913" algn="l"/>
              </a:tabLst>
            </a:pPr>
            <a:r>
              <a:rPr lang="en-US" sz="1800" dirty="0">
                <a:cs typeface="Arial" charset="0"/>
              </a:rPr>
              <a:t>B1. 	ASME Organizational Structure</a:t>
            </a:r>
          </a:p>
          <a:p>
            <a:pPr marL="569913" indent="-569913">
              <a:spcBef>
                <a:spcPts val="600"/>
              </a:spcBef>
              <a:buNone/>
              <a:tabLst>
                <a:tab pos="569913" algn="l"/>
              </a:tabLst>
            </a:pPr>
            <a:r>
              <a:rPr lang="en-US" sz="1800" dirty="0">
                <a:cs typeface="Arial" charset="0"/>
              </a:rPr>
              <a:t>B2. 	Standards Development: Staff and Volunteer Roles and Responsibilities</a:t>
            </a:r>
          </a:p>
          <a:p>
            <a:pPr marL="569913" indent="-569913">
              <a:spcBef>
                <a:spcPts val="600"/>
              </a:spcBef>
              <a:buNone/>
              <a:tabLst>
                <a:tab pos="569913" algn="l"/>
              </a:tabLst>
            </a:pPr>
            <a:r>
              <a:rPr lang="en-US" sz="1800" dirty="0">
                <a:cs typeface="Arial" charset="0"/>
              </a:rPr>
              <a:t>B3.	Conformity Assessment: Staff and Volunteer Roles and Responsibilities</a:t>
            </a:r>
          </a:p>
          <a:p>
            <a:pPr marL="569913" indent="-569913">
              <a:spcBef>
                <a:spcPts val="600"/>
              </a:spcBef>
              <a:buNone/>
              <a:tabLst>
                <a:tab pos="569913" algn="l"/>
              </a:tabLst>
            </a:pPr>
            <a:r>
              <a:rPr lang="en-US" sz="1800" dirty="0">
                <a:cs typeface="Arial" charset="0"/>
              </a:rPr>
              <a:t>B4.	Initiating and Terminating Standards Projects</a:t>
            </a:r>
          </a:p>
          <a:p>
            <a:pPr marL="569913" indent="-569913">
              <a:spcBef>
                <a:spcPts val="600"/>
              </a:spcBef>
              <a:buNone/>
              <a:tabLst>
                <a:tab pos="569913" algn="l"/>
              </a:tabLst>
            </a:pPr>
            <a:r>
              <a:rPr lang="en-US" sz="1800" dirty="0">
                <a:cs typeface="Arial" charset="0"/>
              </a:rPr>
              <a:t>B5.	Consensus Process for Standards </a:t>
            </a:r>
            <a:r>
              <a:rPr lang="en-US" sz="1800" dirty="0" smtClean="0">
                <a:cs typeface="Arial" charset="0"/>
              </a:rPr>
              <a:t>Development</a:t>
            </a:r>
          </a:p>
          <a:p>
            <a:pPr marL="569913" indent="-569913">
              <a:spcBef>
                <a:spcPts val="600"/>
              </a:spcBef>
              <a:buNone/>
              <a:tabLst>
                <a:tab pos="569913" algn="l"/>
              </a:tabLst>
            </a:pPr>
            <a:r>
              <a:rPr lang="en-US" sz="1800" b="1" dirty="0">
                <a:cs typeface="Arial" charset="0"/>
              </a:rPr>
              <a:t>B5A.  </a:t>
            </a:r>
            <a:r>
              <a:rPr lang="en-US" sz="1800" b="1" dirty="0" smtClean="0">
                <a:cs typeface="Arial" charset="0"/>
              </a:rPr>
              <a:t>Standards </a:t>
            </a:r>
            <a:r>
              <a:rPr lang="en-US" sz="1800" b="1" dirty="0">
                <a:cs typeface="Arial" charset="0"/>
              </a:rPr>
              <a:t>&amp; Certification Project </a:t>
            </a:r>
            <a:r>
              <a:rPr lang="en-US" sz="1800" b="1" dirty="0" smtClean="0">
                <a:cs typeface="Arial" charset="0"/>
              </a:rPr>
              <a:t>Management</a:t>
            </a:r>
            <a:endParaRPr lang="en-US" sz="1800" b="1" dirty="0">
              <a:cs typeface="Arial" charset="0"/>
            </a:endParaRPr>
          </a:p>
          <a:p>
            <a:pPr marL="569913" indent="-569913">
              <a:spcBef>
                <a:spcPts val="600"/>
              </a:spcBef>
              <a:buNone/>
              <a:tabLst>
                <a:tab pos="569913" algn="l"/>
              </a:tabLst>
            </a:pPr>
            <a:r>
              <a:rPr lang="en-US" sz="1800" dirty="0">
                <a:cs typeface="Arial" charset="0"/>
              </a:rPr>
              <a:t>B6.	The Basics of Parliamentary Procedure</a:t>
            </a:r>
          </a:p>
          <a:p>
            <a:pPr marL="569913" indent="-569913">
              <a:spcBef>
                <a:spcPts val="600"/>
              </a:spcBef>
              <a:buNone/>
              <a:tabLst>
                <a:tab pos="569913" algn="l"/>
              </a:tabLst>
            </a:pPr>
            <a:r>
              <a:rPr lang="en-US" sz="1800" dirty="0">
                <a:cs typeface="Arial" charset="0"/>
              </a:rPr>
              <a:t>B7.	The Appeals Process</a:t>
            </a:r>
          </a:p>
          <a:p>
            <a:pPr marL="569913" indent="-569913">
              <a:spcBef>
                <a:spcPts val="600"/>
              </a:spcBef>
              <a:buNone/>
              <a:tabLst>
                <a:tab pos="569913" algn="l"/>
              </a:tabLst>
            </a:pPr>
            <a:r>
              <a:rPr lang="en-US" sz="1800" dirty="0">
                <a:cs typeface="Arial" charset="0"/>
              </a:rPr>
              <a:t>B8.	International Standards Development</a:t>
            </a:r>
          </a:p>
          <a:p>
            <a:pPr marL="569913" indent="-569913">
              <a:spcBef>
                <a:spcPts val="600"/>
              </a:spcBef>
              <a:buNone/>
              <a:tabLst>
                <a:tab pos="569913" algn="l"/>
              </a:tabLst>
            </a:pPr>
            <a:r>
              <a:rPr lang="en-US" sz="1800" dirty="0">
                <a:cs typeface="Arial" charset="0"/>
              </a:rPr>
              <a:t>B9.	ASME Conformity Assessment Programs</a:t>
            </a:r>
          </a:p>
          <a:p>
            <a:pPr marL="569913" indent="-569913">
              <a:spcBef>
                <a:spcPts val="600"/>
              </a:spcBef>
              <a:buNone/>
              <a:tabLst>
                <a:tab pos="569913" algn="l"/>
              </a:tabLst>
            </a:pPr>
            <a:r>
              <a:rPr lang="en-US" sz="1800" dirty="0">
                <a:cs typeface="Arial" charset="0"/>
              </a:rPr>
              <a:t>B10.	Performance Based </a:t>
            </a:r>
            <a:r>
              <a:rPr lang="en-US" sz="1800" dirty="0" smtClean="0">
                <a:cs typeface="Arial" charset="0"/>
              </a:rPr>
              <a:t>Standards</a:t>
            </a:r>
            <a:endParaRPr lang="en-US" sz="1800" dirty="0">
              <a:cs typeface="Arial" charset="0"/>
            </a:endParaRPr>
          </a:p>
          <a:p>
            <a:pPr marL="569913" indent="-569913">
              <a:spcBef>
                <a:spcPts val="600"/>
              </a:spcBef>
              <a:buNone/>
              <a:tabLst>
                <a:tab pos="569913" algn="l"/>
              </a:tabLst>
            </a:pPr>
            <a:r>
              <a:rPr lang="en-US" sz="1800" dirty="0">
                <a:cs typeface="Arial" charset="0"/>
              </a:rPr>
              <a:t>B11. </a:t>
            </a:r>
            <a:r>
              <a:rPr lang="en-US" sz="1800" dirty="0" smtClean="0">
                <a:cs typeface="Arial" charset="0"/>
              </a:rPr>
              <a:t>	Consensus </a:t>
            </a:r>
            <a:r>
              <a:rPr lang="en-US" sz="1800" dirty="0">
                <a:cs typeface="Arial" charset="0"/>
              </a:rPr>
              <a:t>Process for Standards Interpretation and Code </a:t>
            </a:r>
            <a:r>
              <a:rPr lang="en-US" sz="1800" dirty="0" smtClean="0">
                <a:cs typeface="Arial" charset="0"/>
              </a:rPr>
              <a:t>Cases</a:t>
            </a:r>
          </a:p>
        </p:txBody>
      </p:sp>
      <p:sp>
        <p:nvSpPr>
          <p:cNvPr id="8" name="Footer Placeholder 3"/>
          <p:cNvSpPr>
            <a:spLocks noGrp="1"/>
          </p:cNvSpPr>
          <p:nvPr>
            <p:ph type="ftr" sz="quarter" idx="10"/>
          </p:nvPr>
        </p:nvSpPr>
        <p:spPr>
          <a:xfrm>
            <a:off x="1397000" y="6461125"/>
            <a:ext cx="6096000" cy="244475"/>
          </a:xfrm>
        </p:spPr>
        <p:txBody>
          <a:bodyPr/>
          <a:lstStyle/>
          <a:p>
            <a:pPr algn="ctr"/>
            <a:r>
              <a:rPr lang="en-US" smtClean="0"/>
              <a:t>ASME S&amp;C Training Module B5A Standards &amp; Certification Project Management</a:t>
            </a:r>
            <a:endParaRPr lang="en-US" dirty="0"/>
          </a:p>
        </p:txBody>
      </p:sp>
      <p:sp>
        <p:nvSpPr>
          <p:cNvPr id="2" name="Slide Number Placeholder 1"/>
          <p:cNvSpPr>
            <a:spLocks noGrp="1"/>
          </p:cNvSpPr>
          <p:nvPr>
            <p:ph type="sldNum" sz="quarter" idx="11"/>
          </p:nvPr>
        </p:nvSpPr>
        <p:spPr/>
        <p:txBody>
          <a:bodyPr/>
          <a:lstStyle/>
          <a:p>
            <a:fld id="{0A37F96D-5217-4621-8A17-FD606798CBD0}" type="slidenum">
              <a:rPr lang="en-US" smtClean="0"/>
              <a:pPr/>
              <a:t>2</a:t>
            </a:fld>
            <a:endParaRPr lang="en-US"/>
          </a:p>
        </p:txBody>
      </p:sp>
    </p:spTree>
    <p:extLst>
      <p:ext uri="{BB962C8B-B14F-4D97-AF65-F5344CB8AC3E}">
        <p14:creationId xmlns:p14="http://schemas.microsoft.com/office/powerpoint/2010/main" val="23182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44500" y="76200"/>
            <a:ext cx="8001000" cy="838200"/>
          </a:xfrm>
        </p:spPr>
        <p:txBody>
          <a:bodyPr/>
          <a:lstStyle/>
          <a:p>
            <a:r>
              <a:rPr lang="en-US" dirty="0" smtClean="0"/>
              <a:t>LEARNING OBJECTIVES</a:t>
            </a:r>
            <a:endParaRPr lang="en-US" dirty="0"/>
          </a:p>
        </p:txBody>
      </p:sp>
      <p:sp>
        <p:nvSpPr>
          <p:cNvPr id="19459" name="Rectangle 3"/>
          <p:cNvSpPr>
            <a:spLocks noGrp="1" noChangeArrowheads="1"/>
          </p:cNvSpPr>
          <p:nvPr>
            <p:ph idx="1"/>
          </p:nvPr>
        </p:nvSpPr>
        <p:spPr>
          <a:xfrm>
            <a:off x="450076" y="1181100"/>
            <a:ext cx="8001000" cy="4495800"/>
          </a:xfrm>
        </p:spPr>
        <p:txBody>
          <a:bodyPr/>
          <a:lstStyle/>
          <a:p>
            <a:pPr marL="344488" indent="-298450">
              <a:buNone/>
            </a:pPr>
            <a:r>
              <a:rPr lang="en-US" dirty="0"/>
              <a:t>At the end of this </a:t>
            </a:r>
            <a:r>
              <a:rPr lang="en-US" dirty="0" smtClean="0"/>
              <a:t>module, </a:t>
            </a:r>
            <a:r>
              <a:rPr lang="en-US" dirty="0"/>
              <a:t>you will be able to:</a:t>
            </a:r>
          </a:p>
          <a:p>
            <a:pPr lvl="1"/>
            <a:r>
              <a:rPr lang="en-US" sz="2200" dirty="0" smtClean="0"/>
              <a:t>Understand the responsibilities of Standards &amp;</a:t>
            </a:r>
            <a:r>
              <a:rPr lang="en-US" sz="2200" u="sng" dirty="0" smtClean="0"/>
              <a:t> </a:t>
            </a:r>
            <a:r>
              <a:rPr lang="en-US" sz="2200" dirty="0" smtClean="0"/>
              <a:t>Certification Project Management</a:t>
            </a:r>
          </a:p>
          <a:p>
            <a:pPr lvl="1"/>
            <a:r>
              <a:rPr lang="en-US" sz="2200" dirty="0" smtClean="0"/>
              <a:t>Understand the roles and responsibilities of the Project Technical Manager</a:t>
            </a:r>
          </a:p>
          <a:p>
            <a:pPr lvl="1"/>
            <a:r>
              <a:rPr lang="en-US" sz="2200" dirty="0" smtClean="0"/>
              <a:t>Learn how to prepare and submit proposals for approval</a:t>
            </a:r>
          </a:p>
          <a:p>
            <a:pPr lvl="1"/>
            <a:r>
              <a:rPr lang="en-US" sz="2200" dirty="0" smtClean="0"/>
              <a:t>Understand the various options for the committee approval process</a:t>
            </a:r>
          </a:p>
          <a:p>
            <a:pPr lvl="1"/>
            <a:endParaRPr lang="en-US" dirty="0"/>
          </a:p>
        </p:txBody>
      </p:sp>
      <p:sp>
        <p:nvSpPr>
          <p:cNvPr id="4" name="Footer Placeholder 3"/>
          <p:cNvSpPr>
            <a:spLocks noGrp="1"/>
          </p:cNvSpPr>
          <p:nvPr>
            <p:ph type="ftr" sz="quarter" idx="10"/>
          </p:nvPr>
        </p:nvSpPr>
        <p:spPr/>
        <p:txBody>
          <a:bodyPr/>
          <a:lstStyle/>
          <a:p>
            <a:pPr algn="ctr"/>
            <a:r>
              <a:rPr lang="en-US" dirty="0" smtClean="0"/>
              <a:t>ASME S&amp;C Training Module B5A Standards &amp; Certification Project Management</a:t>
            </a:r>
            <a:endParaRPr lang="en-US" dirty="0"/>
          </a:p>
        </p:txBody>
      </p:sp>
      <p:sp>
        <p:nvSpPr>
          <p:cNvPr id="2" name="Slide Number Placeholder 1"/>
          <p:cNvSpPr>
            <a:spLocks noGrp="1"/>
          </p:cNvSpPr>
          <p:nvPr>
            <p:ph type="sldNum" sz="quarter" idx="11"/>
          </p:nvPr>
        </p:nvSpPr>
        <p:spPr/>
        <p:txBody>
          <a:bodyPr/>
          <a:lstStyle/>
          <a:p>
            <a:fld id="{0A37F96D-5217-4621-8A17-FD606798CBD0}" type="slidenum">
              <a:rPr lang="en-US" smtClean="0"/>
              <a:pPr/>
              <a:t>3</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15900" y="-173018"/>
            <a:ext cx="8458200" cy="782617"/>
          </a:xfrm>
        </p:spPr>
        <p:txBody>
          <a:bodyPr/>
          <a:lstStyle/>
          <a:p>
            <a:r>
              <a:rPr lang="en-US" dirty="0" smtClean="0"/>
              <a:t/>
            </a:r>
            <a:br>
              <a:rPr lang="en-US" dirty="0" smtClean="0"/>
            </a:br>
            <a:r>
              <a:rPr lang="en-US" dirty="0" smtClean="0"/>
              <a:t>PROJECT TEAM</a:t>
            </a:r>
            <a:endParaRPr lang="en-US" strike="sngStrike" dirty="0"/>
          </a:p>
        </p:txBody>
      </p:sp>
      <p:sp>
        <p:nvSpPr>
          <p:cNvPr id="25603" name="Rectangle 3"/>
          <p:cNvSpPr>
            <a:spLocks noGrp="1" noChangeArrowheads="1"/>
          </p:cNvSpPr>
          <p:nvPr>
            <p:ph idx="1"/>
          </p:nvPr>
        </p:nvSpPr>
        <p:spPr>
          <a:xfrm>
            <a:off x="533400" y="1209906"/>
            <a:ext cx="8610600" cy="5257800"/>
          </a:xfrm>
        </p:spPr>
        <p:txBody>
          <a:bodyPr/>
          <a:lstStyle/>
          <a:p>
            <a:r>
              <a:rPr lang="en-US" dirty="0" smtClean="0"/>
              <a:t>Each standards action is assigned to a Project Team</a:t>
            </a:r>
          </a:p>
          <a:p>
            <a:r>
              <a:rPr lang="en-US" dirty="0" smtClean="0"/>
              <a:t>Membership includes; Project Technical Manager; Project Administrative Manager; additional members, as necessary, including those requesting the action</a:t>
            </a:r>
          </a:p>
          <a:p>
            <a:pPr lvl="1"/>
            <a:r>
              <a:rPr lang="en-US" dirty="0"/>
              <a:t>Depending on the committee, a subcommittee or the standards committee itself could act as the Project </a:t>
            </a:r>
            <a:r>
              <a:rPr lang="en-US" dirty="0" smtClean="0"/>
              <a:t>Team</a:t>
            </a:r>
          </a:p>
          <a:p>
            <a:r>
              <a:rPr lang="en-US" dirty="0" smtClean="0"/>
              <a:t>Membership selection process is subject to approval by consensus committee</a:t>
            </a:r>
          </a:p>
          <a:p>
            <a:r>
              <a:rPr lang="en-US" dirty="0" smtClean="0"/>
              <a:t>Depending on applicable standards committee supplemental procedures, the consensus committee, subordinate groups or officers may appoint Project Teams </a:t>
            </a:r>
          </a:p>
          <a:p>
            <a:r>
              <a:rPr lang="en-US" dirty="0" smtClean="0"/>
              <a:t>Primary tasks are to develop proposals and address any comments received on those proposals </a:t>
            </a:r>
            <a:endParaRPr lang="en-US" dirty="0"/>
          </a:p>
        </p:txBody>
      </p:sp>
      <p:sp>
        <p:nvSpPr>
          <p:cNvPr id="4" name="Footer Placeholder 3"/>
          <p:cNvSpPr>
            <a:spLocks noGrp="1"/>
          </p:cNvSpPr>
          <p:nvPr>
            <p:ph type="ftr" sz="quarter" idx="10"/>
          </p:nvPr>
        </p:nvSpPr>
        <p:spPr/>
        <p:txBody>
          <a:bodyPr/>
          <a:lstStyle/>
          <a:p>
            <a:pPr algn="ctr"/>
            <a:r>
              <a:rPr lang="en-US" smtClean="0"/>
              <a:t>ASME S&amp;C Training Module B5A Standards &amp; Certification Project Management</a:t>
            </a:r>
            <a:endParaRPr lang="en-US" dirty="0"/>
          </a:p>
        </p:txBody>
      </p:sp>
      <p:sp>
        <p:nvSpPr>
          <p:cNvPr id="2" name="Slide Number Placeholder 1"/>
          <p:cNvSpPr>
            <a:spLocks noGrp="1"/>
          </p:cNvSpPr>
          <p:nvPr>
            <p:ph type="sldNum" sz="quarter" idx="11"/>
          </p:nvPr>
        </p:nvSpPr>
        <p:spPr/>
        <p:txBody>
          <a:bodyPr/>
          <a:lstStyle/>
          <a:p>
            <a:fld id="{0A37F96D-5217-4621-8A17-FD606798CBD0}" type="slidenum">
              <a:rPr lang="en-US" smtClean="0"/>
              <a:pPr/>
              <a:t>4</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531851" y="1213625"/>
            <a:ext cx="8459749" cy="4876800"/>
          </a:xfrm>
        </p:spPr>
        <p:txBody>
          <a:bodyPr/>
          <a:lstStyle/>
          <a:p>
            <a:pPr>
              <a:spcBef>
                <a:spcPts val="600"/>
              </a:spcBef>
            </a:pPr>
            <a:r>
              <a:rPr lang="en-US" dirty="0" smtClean="0"/>
              <a:t>Responsible for management of the work:</a:t>
            </a:r>
          </a:p>
          <a:p>
            <a:pPr lvl="1">
              <a:spcBef>
                <a:spcPts val="600"/>
              </a:spcBef>
            </a:pPr>
            <a:r>
              <a:rPr lang="en-US" dirty="0" smtClean="0"/>
              <a:t>Setting a schedule </a:t>
            </a:r>
          </a:p>
          <a:p>
            <a:pPr lvl="1">
              <a:spcBef>
                <a:spcPts val="600"/>
              </a:spcBef>
            </a:pPr>
            <a:r>
              <a:rPr lang="en-US" dirty="0" smtClean="0"/>
              <a:t>Arranging for conferences</a:t>
            </a:r>
          </a:p>
          <a:p>
            <a:pPr lvl="1">
              <a:spcBef>
                <a:spcPts val="600"/>
              </a:spcBef>
            </a:pPr>
            <a:r>
              <a:rPr lang="en-US" dirty="0" smtClean="0"/>
              <a:t>Consulting with specialists</a:t>
            </a:r>
          </a:p>
          <a:p>
            <a:pPr lvl="1">
              <a:spcBef>
                <a:spcPts val="600"/>
              </a:spcBef>
            </a:pPr>
            <a:r>
              <a:rPr lang="en-US" dirty="0" smtClean="0"/>
              <a:t>Working with staff to submit proposal(s) for ballot</a:t>
            </a:r>
          </a:p>
          <a:p>
            <a:pPr lvl="2">
              <a:spcBef>
                <a:spcPts val="600"/>
              </a:spcBef>
            </a:pPr>
            <a:r>
              <a:rPr lang="en-US" dirty="0" smtClean="0"/>
              <a:t>Determine appropriate groups needed for approval </a:t>
            </a:r>
          </a:p>
          <a:p>
            <a:pPr lvl="1">
              <a:spcBef>
                <a:spcPts val="600"/>
              </a:spcBef>
            </a:pPr>
            <a:r>
              <a:rPr lang="en-US" dirty="0" smtClean="0"/>
              <a:t>Moving the proposal through multiple levels of balloting</a:t>
            </a:r>
            <a:endParaRPr lang="en-US" strike="sngStrike" dirty="0" smtClean="0"/>
          </a:p>
          <a:p>
            <a:pPr>
              <a:spcBef>
                <a:spcPts val="600"/>
              </a:spcBef>
            </a:pPr>
            <a:r>
              <a:rPr lang="en-US" dirty="0" smtClean="0"/>
              <a:t>Controls the pace the item is moved through the approval process</a:t>
            </a:r>
            <a:r>
              <a:rPr lang="en-US" dirty="0"/>
              <a:t> </a:t>
            </a:r>
            <a:r>
              <a:rPr lang="en-US" dirty="0" smtClean="0"/>
              <a:t>(e.g. timely responses to comments and communication with committee members)</a:t>
            </a:r>
          </a:p>
          <a:p>
            <a:pPr>
              <a:spcBef>
                <a:spcPts val="600"/>
              </a:spcBef>
            </a:pPr>
            <a:r>
              <a:rPr lang="en-US" dirty="0" smtClean="0"/>
              <a:t>Learns about committee rules and customs for preparation, submission, and the approval process</a:t>
            </a:r>
            <a:endParaRPr lang="en-US" strike="sngStrike" dirty="0" smtClean="0"/>
          </a:p>
          <a:p>
            <a:pPr lvl="1"/>
            <a:endParaRPr lang="en-US" sz="1600" dirty="0"/>
          </a:p>
        </p:txBody>
      </p:sp>
      <p:sp>
        <p:nvSpPr>
          <p:cNvPr id="4" name="Footer Placeholder 3"/>
          <p:cNvSpPr>
            <a:spLocks noGrp="1"/>
          </p:cNvSpPr>
          <p:nvPr>
            <p:ph type="ftr" sz="quarter" idx="10"/>
          </p:nvPr>
        </p:nvSpPr>
        <p:spPr/>
        <p:txBody>
          <a:bodyPr/>
          <a:lstStyle/>
          <a:p>
            <a:pPr algn="ctr"/>
            <a:r>
              <a:rPr lang="en-US" smtClean="0"/>
              <a:t>ASME S&amp;C Training Module B5A Standards &amp; Certification Project Management</a:t>
            </a:r>
            <a:endParaRPr lang="en-US" dirty="0"/>
          </a:p>
        </p:txBody>
      </p:sp>
      <p:sp>
        <p:nvSpPr>
          <p:cNvPr id="3" name="Title 2"/>
          <p:cNvSpPr>
            <a:spLocks noGrp="1"/>
          </p:cNvSpPr>
          <p:nvPr>
            <p:ph type="title"/>
          </p:nvPr>
        </p:nvSpPr>
        <p:spPr>
          <a:xfrm>
            <a:off x="531851" y="0"/>
            <a:ext cx="8229600" cy="990600"/>
          </a:xfrm>
        </p:spPr>
        <p:txBody>
          <a:bodyPr/>
          <a:lstStyle/>
          <a:p>
            <a:r>
              <a:rPr lang="en-US" dirty="0" smtClean="0"/>
              <a:t>PROJECT TECHNICAL MANAGER (PTM)</a:t>
            </a:r>
            <a:endParaRPr lang="en-US" dirty="0"/>
          </a:p>
        </p:txBody>
      </p:sp>
      <p:sp>
        <p:nvSpPr>
          <p:cNvPr id="2" name="Slide Number Placeholder 1"/>
          <p:cNvSpPr>
            <a:spLocks noGrp="1"/>
          </p:cNvSpPr>
          <p:nvPr>
            <p:ph type="sldNum" sz="quarter" idx="11"/>
          </p:nvPr>
        </p:nvSpPr>
        <p:spPr/>
        <p:txBody>
          <a:bodyPr/>
          <a:lstStyle/>
          <a:p>
            <a:fld id="{0A37F96D-5217-4621-8A17-FD606798CBD0}" type="slidenum">
              <a:rPr lang="en-US" smtClean="0"/>
              <a:pPr/>
              <a:t>5</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lgn="ctr"/>
            <a:r>
              <a:rPr lang="en-US" smtClean="0"/>
              <a:t>ASME S&amp;C Training Module B5A Standards &amp; Certification Project Management</a:t>
            </a:r>
            <a:endParaRPr lang="en-US" dirty="0"/>
          </a:p>
        </p:txBody>
      </p:sp>
      <p:sp>
        <p:nvSpPr>
          <p:cNvPr id="5" name="Rectangle 2"/>
          <p:cNvSpPr txBox="1">
            <a:spLocks noChangeArrowheads="1"/>
          </p:cNvSpPr>
          <p:nvPr/>
        </p:nvSpPr>
        <p:spPr bwMode="auto">
          <a:xfrm>
            <a:off x="342900" y="76200"/>
            <a:ext cx="8458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a:lstStyle>
          <a:p>
            <a:r>
              <a:rPr lang="en-US" dirty="0" smtClean="0"/>
              <a:t/>
            </a:r>
            <a:br>
              <a:rPr lang="en-US" dirty="0" smtClean="0"/>
            </a:br>
            <a:r>
              <a:rPr lang="en-US" dirty="0" smtClean="0"/>
              <a:t>PROPOSAL DEVELOPMENT</a:t>
            </a:r>
            <a:endParaRPr lang="en-US" dirty="0"/>
          </a:p>
        </p:txBody>
      </p:sp>
      <p:sp>
        <p:nvSpPr>
          <p:cNvPr id="6" name="Rectangle 3"/>
          <p:cNvSpPr>
            <a:spLocks noGrp="1" noChangeArrowheads="1"/>
          </p:cNvSpPr>
          <p:nvPr>
            <p:ph idx="1"/>
          </p:nvPr>
        </p:nvSpPr>
        <p:spPr>
          <a:xfrm>
            <a:off x="609600" y="914400"/>
            <a:ext cx="8305800" cy="5807074"/>
          </a:xfrm>
        </p:spPr>
        <p:txBody>
          <a:bodyPr/>
          <a:lstStyle/>
          <a:p>
            <a:pPr>
              <a:spcBef>
                <a:spcPts val="600"/>
              </a:spcBef>
            </a:pPr>
            <a:r>
              <a:rPr lang="en-US" dirty="0" smtClean="0"/>
              <a:t>Revisions to existing standard </a:t>
            </a:r>
          </a:p>
          <a:p>
            <a:pPr lvl="1">
              <a:spcBef>
                <a:spcPts val="600"/>
              </a:spcBef>
            </a:pPr>
            <a:r>
              <a:rPr lang="en-US" dirty="0" smtClean="0"/>
              <a:t>Relevant existing material should be shown along with a clear indication of what is to be changed*  </a:t>
            </a:r>
            <a:endParaRPr lang="en-US" strike="sngStrike" dirty="0" smtClean="0"/>
          </a:p>
          <a:p>
            <a:pPr>
              <a:spcBef>
                <a:spcPts val="600"/>
              </a:spcBef>
            </a:pPr>
            <a:r>
              <a:rPr lang="en-US" dirty="0" smtClean="0"/>
              <a:t>New standard or case</a:t>
            </a:r>
            <a:r>
              <a:rPr lang="en-US" strike="sngStrike" dirty="0" smtClean="0"/>
              <a:t> </a:t>
            </a:r>
          </a:p>
          <a:p>
            <a:pPr lvl="1">
              <a:spcBef>
                <a:spcPts val="600"/>
              </a:spcBef>
            </a:pPr>
            <a:r>
              <a:rPr lang="en-US" dirty="0" smtClean="0"/>
              <a:t>Entire document should be included in the proposal** </a:t>
            </a:r>
            <a:endParaRPr lang="en-US" strike="sngStrike" dirty="0" smtClean="0"/>
          </a:p>
          <a:p>
            <a:pPr>
              <a:spcBef>
                <a:spcPts val="600"/>
              </a:spcBef>
            </a:pPr>
            <a:r>
              <a:rPr lang="en-US" dirty="0" smtClean="0"/>
              <a:t>Proposal files should contain the C&amp;S Connect record number and revision date or number in the header</a:t>
            </a:r>
          </a:p>
          <a:p>
            <a:pPr>
              <a:spcBef>
                <a:spcPts val="600"/>
              </a:spcBef>
            </a:pPr>
            <a:r>
              <a:rPr lang="en-US" dirty="0" smtClean="0"/>
              <a:t>An explanation describing the rationale behind the proposal should be included as part of the explanation field in the record</a:t>
            </a:r>
            <a:endParaRPr lang="en-US" strike="sngStrike" dirty="0" smtClean="0"/>
          </a:p>
          <a:p>
            <a:pPr lvl="1">
              <a:spcBef>
                <a:spcPts val="600"/>
              </a:spcBef>
            </a:pPr>
            <a:r>
              <a:rPr lang="en-US" dirty="0" smtClean="0"/>
              <a:t>If needed, additional information may be included in a background file</a:t>
            </a:r>
          </a:p>
          <a:p>
            <a:pPr marL="0" lvl="1" indent="0">
              <a:spcBef>
                <a:spcPts val="600"/>
              </a:spcBef>
              <a:buNone/>
            </a:pPr>
            <a:r>
              <a:rPr lang="en-US" sz="1400" dirty="0" smtClean="0"/>
              <a:t>*Guidelines for Presenting Proposed Revisions for Ballot and Submittal of Approved Revision to C&amp;S Publishing </a:t>
            </a:r>
          </a:p>
          <a:p>
            <a:pPr marL="0" lvl="1" indent="0">
              <a:spcBef>
                <a:spcPts val="600"/>
              </a:spcBef>
              <a:buNone/>
            </a:pPr>
            <a:r>
              <a:rPr lang="en-US" sz="1400" dirty="0" smtClean="0"/>
              <a:t>**Refer </a:t>
            </a:r>
            <a:r>
              <a:rPr lang="en-US" sz="1400" dirty="0"/>
              <a:t>to the C&amp;S Writing and Style </a:t>
            </a:r>
            <a:r>
              <a:rPr lang="en-US" sz="1400" dirty="0" smtClean="0"/>
              <a:t>Guide</a:t>
            </a:r>
          </a:p>
        </p:txBody>
      </p:sp>
      <p:sp>
        <p:nvSpPr>
          <p:cNvPr id="8" name="Slide Number Placeholder 7"/>
          <p:cNvSpPr>
            <a:spLocks noGrp="1"/>
          </p:cNvSpPr>
          <p:nvPr>
            <p:ph type="sldNum" sz="quarter" idx="11"/>
          </p:nvPr>
        </p:nvSpPr>
        <p:spPr/>
        <p:txBody>
          <a:bodyPr/>
          <a:lstStyle/>
          <a:p>
            <a:fld id="{0A37F96D-5217-4621-8A17-FD606798CBD0}" type="slidenum">
              <a:rPr lang="en-US" smtClean="0"/>
              <a:pPr/>
              <a:t>6</a:t>
            </a:fld>
            <a:endParaRPr lang="en-US" dirty="0"/>
          </a:p>
        </p:txBody>
      </p:sp>
    </p:spTree>
    <p:extLst>
      <p:ext uri="{BB962C8B-B14F-4D97-AF65-F5344CB8AC3E}">
        <p14:creationId xmlns:p14="http://schemas.microsoft.com/office/powerpoint/2010/main" val="1435953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lgn="ctr"/>
            <a:r>
              <a:rPr lang="en-US" smtClean="0"/>
              <a:t>ASME S&amp;C Training Module B5A Standards &amp; Certification Project Management</a:t>
            </a:r>
            <a:endParaRPr lang="en-US" dirty="0"/>
          </a:p>
        </p:txBody>
      </p:sp>
      <p:sp>
        <p:nvSpPr>
          <p:cNvPr id="6" name="Rectangle 3"/>
          <p:cNvSpPr>
            <a:spLocks noGrp="1" noChangeArrowheads="1"/>
          </p:cNvSpPr>
          <p:nvPr>
            <p:ph idx="1"/>
          </p:nvPr>
        </p:nvSpPr>
        <p:spPr>
          <a:xfrm>
            <a:off x="533400" y="1219200"/>
            <a:ext cx="8420100" cy="4525963"/>
          </a:xfrm>
        </p:spPr>
        <p:txBody>
          <a:bodyPr/>
          <a:lstStyle/>
          <a:p>
            <a:r>
              <a:rPr lang="en-US" dirty="0" smtClean="0"/>
              <a:t>Submitting the Proposal on C&amp;S Connect</a:t>
            </a:r>
            <a:endParaRPr lang="en-US" dirty="0"/>
          </a:p>
          <a:p>
            <a:pPr lvl="1"/>
            <a:r>
              <a:rPr lang="en-US" sz="2200" dirty="0"/>
              <a:t>Subject </a:t>
            </a:r>
            <a:r>
              <a:rPr lang="en-US" sz="2200" dirty="0" smtClean="0"/>
              <a:t>Field: a concise statement that describes what is </a:t>
            </a:r>
            <a:r>
              <a:rPr lang="en-US" sz="2200" dirty="0"/>
              <a:t>being addressed by the </a:t>
            </a:r>
            <a:r>
              <a:rPr lang="en-US" sz="2200" dirty="0" smtClean="0"/>
              <a:t>proposal</a:t>
            </a:r>
          </a:p>
          <a:p>
            <a:pPr lvl="1"/>
            <a:r>
              <a:rPr lang="en-US" sz="2200" dirty="0" smtClean="0"/>
              <a:t>Proposal </a:t>
            </a:r>
            <a:r>
              <a:rPr lang="en-US" sz="2200" dirty="0"/>
              <a:t>Field:</a:t>
            </a:r>
            <a:r>
              <a:rPr lang="en-US" sz="2200" dirty="0" smtClean="0"/>
              <a:t> one or two sentences </a:t>
            </a:r>
            <a:r>
              <a:rPr lang="en-US" sz="2200" dirty="0"/>
              <a:t>that </a:t>
            </a:r>
            <a:r>
              <a:rPr lang="en-US" sz="2200" dirty="0" smtClean="0"/>
              <a:t>describe the contents of the proposal file</a:t>
            </a:r>
            <a:endParaRPr lang="en-US" sz="2200" strike="sngStrike" dirty="0" smtClean="0"/>
          </a:p>
          <a:p>
            <a:pPr lvl="1"/>
            <a:r>
              <a:rPr lang="en-US" sz="2200" dirty="0"/>
              <a:t>Explanation Field: </a:t>
            </a:r>
            <a:r>
              <a:rPr lang="en-US" sz="2200" dirty="0" smtClean="0"/>
              <a:t>a paragraph </a:t>
            </a:r>
            <a:r>
              <a:rPr lang="en-US" sz="2200" dirty="0"/>
              <a:t>explaining why the proposal is being presented.  </a:t>
            </a:r>
            <a:endParaRPr lang="en-US" sz="2200" dirty="0" smtClean="0"/>
          </a:p>
          <a:p>
            <a:pPr lvl="2"/>
            <a:r>
              <a:rPr lang="en-US" sz="2000" dirty="0" smtClean="0"/>
              <a:t>If a longer </a:t>
            </a:r>
            <a:r>
              <a:rPr lang="en-US" sz="2000" dirty="0"/>
              <a:t>explanation </a:t>
            </a:r>
            <a:r>
              <a:rPr lang="en-US" sz="2000" dirty="0" smtClean="0"/>
              <a:t>is needed</a:t>
            </a:r>
            <a:r>
              <a:rPr lang="en-US" sz="2000" dirty="0"/>
              <a:t>, </a:t>
            </a:r>
            <a:r>
              <a:rPr lang="en-US" sz="2000" dirty="0" smtClean="0"/>
              <a:t>it should </a:t>
            </a:r>
            <a:r>
              <a:rPr lang="en-US" sz="2000" dirty="0"/>
              <a:t>be </a:t>
            </a:r>
            <a:r>
              <a:rPr lang="en-US" sz="2000" dirty="0" smtClean="0"/>
              <a:t>included </a:t>
            </a:r>
            <a:r>
              <a:rPr lang="en-US" sz="2000" dirty="0"/>
              <a:t>as part of background material</a:t>
            </a:r>
          </a:p>
          <a:p>
            <a:pPr marL="457200" lvl="1" indent="0">
              <a:buNone/>
            </a:pPr>
            <a:endParaRPr lang="en-US" dirty="0" smtClean="0"/>
          </a:p>
        </p:txBody>
      </p:sp>
      <p:sp>
        <p:nvSpPr>
          <p:cNvPr id="8" name="Rectangle 2"/>
          <p:cNvSpPr txBox="1">
            <a:spLocks noChangeArrowheads="1"/>
          </p:cNvSpPr>
          <p:nvPr/>
        </p:nvSpPr>
        <p:spPr bwMode="auto">
          <a:xfrm>
            <a:off x="215900" y="13010"/>
            <a:ext cx="8458200" cy="977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a:lstStyle>
          <a:p>
            <a:r>
              <a:rPr lang="en-US" dirty="0" smtClean="0"/>
              <a:t>PROPOSAL SUBMITTAL</a:t>
            </a:r>
            <a:endParaRPr lang="en-US" dirty="0"/>
          </a:p>
        </p:txBody>
      </p:sp>
      <p:sp>
        <p:nvSpPr>
          <p:cNvPr id="2" name="Slide Number Placeholder 1"/>
          <p:cNvSpPr>
            <a:spLocks noGrp="1"/>
          </p:cNvSpPr>
          <p:nvPr>
            <p:ph type="sldNum" sz="quarter" idx="11"/>
          </p:nvPr>
        </p:nvSpPr>
        <p:spPr/>
        <p:txBody>
          <a:bodyPr/>
          <a:lstStyle/>
          <a:p>
            <a:fld id="{0A37F96D-5217-4621-8A17-FD606798CBD0}" type="slidenum">
              <a:rPr lang="en-US" smtClean="0"/>
              <a:pPr/>
              <a:t>7</a:t>
            </a:fld>
            <a:endParaRPr lang="en-US"/>
          </a:p>
        </p:txBody>
      </p:sp>
    </p:spTree>
    <p:extLst>
      <p:ext uri="{BB962C8B-B14F-4D97-AF65-F5344CB8AC3E}">
        <p14:creationId xmlns:p14="http://schemas.microsoft.com/office/powerpoint/2010/main" val="1242783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04119"/>
            <a:ext cx="8229600" cy="4525963"/>
          </a:xfrm>
        </p:spPr>
        <p:txBody>
          <a:bodyPr/>
          <a:lstStyle/>
          <a:p>
            <a:pPr marL="400050"/>
            <a:r>
              <a:rPr lang="en-US" dirty="0" smtClean="0"/>
              <a:t>C&amp;S Connect File Upload Fields</a:t>
            </a:r>
            <a:endParaRPr lang="en-US" dirty="0"/>
          </a:p>
          <a:p>
            <a:pPr lvl="1"/>
            <a:r>
              <a:rPr lang="en-US" dirty="0"/>
              <a:t>Proposal </a:t>
            </a:r>
            <a:r>
              <a:rPr lang="en-US" dirty="0" smtClean="0"/>
              <a:t>File -  </a:t>
            </a:r>
            <a:r>
              <a:rPr lang="en-US" dirty="0"/>
              <a:t>shall contain most recent (latest) version of proposal/document/revision to be reviewed during the consensus process. </a:t>
            </a:r>
          </a:p>
          <a:p>
            <a:pPr lvl="1"/>
            <a:r>
              <a:rPr lang="en-US" dirty="0"/>
              <a:t>Background </a:t>
            </a:r>
            <a:r>
              <a:rPr lang="en-US" dirty="0" smtClean="0"/>
              <a:t>Material File(s) </a:t>
            </a:r>
            <a:r>
              <a:rPr lang="en-US" kern="1200" dirty="0" smtClean="0">
                <a:latin typeface="Arial" charset="0"/>
              </a:rPr>
              <a:t>should </a:t>
            </a:r>
            <a:r>
              <a:rPr lang="en-US" kern="1200" dirty="0">
                <a:latin typeface="Arial" charset="0"/>
              </a:rPr>
              <a:t>contain </a:t>
            </a:r>
            <a:r>
              <a:rPr lang="en-US" kern="1200" dirty="0" smtClean="0">
                <a:latin typeface="Arial" charset="0"/>
              </a:rPr>
              <a:t>background information which will aid in the review and approval of the proposal file. </a:t>
            </a:r>
            <a:endParaRPr lang="en-US" dirty="0"/>
          </a:p>
          <a:p>
            <a:pPr lvl="1"/>
            <a:r>
              <a:rPr lang="en-US" dirty="0" smtClean="0"/>
              <a:t>Committee </a:t>
            </a:r>
            <a:r>
              <a:rPr lang="en-US" dirty="0"/>
              <a:t>Correspondence File(s) </a:t>
            </a:r>
            <a:r>
              <a:rPr lang="en-US" dirty="0" smtClean="0"/>
              <a:t>should </a:t>
            </a:r>
            <a:r>
              <a:rPr lang="en-US" dirty="0"/>
              <a:t>contain any information that is generated as part of the project attached for future or historical purposes </a:t>
            </a:r>
            <a:endParaRPr lang="en-US" dirty="0" smtClean="0"/>
          </a:p>
          <a:p>
            <a:r>
              <a:rPr lang="en-US" dirty="0" smtClean="0"/>
              <a:t>Additional Guidance can be found online via the C&amp;S Connect Help tab. </a:t>
            </a:r>
            <a:endParaRPr lang="en-US" dirty="0"/>
          </a:p>
        </p:txBody>
      </p:sp>
      <p:sp>
        <p:nvSpPr>
          <p:cNvPr id="3" name="Footer Placeholder 2"/>
          <p:cNvSpPr>
            <a:spLocks noGrp="1"/>
          </p:cNvSpPr>
          <p:nvPr>
            <p:ph type="ftr" sz="quarter" idx="10"/>
          </p:nvPr>
        </p:nvSpPr>
        <p:spPr/>
        <p:txBody>
          <a:bodyPr/>
          <a:lstStyle/>
          <a:p>
            <a:pPr algn="ctr"/>
            <a:r>
              <a:rPr lang="en-US" smtClean="0"/>
              <a:t>ASME S&amp;C Training Module B5A Standards &amp; Certification Project Management</a:t>
            </a:r>
            <a:endParaRPr lang="en-US" dirty="0"/>
          </a:p>
        </p:txBody>
      </p:sp>
      <p:sp>
        <p:nvSpPr>
          <p:cNvPr id="4" name="Slide Number Placeholder 3"/>
          <p:cNvSpPr>
            <a:spLocks noGrp="1"/>
          </p:cNvSpPr>
          <p:nvPr>
            <p:ph type="sldNum" sz="quarter" idx="11"/>
          </p:nvPr>
        </p:nvSpPr>
        <p:spPr/>
        <p:txBody>
          <a:bodyPr/>
          <a:lstStyle/>
          <a:p>
            <a:fld id="{0A37F96D-5217-4621-8A17-FD606798CBD0}" type="slidenum">
              <a:rPr lang="en-US" smtClean="0"/>
              <a:pPr/>
              <a:t>8</a:t>
            </a:fld>
            <a:endParaRPr lang="en-US"/>
          </a:p>
        </p:txBody>
      </p:sp>
      <p:sp>
        <p:nvSpPr>
          <p:cNvPr id="5" name="Title 4"/>
          <p:cNvSpPr>
            <a:spLocks noGrp="1"/>
          </p:cNvSpPr>
          <p:nvPr>
            <p:ph type="title"/>
          </p:nvPr>
        </p:nvSpPr>
        <p:spPr>
          <a:xfrm>
            <a:off x="330200" y="-152400"/>
            <a:ext cx="8229600" cy="762000"/>
          </a:xfrm>
        </p:spPr>
        <p:txBody>
          <a:bodyPr/>
          <a:lstStyle/>
          <a:p>
            <a:r>
              <a:rPr lang="en-US" dirty="0"/>
              <a:t/>
            </a:r>
            <a:br>
              <a:rPr lang="en-US" dirty="0"/>
            </a:br>
            <a:r>
              <a:rPr lang="en-US" dirty="0" smtClean="0"/>
              <a:t>PROPOSAL SUBMITTAL</a:t>
            </a:r>
            <a:endParaRPr lang="en-US" dirty="0"/>
          </a:p>
        </p:txBody>
      </p:sp>
    </p:spTree>
    <p:extLst>
      <p:ext uri="{BB962C8B-B14F-4D97-AF65-F5344CB8AC3E}">
        <p14:creationId xmlns:p14="http://schemas.microsoft.com/office/powerpoint/2010/main" val="154488265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2012 Theme1</Template>
  <TotalTime>2077</TotalTime>
  <Words>2523</Words>
  <Application>Microsoft Office PowerPoint</Application>
  <PresentationFormat>On-screen Show (4:3)</PresentationFormat>
  <Paragraphs>243</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Arial Black</vt:lpstr>
      <vt:lpstr>Tahoma</vt:lpstr>
      <vt:lpstr>Times</vt:lpstr>
      <vt:lpstr>2012 Theme1</vt:lpstr>
      <vt:lpstr>Standards and Certification Training</vt:lpstr>
      <vt:lpstr>REVISIONS</vt:lpstr>
      <vt:lpstr>Module B Course Outline</vt:lpstr>
      <vt:lpstr>LEARNING OBJECTIVES</vt:lpstr>
      <vt:lpstr> PROJECT TEAM</vt:lpstr>
      <vt:lpstr>PROJECT TECHNICAL MANAGER (PTM)</vt:lpstr>
      <vt:lpstr>PowerPoint Presentation</vt:lpstr>
      <vt:lpstr>PowerPoint Presentation</vt:lpstr>
      <vt:lpstr> PROPOSAL SUBMITTAL</vt:lpstr>
      <vt:lpstr>PowerPoint Presentation</vt:lpstr>
      <vt:lpstr>BALLOT PROCESS</vt:lpstr>
      <vt:lpstr>BALLOT PROCESS</vt:lpstr>
      <vt:lpstr>PowerPoint Presentation</vt:lpstr>
      <vt:lpstr>PUBLICATION  </vt:lpstr>
      <vt:lpstr>PowerPoint Presentation</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326</cp:revision>
  <cp:lastPrinted>2017-04-18T17:16:50Z</cp:lastPrinted>
  <dcterms:created xsi:type="dcterms:W3CDTF">2008-04-17T17:36:45Z</dcterms:created>
  <dcterms:modified xsi:type="dcterms:W3CDTF">2017-04-18T17:19:16Z</dcterms:modified>
</cp:coreProperties>
</file>