
<file path=[Content_Types].xml><?xml version="1.0" encoding="utf-8"?>
<Types xmlns="http://schemas.openxmlformats.org/package/2006/content-types">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8"/>
  </p:notesMasterIdLst>
  <p:sldIdLst>
    <p:sldId id="843" r:id="rId5"/>
    <p:sldId id="262" r:id="rId6"/>
    <p:sldId id="848" r:id="rId7"/>
    <p:sldId id="263" r:id="rId8"/>
    <p:sldId id="853" r:id="rId9"/>
    <p:sldId id="258" r:id="rId10"/>
    <p:sldId id="858" r:id="rId11"/>
    <p:sldId id="260" r:id="rId12"/>
    <p:sldId id="851" r:id="rId13"/>
    <p:sldId id="861" r:id="rId14"/>
    <p:sldId id="857" r:id="rId15"/>
    <p:sldId id="845" r:id="rId16"/>
    <p:sldId id="85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236DF1-9F17-E38B-AA81-FC98664A57B4}" name="Justin Winokur" initials="JW" userId="1af35bc3b364a58c"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62"/>
    <p:restoredTop sz="86056"/>
  </p:normalViewPr>
  <p:slideViewPr>
    <p:cSldViewPr snapToGrid="0">
      <p:cViewPr varScale="1">
        <p:scale>
          <a:sx n="112" d="100"/>
          <a:sy n="112" d="100"/>
        </p:scale>
        <p:origin x="464" y="192"/>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742B8A-6CEC-824C-B6A8-D2F9A8E186E8}" type="datetimeFigureOut">
              <a:rPr lang="en-US" smtClean="0"/>
              <a:t>5/11/2026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D69123-FC0C-4143-ADB1-453389815305}" type="slidenum">
              <a:rPr lang="en-US" smtClean="0"/>
              <a:t>‹#›</a:t>
            </a:fld>
            <a:endParaRPr lang="en-US"/>
          </a:p>
        </p:txBody>
      </p:sp>
    </p:spTree>
    <p:extLst>
      <p:ext uri="{BB962C8B-B14F-4D97-AF65-F5344CB8AC3E}">
        <p14:creationId xmlns:p14="http://schemas.microsoft.com/office/powerpoint/2010/main" val="2137373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VVUQ is the workflow for judging model credibility for a specific decision. The key distinction to emphasize is that verification asks whether we solved the equations right, while validation asks whether the equations represent reality well enough for the intended use. In this example, the main uncertainty buckets are numerical uncertainty, input uncertainty, measurement uncertainty, and model-form bias.</a:t>
            </a:r>
            <a:endParaRPr lang="en-US"/>
          </a:p>
        </p:txBody>
      </p:sp>
      <p:sp>
        <p:nvSpPr>
          <p:cNvPr id="4" name="Slide Number Placeholder 3"/>
          <p:cNvSpPr>
            <a:spLocks noGrp="1"/>
          </p:cNvSpPr>
          <p:nvPr>
            <p:ph type="sldNum" sz="quarter" idx="5"/>
          </p:nvPr>
        </p:nvSpPr>
        <p:spPr/>
        <p:txBody>
          <a:bodyPr/>
          <a:lstStyle/>
          <a:p>
            <a:fld id="{E0D69123-FC0C-4143-ADB1-453389815305}" type="slidenum">
              <a:rPr lang="en-US" smtClean="0"/>
              <a:t>3</a:t>
            </a:fld>
            <a:endParaRPr lang="en-US"/>
          </a:p>
        </p:txBody>
      </p:sp>
    </p:spTree>
    <p:extLst>
      <p:ext uri="{BB962C8B-B14F-4D97-AF65-F5344CB8AC3E}">
        <p14:creationId xmlns:p14="http://schemas.microsoft.com/office/powerpoint/2010/main" val="1285053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The projectile example is intentionally simple so students can see the full VVUQ chain. The mathematical model is a 2D point-mass projectile with gravity and quadratic drag, and it neglects wind, spin, and other effects. The computational model then adds a numerical solution method, here Euler’s method, so students can clearly see that even a physically reasonable model can still carry numerical error.</a:t>
            </a:r>
            <a:endParaRPr lang="en-US"/>
          </a:p>
        </p:txBody>
      </p:sp>
      <p:sp>
        <p:nvSpPr>
          <p:cNvPr id="4" name="Slide Number Placeholder 3"/>
          <p:cNvSpPr>
            <a:spLocks noGrp="1"/>
          </p:cNvSpPr>
          <p:nvPr>
            <p:ph type="sldNum" sz="quarter" idx="5"/>
          </p:nvPr>
        </p:nvSpPr>
        <p:spPr/>
        <p:txBody>
          <a:bodyPr/>
          <a:lstStyle/>
          <a:p>
            <a:fld id="{E0D69123-FC0C-4143-ADB1-453389815305}" type="slidenum">
              <a:rPr lang="en-US" smtClean="0"/>
              <a:t>4</a:t>
            </a:fld>
            <a:endParaRPr lang="en-US"/>
          </a:p>
        </p:txBody>
      </p:sp>
    </p:spTree>
    <p:extLst>
      <p:ext uri="{BB962C8B-B14F-4D97-AF65-F5344CB8AC3E}">
        <p14:creationId xmlns:p14="http://schemas.microsoft.com/office/powerpoint/2010/main" val="1994769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A good teaching point here is that uncertainty starts before any simulation is run. Air density, launch speed, launch angle, and drag coefficient are uncertain inputs, so repeated launches are not exactly identical even under nominally identical setup. </a:t>
            </a:r>
          </a:p>
          <a:p>
            <a:endParaRPr lang="en-US" sz="1200" b="0" i="0" u="none" strike="noStrike" kern="120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rPr>
              <a:t>On the measurement side, the range data are summarized from repeated tests using a sample mean and sample standard deviation; that is a practical way to characterize measurement uncertainty, though in real work the measurement model itself also matters.</a:t>
            </a:r>
            <a:endParaRPr lang="en-US"/>
          </a:p>
        </p:txBody>
      </p:sp>
      <p:sp>
        <p:nvSpPr>
          <p:cNvPr id="4" name="Slide Number Placeholder 3"/>
          <p:cNvSpPr>
            <a:spLocks noGrp="1"/>
          </p:cNvSpPr>
          <p:nvPr>
            <p:ph type="sldNum" sz="quarter" idx="5"/>
          </p:nvPr>
        </p:nvSpPr>
        <p:spPr/>
        <p:txBody>
          <a:bodyPr/>
          <a:lstStyle/>
          <a:p>
            <a:fld id="{E0D69123-FC0C-4143-ADB1-453389815305}" type="slidenum">
              <a:rPr lang="en-US" smtClean="0"/>
              <a:t>5</a:t>
            </a:fld>
            <a:endParaRPr lang="en-US"/>
          </a:p>
        </p:txBody>
      </p:sp>
    </p:spTree>
    <p:extLst>
      <p:ext uri="{BB962C8B-B14F-4D97-AF65-F5344CB8AC3E}">
        <p14:creationId xmlns:p14="http://schemas.microsoft.com/office/powerpoint/2010/main" val="2390238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“Verification checks the math and </a:t>
            </a:r>
            <a:r>
              <a:rPr lang="en-US" sz="1200" b="0" i="0" u="none" strike="noStrike" kern="1200" err="1">
                <a:solidFill>
                  <a:schemeClr val="tx1"/>
                </a:solidFill>
                <a:effectLst/>
                <a:latin typeface="+mn-lt"/>
                <a:ea typeface="+mn-ea"/>
                <a:cs typeface="+mn-cs"/>
              </a:rPr>
              <a:t>numerics</a:t>
            </a:r>
            <a:r>
              <a:rPr lang="en-US" sz="1200" b="0" i="0" u="none" strike="noStrike" kern="1200">
                <a:solidFill>
                  <a:schemeClr val="tx1"/>
                </a:solidFill>
                <a:effectLst/>
                <a:latin typeface="+mn-lt"/>
                <a:ea typeface="+mn-ea"/>
                <a:cs typeface="+mn-cs"/>
              </a:rPr>
              <a:t>; validation checks the physics against reality.”</a:t>
            </a:r>
          </a:p>
          <a:p>
            <a:endParaRPr lang="en-US" sz="1200" b="0" i="0" u="none" strike="noStrike" kern="120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rPr>
              <a:t>This is where students should hear: “verification is about </a:t>
            </a:r>
            <a:r>
              <a:rPr lang="en-US" sz="1200" b="0" i="0" u="none" strike="noStrike" kern="1200" err="1">
                <a:solidFill>
                  <a:schemeClr val="tx1"/>
                </a:solidFill>
                <a:effectLst/>
                <a:latin typeface="+mn-lt"/>
                <a:ea typeface="+mn-ea"/>
                <a:cs typeface="+mn-cs"/>
              </a:rPr>
              <a:t>numerics</a:t>
            </a:r>
            <a:r>
              <a:rPr lang="en-US" sz="1200" b="0" i="0" u="none" strike="noStrike" kern="1200">
                <a:solidFill>
                  <a:schemeClr val="tx1"/>
                </a:solidFill>
                <a:effectLst/>
                <a:latin typeface="+mn-lt"/>
                <a:ea typeface="+mn-ea"/>
                <a:cs typeface="+mn-cs"/>
              </a:rPr>
              <a:t>, not physics.” The example uses multiple time steps with Euler’s method to perform Richardson extrapolation to estimate the numerical error in range at the finest practical time step.  That makes the point that a computed answer can be wrong simply because the discretization is too coarse, even if the governing equations are fine.</a:t>
            </a:r>
            <a:endParaRPr lang="en-US"/>
          </a:p>
        </p:txBody>
      </p:sp>
      <p:sp>
        <p:nvSpPr>
          <p:cNvPr id="4" name="Slide Number Placeholder 3"/>
          <p:cNvSpPr>
            <a:spLocks noGrp="1"/>
          </p:cNvSpPr>
          <p:nvPr>
            <p:ph type="sldNum" sz="quarter" idx="5"/>
          </p:nvPr>
        </p:nvSpPr>
        <p:spPr/>
        <p:txBody>
          <a:bodyPr/>
          <a:lstStyle/>
          <a:p>
            <a:fld id="{E0D69123-FC0C-4143-ADB1-453389815305}" type="slidenum">
              <a:rPr lang="en-US" smtClean="0"/>
              <a:t>6</a:t>
            </a:fld>
            <a:endParaRPr lang="en-US"/>
          </a:p>
        </p:txBody>
      </p:sp>
    </p:spTree>
    <p:extLst>
      <p:ext uri="{BB962C8B-B14F-4D97-AF65-F5344CB8AC3E}">
        <p14:creationId xmlns:p14="http://schemas.microsoft.com/office/powerpoint/2010/main" val="834081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UQ begins by assigning distributions to uncertain inputs, then propagating them through the model, here with Monte Carlo sampling. The crucial part of this step is to ensure that the input distributions are well-defined. Otherwise “garbage in / garbage out”. It can also be pointed out that a very large number of Monte Carlo sampling runs of the model is required to ensure convergence of distribution quantities. This is a practical challenge in typical engineering problems and there are many approaches to dealing with this issue in the literature. Also, because the resulting output distribution may be non-normal, standard deviation is a convenient teaching summary, but percentiles can be more informative in practice. Another point made in the footnotes is the distinction between the mean of many stochastic runs is not generally the same as the deterministic result evaluated only at mean inputs when there is nonlinearity in the model. </a:t>
            </a:r>
            <a:endParaRPr lang="en-US"/>
          </a:p>
        </p:txBody>
      </p:sp>
      <p:sp>
        <p:nvSpPr>
          <p:cNvPr id="4" name="Slide Number Placeholder 3"/>
          <p:cNvSpPr>
            <a:spLocks noGrp="1"/>
          </p:cNvSpPr>
          <p:nvPr>
            <p:ph type="sldNum" sz="quarter" idx="5"/>
          </p:nvPr>
        </p:nvSpPr>
        <p:spPr/>
        <p:txBody>
          <a:bodyPr/>
          <a:lstStyle/>
          <a:p>
            <a:fld id="{E0D69123-FC0C-4143-ADB1-453389815305}" type="slidenum">
              <a:rPr lang="en-US" smtClean="0"/>
              <a:t>7</a:t>
            </a:fld>
            <a:endParaRPr lang="en-US"/>
          </a:p>
        </p:txBody>
      </p:sp>
    </p:spTree>
    <p:extLst>
      <p:ext uri="{BB962C8B-B14F-4D97-AF65-F5344CB8AC3E}">
        <p14:creationId xmlns:p14="http://schemas.microsoft.com/office/powerpoint/2010/main" val="550353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a:solidFill>
                  <a:schemeClr val="tx1"/>
                </a:solidFill>
                <a:effectLst/>
                <a:latin typeface="+mn-lt"/>
                <a:ea typeface="+mn-ea"/>
                <a:cs typeface="+mn-cs"/>
              </a:rPr>
              <a:t>(This is an optional slide with a static UQ plot rather than animated sampling.)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a:solidFill>
                  <a:schemeClr val="tx1"/>
                </a:solidFill>
                <a:effectLst/>
                <a:latin typeface="+mn-lt"/>
                <a:ea typeface="+mn-ea"/>
                <a:cs typeface="+mn-cs"/>
              </a:rPr>
              <a:t>UQ begins by assigning distributions to uncertain inputs, then propagating them through the model, here with Monte Carlo sampling. The crucial part of this step is to ensure that the input distributions are well-defined. Otherwise “garbage in / garbage out”. It can also be pointed out that a very large number of Monte Carlo sampling runs of the model is required to ensure convergence of distribution quantities. This is a practical challenge in typical engineering problems and there are many approaches to dealing with this issue in the literature. Also, because the resulting output distribution may be non-normal, standard deviation is a convenient teaching summary, but percentiles can be more informative in practice. Another point made in the footnotes is the distinction between the mean of many stochastic runs is not generally the same as the deterministic result evaluated only at mean inputs when there is nonlinearity in the model. </a:t>
            </a:r>
            <a:endParaRPr lang="en-US"/>
          </a:p>
        </p:txBody>
      </p:sp>
      <p:sp>
        <p:nvSpPr>
          <p:cNvPr id="4" name="Slide Number Placeholder 3"/>
          <p:cNvSpPr>
            <a:spLocks noGrp="1"/>
          </p:cNvSpPr>
          <p:nvPr>
            <p:ph type="sldNum" sz="quarter" idx="5"/>
          </p:nvPr>
        </p:nvSpPr>
        <p:spPr/>
        <p:txBody>
          <a:bodyPr/>
          <a:lstStyle/>
          <a:p>
            <a:fld id="{E0D69123-FC0C-4143-ADB1-453389815305}" type="slidenum">
              <a:rPr lang="en-US" smtClean="0"/>
              <a:t>8</a:t>
            </a:fld>
            <a:endParaRPr lang="en-US"/>
          </a:p>
        </p:txBody>
      </p:sp>
    </p:spTree>
    <p:extLst>
      <p:ext uri="{BB962C8B-B14F-4D97-AF65-F5344CB8AC3E}">
        <p14:creationId xmlns:p14="http://schemas.microsoft.com/office/powerpoint/2010/main" val="2161020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Validation compares model predictions against experimental observations, including uncertainty on both sides. A useful classroom message is that agreement is not judged only by comparing two means; students should also compare uncertainty, look at the size of the bias, and ask whether the experiment reflects the intended use of the model. In this example, the model overpredicts range, which is interpreted as evidence of bias or missing physics, not just random scatter. </a:t>
            </a:r>
            <a:endParaRPr lang="en-US"/>
          </a:p>
        </p:txBody>
      </p:sp>
      <p:sp>
        <p:nvSpPr>
          <p:cNvPr id="4" name="Slide Number Placeholder 3"/>
          <p:cNvSpPr>
            <a:spLocks noGrp="1"/>
          </p:cNvSpPr>
          <p:nvPr>
            <p:ph type="sldNum" sz="quarter" idx="5"/>
          </p:nvPr>
        </p:nvSpPr>
        <p:spPr/>
        <p:txBody>
          <a:bodyPr/>
          <a:lstStyle/>
          <a:p>
            <a:fld id="{E0D69123-FC0C-4143-ADB1-453389815305}" type="slidenum">
              <a:rPr lang="en-US" smtClean="0"/>
              <a:t>9</a:t>
            </a:fld>
            <a:endParaRPr lang="en-US"/>
          </a:p>
        </p:txBody>
      </p:sp>
    </p:spTree>
    <p:extLst>
      <p:ext uri="{BB962C8B-B14F-4D97-AF65-F5344CB8AC3E}">
        <p14:creationId xmlns:p14="http://schemas.microsoft.com/office/powerpoint/2010/main" val="3698283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EB6EC-D518-9E0E-F357-1C759F4168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6EABE9-6D5E-986D-48BE-6A8EC67F5DD6}"/>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F7F9D632-B2F4-0708-028D-D2D788F3BE09}"/>
                  </a:ext>
                </a:extLst>
              </p:cNvPr>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Decision-Making: This is where VVUQ becomes engineering rather than just statistics. The question is not “Is the model perfect?” but “Is the predictive uncertainty small enough for the requirement?” In the projectile example, the combined bound exceeds the assumed allowable prediction bound, so the correct conclusion is not blind acceptance or rejection, but targeted uncertainty reduction. Analysis of the results first reviews the three buckets of uncertainty: measurements, numerical errors, and input uncertainty. Then, since the input uncertainty is largest, it can be further interrogated using the sensitivity of the outputs to each input. One way to show this is by creating a scatterplot between Range and each input using the Monte Carlo samples generated during the UQ step (this topic area is referred to as sensitivity analysis and there are many methods for identifying the most important driving inputs). The scatter plot shows the </a:t>
                </a:r>
                <a14:m>
                  <m:oMath xmlns:m="http://schemas.openxmlformats.org/officeDocument/2006/math">
                    <m:sSub>
                      <m:sSubPr>
                        <m:ctrlPr>
                          <a:rPr lang="ar-AE" sz="1200" i="1" kern="1200" smtClean="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𝐶</m:t>
                        </m:r>
                      </m:e>
                      <m:sub>
                        <m:r>
                          <a:rPr lang="ar-AE" sz="1200" i="1" kern="1200">
                            <a:solidFill>
                              <a:schemeClr val="tx1"/>
                            </a:solidFill>
                            <a:latin typeface="Cambria Math" panose="02040503050406030204" pitchFamily="18" charset="0"/>
                            <a:ea typeface="+mn-ea"/>
                            <a:cs typeface="+mn-cs"/>
                          </a:rPr>
                          <m:t>𝑑</m:t>
                        </m:r>
                      </m:sub>
                    </m:sSub>
                  </m:oMath>
                </a14:m>
                <a:r>
                  <a:rPr lang="en-US" sz="1200" b="0" i="0" u="none" strike="noStrike" kern="1200">
                    <a:solidFill>
                      <a:schemeClr val="tx1"/>
                    </a:solidFill>
                    <a:effectLst/>
                    <a:latin typeface="+mn-lt"/>
                    <a:ea typeface="+mn-ea"/>
                    <a:cs typeface="+mn-cs"/>
                  </a:rPr>
                  <a:t> has the strongest correlation to range and is therefore the most influential input for reducing </a:t>
                </a:r>
                <a14:m>
                  <m:oMath xmlns:m="http://schemas.openxmlformats.org/officeDocument/2006/math">
                    <m:sSub>
                      <m:sSubPr>
                        <m:ctrlPr>
                          <a:rPr lang="en-US" sz="1200" b="0" i="1" u="none" strike="noStrike" kern="1200" smtClean="0">
                            <a:solidFill>
                              <a:schemeClr val="tx1"/>
                            </a:solidFill>
                            <a:effectLst/>
                            <a:latin typeface="Cambria Math" panose="02040503050406030204" pitchFamily="18" charset="0"/>
                            <a:ea typeface="+mn-ea"/>
                            <a:cs typeface="+mn-cs"/>
                          </a:rPr>
                        </m:ctrlPr>
                      </m:sSubPr>
                      <m:e>
                        <m:r>
                          <a:rPr lang="en-US" sz="1200" b="0" i="1" u="none" strike="noStrike" kern="1200" smtClean="0">
                            <a:solidFill>
                              <a:schemeClr val="tx1"/>
                            </a:solidFill>
                            <a:effectLst/>
                            <a:latin typeface="Cambria Math" panose="02040503050406030204" pitchFamily="18" charset="0"/>
                            <a:ea typeface="+mn-ea"/>
                            <a:cs typeface="+mn-cs"/>
                          </a:rPr>
                          <m:t>𝜎</m:t>
                        </m:r>
                      </m:e>
                      <m:sub>
                        <m:r>
                          <a:rPr lang="en-US" sz="1200" b="0" i="1" u="none" strike="noStrike" kern="1200" smtClean="0">
                            <a:solidFill>
                              <a:schemeClr val="tx1"/>
                            </a:solidFill>
                            <a:effectLst/>
                            <a:latin typeface="Cambria Math" panose="02040503050406030204" pitchFamily="18" charset="0"/>
                            <a:ea typeface="+mn-ea"/>
                            <a:cs typeface="+mn-cs"/>
                          </a:rPr>
                          <m:t>𝑖𝑛</m:t>
                        </m:r>
                      </m:sub>
                    </m:sSub>
                  </m:oMath>
                </a14:m>
                <a:r>
                  <a:rPr lang="en-US" sz="1200" b="0" i="0" u="none" strike="noStrike" kern="1200">
                    <a:solidFill>
                      <a:schemeClr val="tx1"/>
                    </a:solidFill>
                    <a:effectLst/>
                    <a:latin typeface="+mn-lt"/>
                    <a:ea typeface="+mn-ea"/>
                    <a:cs typeface="+mn-cs"/>
                  </a:rPr>
                  <a:t>. </a:t>
                </a:r>
              </a:p>
              <a:p>
                <a:endParaRPr lang="en-US" sz="1200" b="0" i="0" u="none" strike="noStrike" kern="120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rPr>
                  <a:t>Since the requirement is not met, next good steps are to </a:t>
                </a:r>
              </a:p>
              <a:p>
                <a:pPr marL="228600" indent="-228600">
                  <a:buAutoNum type="arabicParenR"/>
                </a:pPr>
                <a:r>
                  <a:rPr lang="en-US" sz="1200" b="0" i="0" u="none" strike="noStrike" kern="1200">
                    <a:solidFill>
                      <a:schemeClr val="tx1"/>
                    </a:solidFill>
                    <a:effectLst/>
                    <a:latin typeface="+mn-lt"/>
                    <a:ea typeface="+mn-ea"/>
                    <a:cs typeface="+mn-cs"/>
                  </a:rPr>
                  <a:t>refine the uncertainty in </a:t>
                </a:r>
                <a14:m>
                  <m:oMath xmlns:m="http://schemas.openxmlformats.org/officeDocument/2006/math">
                    <m:sSub>
                      <m:sSubPr>
                        <m:ctrlPr>
                          <a:rPr lang="ar-AE" sz="1200" i="1" kern="1200" smtClean="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𝐶</m:t>
                        </m:r>
                      </m:e>
                      <m:sub>
                        <m:r>
                          <a:rPr lang="ar-AE" sz="1200" i="1" kern="1200">
                            <a:solidFill>
                              <a:schemeClr val="tx1"/>
                            </a:solidFill>
                            <a:latin typeface="Cambria Math" panose="02040503050406030204" pitchFamily="18" charset="0"/>
                            <a:ea typeface="+mn-ea"/>
                            <a:cs typeface="+mn-cs"/>
                          </a:rPr>
                          <m:t>𝑑</m:t>
                        </m:r>
                      </m:sub>
                    </m:sSub>
                  </m:oMath>
                </a14:m>
                <a:r>
                  <a:rPr lang="en-US" sz="1200" b="0" i="0" u="none" strike="noStrike" kern="1200">
                    <a:solidFill>
                      <a:schemeClr val="tx1"/>
                    </a:solidFill>
                    <a:effectLst/>
                    <a:latin typeface="+mn-lt"/>
                    <a:ea typeface="+mn-ea"/>
                    <a:cs typeface="+mn-cs"/>
                  </a:rPr>
                  <a:t>, and </a:t>
                </a:r>
              </a:p>
              <a:p>
                <a:pPr marL="228600" indent="-228600">
                  <a:buAutoNum type="arabicParenR"/>
                </a:pPr>
                <a:r>
                  <a:rPr lang="en-US" sz="1200" b="0" i="0" u="none" strike="noStrike" kern="1200">
                    <a:solidFill>
                      <a:schemeClr val="tx1"/>
                    </a:solidFill>
                    <a:effectLst/>
                    <a:latin typeface="+mn-lt"/>
                    <a:ea typeface="+mn-ea"/>
                    <a:cs typeface="+mn-cs"/>
                  </a:rPr>
                  <a:t>reduce the time step further to increase numerical accuracy. </a:t>
                </a:r>
              </a:p>
              <a:p>
                <a:pPr marL="0" indent="0">
                  <a:buNone/>
                </a:pPr>
                <a:endParaRPr lang="en-US" sz="1200" b="0" i="0" u="none" strike="noStrike" kern="1200">
                  <a:solidFill>
                    <a:schemeClr val="tx1"/>
                  </a:solidFill>
                  <a:effectLst/>
                  <a:latin typeface="+mn-lt"/>
                  <a:ea typeface="+mn-ea"/>
                  <a:cs typeface="+mn-cs"/>
                </a:endParaRPr>
              </a:p>
              <a:p>
                <a:pPr marL="0" indent="0">
                  <a:buNone/>
                </a:pPr>
                <a:r>
                  <a:rPr lang="en-US" sz="1200" b="0" i="0" u="none" strike="noStrike" kern="1200">
                    <a:solidFill>
                      <a:schemeClr val="tx1"/>
                    </a:solidFill>
                    <a:effectLst/>
                    <a:latin typeface="+mn-lt"/>
                    <a:ea typeface="+mn-ea"/>
                    <a:cs typeface="+mn-cs"/>
                  </a:rPr>
                  <a:t>Once these are done, the validation step should be repeated to review the magnitude of the bias. If the bias remains unacceptably large, further model physics improvements may be required, i.e., there may be ‘missing physics’. </a:t>
                </a:r>
              </a:p>
            </p:txBody>
          </p:sp>
        </mc:Choice>
        <mc:Fallback xmlns="">
          <p:sp>
            <p:nvSpPr>
              <p:cNvPr id="3" name="Notes Placeholder 2">
                <a:extLst>
                  <a:ext uri="{FF2B5EF4-FFF2-40B4-BE49-F238E27FC236}">
                    <a16:creationId xmlns:a16="http://schemas.microsoft.com/office/drawing/2014/main" id="{F7F9D632-B2F4-0708-028D-D2D788F3BE09}"/>
                  </a:ext>
                </a:extLst>
              </p:cNvPr>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Decision-Making: This is where VVUQ becomes engineering rather than just statistics. The question is not “Is the model perfect?” but “Is the predictive uncertainty small enough for the requirement?” In the projectile example, the combined bound exceeds the assumed allowable prediction bound, so the correct conclusion is not blind acceptance or rejection, but targeted uncertainty reduction. Analysis of the results first reviews the three buckets of uncertainty: measurements, numerical errors, and input uncertainty. Then, since the input uncertainty is largest, it can be further interrogated using the sensitivity of the outputs to each input. One way to show this is by creating a scatterplot between Range and each input using the Monte Carlo samples generated during the UQ step (this topic area is referred to as sensitivity analysis and there are many methods for identifying the most important driving inputs). The scatter plot shows the </a:t>
                </a:r>
                <a:r>
                  <a:rPr lang="ar-AE" sz="1200" i="0" kern="1200">
                    <a:solidFill>
                      <a:schemeClr val="tx1"/>
                    </a:solidFill>
                    <a:latin typeface="Cambria Math" panose="02040503050406030204" pitchFamily="18" charset="0"/>
                    <a:ea typeface="+mn-ea"/>
                    <a:cs typeface="+mn-cs"/>
                  </a:rPr>
                  <a:t>𝐶_𝑑</a:t>
                </a:r>
                <a:r>
                  <a:rPr lang="en-US" sz="1200" b="0" i="0" u="none" strike="noStrike" kern="1200" dirty="0">
                    <a:solidFill>
                      <a:schemeClr val="tx1"/>
                    </a:solidFill>
                    <a:effectLst/>
                    <a:latin typeface="+mn-lt"/>
                    <a:ea typeface="+mn-ea"/>
                    <a:cs typeface="+mn-cs"/>
                  </a:rPr>
                  <a:t> has the strongest correlation to range and is therefore the most influential input for reducing </a:t>
                </a:r>
                <a:r>
                  <a:rPr lang="en-US" sz="1200" b="0" i="0" u="none" strike="noStrike" kern="1200">
                    <a:solidFill>
                      <a:schemeClr val="tx1"/>
                    </a:solidFill>
                    <a:effectLst/>
                    <a:latin typeface="Cambria Math" panose="02040503050406030204" pitchFamily="18" charset="0"/>
                    <a:ea typeface="+mn-ea"/>
                    <a:cs typeface="+mn-cs"/>
                  </a:rPr>
                  <a:t>𝜎_𝑖𝑛</a:t>
                </a:r>
                <a:r>
                  <a:rPr lang="en-US" sz="1200" b="0" i="0" u="none" strike="noStrike" kern="1200" dirty="0">
                    <a:solidFill>
                      <a:schemeClr val="tx1"/>
                    </a:solidFill>
                    <a:effectLst/>
                    <a:latin typeface="+mn-lt"/>
                    <a:ea typeface="+mn-ea"/>
                    <a:cs typeface="+mn-cs"/>
                  </a:rPr>
                  <a:t>.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Since the requirement is not met, next good steps are to </a:t>
                </a:r>
              </a:p>
              <a:p>
                <a:pPr marL="228600" indent="-228600">
                  <a:buAutoNum type="arabicParenR"/>
                </a:pPr>
                <a:r>
                  <a:rPr lang="en-US" sz="1200" b="0" i="0" u="none" strike="noStrike" kern="1200" dirty="0">
                    <a:solidFill>
                      <a:schemeClr val="tx1"/>
                    </a:solidFill>
                    <a:effectLst/>
                    <a:latin typeface="+mn-lt"/>
                    <a:ea typeface="+mn-ea"/>
                    <a:cs typeface="+mn-cs"/>
                  </a:rPr>
                  <a:t>refine the uncertainty in </a:t>
                </a:r>
                <a:r>
                  <a:rPr lang="ar-AE" sz="1200" i="0" kern="1200">
                    <a:solidFill>
                      <a:schemeClr val="tx1"/>
                    </a:solidFill>
                    <a:latin typeface="Cambria Math" panose="02040503050406030204" pitchFamily="18" charset="0"/>
                    <a:ea typeface="+mn-ea"/>
                    <a:cs typeface="+mn-cs"/>
                  </a:rPr>
                  <a:t>𝐶_𝑑</a:t>
                </a:r>
                <a:r>
                  <a:rPr lang="en-US" sz="1200" b="0" i="0" u="none" strike="noStrike" kern="1200" dirty="0">
                    <a:solidFill>
                      <a:schemeClr val="tx1"/>
                    </a:solidFill>
                    <a:effectLst/>
                    <a:latin typeface="+mn-lt"/>
                    <a:ea typeface="+mn-ea"/>
                    <a:cs typeface="+mn-cs"/>
                  </a:rPr>
                  <a:t>, and </a:t>
                </a:r>
              </a:p>
              <a:p>
                <a:pPr marL="228600" indent="-228600">
                  <a:buAutoNum type="arabicParenR"/>
                </a:pPr>
                <a:r>
                  <a:rPr lang="en-US" sz="1200" b="0" i="0" u="none" strike="noStrike" kern="1200" dirty="0">
                    <a:solidFill>
                      <a:schemeClr val="tx1"/>
                    </a:solidFill>
                    <a:effectLst/>
                    <a:latin typeface="+mn-lt"/>
                    <a:ea typeface="+mn-ea"/>
                    <a:cs typeface="+mn-cs"/>
                  </a:rPr>
                  <a:t>reduce the time step further to increase numerical accuracy. </a:t>
                </a:r>
              </a:p>
              <a:p>
                <a:pPr marL="0" indent="0">
                  <a:buNone/>
                </a:pPr>
                <a:endParaRPr lang="en-US" sz="1200" b="0" i="0" u="none" strike="noStrike" kern="1200" dirty="0">
                  <a:solidFill>
                    <a:schemeClr val="tx1"/>
                  </a:solidFill>
                  <a:effectLst/>
                  <a:latin typeface="+mn-lt"/>
                  <a:ea typeface="+mn-ea"/>
                  <a:cs typeface="+mn-cs"/>
                </a:endParaRPr>
              </a:p>
              <a:p>
                <a:pPr marL="0" indent="0">
                  <a:buNone/>
                </a:pPr>
                <a:r>
                  <a:rPr lang="en-US" sz="1200" b="0" i="0" u="none" strike="noStrike" kern="1200" dirty="0">
                    <a:solidFill>
                      <a:schemeClr val="tx1"/>
                    </a:solidFill>
                    <a:effectLst/>
                    <a:latin typeface="+mn-lt"/>
                    <a:ea typeface="+mn-ea"/>
                    <a:cs typeface="+mn-cs"/>
                  </a:rPr>
                  <a:t>Once these are done, the validation step should be repeated to review the magnitude of the bias. If the bias remains unacceptably large, further model physics improvements may be required, i.e., there may be ‘missing physics’. </a:t>
                </a:r>
              </a:p>
            </p:txBody>
          </p:sp>
        </mc:Fallback>
      </mc:AlternateContent>
      <p:sp>
        <p:nvSpPr>
          <p:cNvPr id="4" name="Slide Number Placeholder 3">
            <a:extLst>
              <a:ext uri="{FF2B5EF4-FFF2-40B4-BE49-F238E27FC236}">
                <a16:creationId xmlns:a16="http://schemas.microsoft.com/office/drawing/2014/main" id="{7D235652-9BDD-E671-9EF2-7CD7A4BB86A2}"/>
              </a:ext>
            </a:extLst>
          </p:cNvPr>
          <p:cNvSpPr>
            <a:spLocks noGrp="1"/>
          </p:cNvSpPr>
          <p:nvPr>
            <p:ph type="sldNum" sz="quarter" idx="5"/>
          </p:nvPr>
        </p:nvSpPr>
        <p:spPr/>
        <p:txBody>
          <a:bodyPr/>
          <a:lstStyle/>
          <a:p>
            <a:fld id="{E0D69123-FC0C-4143-ADB1-453389815305}" type="slidenum">
              <a:rPr lang="en-US" smtClean="0"/>
              <a:t>10</a:t>
            </a:fld>
            <a:endParaRPr lang="en-US"/>
          </a:p>
        </p:txBody>
      </p:sp>
    </p:spTree>
    <p:extLst>
      <p:ext uri="{BB962C8B-B14F-4D97-AF65-F5344CB8AC3E}">
        <p14:creationId xmlns:p14="http://schemas.microsoft.com/office/powerpoint/2010/main" val="3513963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D9987-446A-540D-56C9-683AF368EE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4621F1-3BF7-7250-583C-D4AD8F0972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111A51-B7B8-4B4E-02BE-F2F240CF69DB}"/>
              </a:ext>
            </a:extLst>
          </p:cNvPr>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VVUQ links models to decisions by forcing analysts to state assumptions clearly, estimate the important uncertainties, compare against data, and judge adequacy for intended use. That is increasingly important not only for classical physics models, but also for digital engineering and AI-enabled tools that depend on the model credibility of the underlying physics models. A model can be useful without being perfect, but only when its limits, uncertainty, and validation evidence are understood.</a:t>
            </a:r>
            <a:endParaRPr lang="en-US"/>
          </a:p>
        </p:txBody>
      </p:sp>
      <p:sp>
        <p:nvSpPr>
          <p:cNvPr id="4" name="Slide Number Placeholder 3">
            <a:extLst>
              <a:ext uri="{FF2B5EF4-FFF2-40B4-BE49-F238E27FC236}">
                <a16:creationId xmlns:a16="http://schemas.microsoft.com/office/drawing/2014/main" id="{BA8E8C98-B205-61D1-032C-85DAC972A240}"/>
              </a:ext>
            </a:extLst>
          </p:cNvPr>
          <p:cNvSpPr>
            <a:spLocks noGrp="1"/>
          </p:cNvSpPr>
          <p:nvPr>
            <p:ph type="sldNum" sz="quarter" idx="5"/>
          </p:nvPr>
        </p:nvSpPr>
        <p:spPr/>
        <p:txBody>
          <a:bodyPr/>
          <a:lstStyle/>
          <a:p>
            <a:fld id="{E0D69123-FC0C-4143-ADB1-453389815305}" type="slidenum">
              <a:rPr lang="en-US" smtClean="0"/>
              <a:t>11</a:t>
            </a:fld>
            <a:endParaRPr lang="en-US"/>
          </a:p>
        </p:txBody>
      </p:sp>
    </p:spTree>
    <p:extLst>
      <p:ext uri="{BB962C8B-B14F-4D97-AF65-F5344CB8AC3E}">
        <p14:creationId xmlns:p14="http://schemas.microsoft.com/office/powerpoint/2010/main" val="2399794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5C03B3-8B0F-3D40-B139-03069E4FD0A7}" type="datetimeFigureOut">
              <a:rPr lang="en-US" smtClean="0"/>
              <a:t>5/11/2026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1EF55-D191-D44D-8D04-58FA82AF425E}" type="slidenum">
              <a:rPr lang="en-US" smtClean="0"/>
              <a:t>‹#›</a:t>
            </a:fld>
            <a:endParaRPr lang="en-US"/>
          </a:p>
        </p:txBody>
      </p:sp>
      <p:sp>
        <p:nvSpPr>
          <p:cNvPr id="7" name="Rectangle 6">
            <a:extLst>
              <a:ext uri="{FF2B5EF4-FFF2-40B4-BE49-F238E27FC236}">
                <a16:creationId xmlns:a16="http://schemas.microsoft.com/office/drawing/2014/main" id="{FAC7BAA2-FE96-52B9-B5C2-475FF2521384}"/>
              </a:ext>
            </a:extLst>
          </p:cNvPr>
          <p:cNvSpPr/>
          <p:nvPr/>
        </p:nvSpPr>
        <p:spPr>
          <a:xfrm>
            <a:off x="0" y="4584700"/>
            <a:ext cx="12192000" cy="227330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9057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5C03B3-8B0F-3D40-B139-03069E4FD0A7}" type="datetimeFigureOut">
              <a:rPr lang="en-US" smtClean="0"/>
              <a:t>5/11/2026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1EF55-D191-D44D-8D04-58FA82AF425E}" type="slidenum">
              <a:rPr lang="en-US" smtClean="0"/>
              <a:t>‹#›</a:t>
            </a:fld>
            <a:endParaRPr lang="en-US"/>
          </a:p>
        </p:txBody>
      </p:sp>
    </p:spTree>
    <p:extLst>
      <p:ext uri="{BB962C8B-B14F-4D97-AF65-F5344CB8AC3E}">
        <p14:creationId xmlns:p14="http://schemas.microsoft.com/office/powerpoint/2010/main" val="762012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5C03B3-8B0F-3D40-B139-03069E4FD0A7}" type="datetimeFigureOut">
              <a:rPr lang="en-US" smtClean="0"/>
              <a:t>5/11/2026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1EF55-D191-D44D-8D04-58FA82AF425E}" type="slidenum">
              <a:rPr lang="en-US" smtClean="0"/>
              <a:t>‹#›</a:t>
            </a:fld>
            <a:endParaRPr lang="en-US"/>
          </a:p>
        </p:txBody>
      </p:sp>
    </p:spTree>
    <p:extLst>
      <p:ext uri="{BB962C8B-B14F-4D97-AF65-F5344CB8AC3E}">
        <p14:creationId xmlns:p14="http://schemas.microsoft.com/office/powerpoint/2010/main" val="2350651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5C03B3-8B0F-3D40-B139-03069E4FD0A7}" type="datetimeFigureOut">
              <a:rPr lang="en-US" smtClean="0"/>
              <a:t>5/11/2026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1EF55-D191-D44D-8D04-58FA82AF425E}" type="slidenum">
              <a:rPr lang="en-US" smtClean="0"/>
              <a:t>‹#›</a:t>
            </a:fld>
            <a:endParaRPr lang="en-US"/>
          </a:p>
        </p:txBody>
      </p:sp>
      <p:cxnSp>
        <p:nvCxnSpPr>
          <p:cNvPr id="7" name="Straight Connector 6">
            <a:extLst>
              <a:ext uri="{FF2B5EF4-FFF2-40B4-BE49-F238E27FC236}">
                <a16:creationId xmlns:a16="http://schemas.microsoft.com/office/drawing/2014/main" id="{ED7ACB08-0940-E4F0-500A-72E18A784D71}"/>
              </a:ext>
            </a:extLst>
          </p:cNvPr>
          <p:cNvCxnSpPr/>
          <p:nvPr/>
        </p:nvCxnSpPr>
        <p:spPr>
          <a:xfrm>
            <a:off x="838200" y="1030514"/>
            <a:ext cx="105156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37836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5C03B3-8B0F-3D40-B139-03069E4FD0A7}" type="datetimeFigureOut">
              <a:rPr lang="en-US" smtClean="0"/>
              <a:t>5/11/2026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1EF55-D191-D44D-8D04-58FA82AF425E}" type="slidenum">
              <a:rPr lang="en-US" smtClean="0"/>
              <a:t>‹#›</a:t>
            </a:fld>
            <a:endParaRPr lang="en-US"/>
          </a:p>
        </p:txBody>
      </p:sp>
    </p:spTree>
    <p:extLst>
      <p:ext uri="{BB962C8B-B14F-4D97-AF65-F5344CB8AC3E}">
        <p14:creationId xmlns:p14="http://schemas.microsoft.com/office/powerpoint/2010/main" val="435121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5C03B3-8B0F-3D40-B139-03069E4FD0A7}" type="datetimeFigureOut">
              <a:rPr lang="en-US" smtClean="0"/>
              <a:t>5/11/2026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91EF55-D191-D44D-8D04-58FA82AF425E}" type="slidenum">
              <a:rPr lang="en-US" smtClean="0"/>
              <a:t>‹#›</a:t>
            </a:fld>
            <a:endParaRPr lang="en-US"/>
          </a:p>
        </p:txBody>
      </p:sp>
      <p:cxnSp>
        <p:nvCxnSpPr>
          <p:cNvPr id="8" name="Straight Connector 7">
            <a:extLst>
              <a:ext uri="{FF2B5EF4-FFF2-40B4-BE49-F238E27FC236}">
                <a16:creationId xmlns:a16="http://schemas.microsoft.com/office/drawing/2014/main" id="{05B2C874-160E-D9CC-5D50-7E722B1345A0}"/>
              </a:ext>
            </a:extLst>
          </p:cNvPr>
          <p:cNvCxnSpPr/>
          <p:nvPr/>
        </p:nvCxnSpPr>
        <p:spPr>
          <a:xfrm>
            <a:off x="838200" y="1030514"/>
            <a:ext cx="105156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90917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5C03B3-8B0F-3D40-B139-03069E4FD0A7}" type="datetimeFigureOut">
              <a:rPr lang="en-US" smtClean="0"/>
              <a:t>5/11/2026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91EF55-D191-D44D-8D04-58FA82AF425E}" type="slidenum">
              <a:rPr lang="en-US" smtClean="0"/>
              <a:t>‹#›</a:t>
            </a:fld>
            <a:endParaRPr lang="en-US"/>
          </a:p>
        </p:txBody>
      </p:sp>
    </p:spTree>
    <p:extLst>
      <p:ext uri="{BB962C8B-B14F-4D97-AF65-F5344CB8AC3E}">
        <p14:creationId xmlns:p14="http://schemas.microsoft.com/office/powerpoint/2010/main" val="3523432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5C03B3-8B0F-3D40-B139-03069E4FD0A7}" type="datetimeFigureOut">
              <a:rPr lang="en-US" smtClean="0"/>
              <a:t>5/11/2026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91EF55-D191-D44D-8D04-58FA82AF425E}" type="slidenum">
              <a:rPr lang="en-US" smtClean="0"/>
              <a:t>‹#›</a:t>
            </a:fld>
            <a:endParaRPr lang="en-US"/>
          </a:p>
        </p:txBody>
      </p:sp>
      <p:cxnSp>
        <p:nvCxnSpPr>
          <p:cNvPr id="6" name="Straight Connector 5">
            <a:extLst>
              <a:ext uri="{FF2B5EF4-FFF2-40B4-BE49-F238E27FC236}">
                <a16:creationId xmlns:a16="http://schemas.microsoft.com/office/drawing/2014/main" id="{00CB0CFD-84A0-F108-77CE-D7E460D4CBBC}"/>
              </a:ext>
            </a:extLst>
          </p:cNvPr>
          <p:cNvCxnSpPr/>
          <p:nvPr/>
        </p:nvCxnSpPr>
        <p:spPr>
          <a:xfrm>
            <a:off x="838200" y="1030514"/>
            <a:ext cx="105156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19601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5C03B3-8B0F-3D40-B139-03069E4FD0A7}" type="datetimeFigureOut">
              <a:rPr lang="en-US" smtClean="0"/>
              <a:t>5/11/2026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91EF55-D191-D44D-8D04-58FA82AF425E}" type="slidenum">
              <a:rPr lang="en-US" smtClean="0"/>
              <a:t>‹#›</a:t>
            </a:fld>
            <a:endParaRPr lang="en-US"/>
          </a:p>
        </p:txBody>
      </p:sp>
    </p:spTree>
    <p:extLst>
      <p:ext uri="{BB962C8B-B14F-4D97-AF65-F5344CB8AC3E}">
        <p14:creationId xmlns:p14="http://schemas.microsoft.com/office/powerpoint/2010/main" val="182002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5C03B3-8B0F-3D40-B139-03069E4FD0A7}" type="datetimeFigureOut">
              <a:rPr lang="en-US" smtClean="0"/>
              <a:t>5/11/2026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91EF55-D191-D44D-8D04-58FA82AF425E}" type="slidenum">
              <a:rPr lang="en-US" smtClean="0"/>
              <a:t>‹#›</a:t>
            </a:fld>
            <a:endParaRPr lang="en-US"/>
          </a:p>
        </p:txBody>
      </p:sp>
    </p:spTree>
    <p:extLst>
      <p:ext uri="{BB962C8B-B14F-4D97-AF65-F5344CB8AC3E}">
        <p14:creationId xmlns:p14="http://schemas.microsoft.com/office/powerpoint/2010/main" val="4160766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5C03B3-8B0F-3D40-B139-03069E4FD0A7}" type="datetimeFigureOut">
              <a:rPr lang="en-US" smtClean="0"/>
              <a:t>5/11/2026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91EF55-D191-D44D-8D04-58FA82AF425E}" type="slidenum">
              <a:rPr lang="en-US" smtClean="0"/>
              <a:t>‹#›</a:t>
            </a:fld>
            <a:endParaRPr lang="en-US"/>
          </a:p>
        </p:txBody>
      </p:sp>
    </p:spTree>
    <p:extLst>
      <p:ext uri="{BB962C8B-B14F-4D97-AF65-F5344CB8AC3E}">
        <p14:creationId xmlns:p14="http://schemas.microsoft.com/office/powerpoint/2010/main" val="269662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54927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38200" y="1291771"/>
            <a:ext cx="10515600" cy="48851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5C03B3-8B0F-3D40-B139-03069E4FD0A7}" type="datetimeFigureOut">
              <a:rPr lang="en-US" smtClean="0"/>
              <a:t>5/11/2026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91EF55-D191-D44D-8D04-58FA82AF425E}" type="slidenum">
              <a:rPr lang="en-US" smtClean="0"/>
              <a:t>‹#›</a:t>
            </a:fld>
            <a:endParaRPr lang="en-US"/>
          </a:p>
        </p:txBody>
      </p:sp>
    </p:spTree>
    <p:extLst>
      <p:ext uri="{BB962C8B-B14F-4D97-AF65-F5344CB8AC3E}">
        <p14:creationId xmlns:p14="http://schemas.microsoft.com/office/powerpoint/2010/main" val="13553853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reativecommons.org/licenses/by/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34.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hyperlink" Target="https://en.wikipedia.org/wiki/Projectile_motion#Trajectory_of_a_projectile_with_air_resistance" TargetMode="External"/><Relationship Id="rId3" Type="http://schemas.openxmlformats.org/officeDocument/2006/relationships/hyperlink" Target="https://www.asme.org/codes-standards/publications-information/verification-validation-uncertainty" TargetMode="External"/><Relationship Id="rId7" Type="http://schemas.openxmlformats.org/officeDocument/2006/relationships/hyperlink" Target="https://scipython.com/book2/chapter-8-scipy/examples/a-projectile-with-air-resistance/" TargetMode="External"/><Relationship Id="rId2" Type="http://schemas.openxmlformats.org/officeDocument/2006/relationships/hyperlink" Target="https://www.asme.org/codes-standards/vvuq-standards" TargetMode="External"/><Relationship Id="rId1" Type="http://schemas.openxmlformats.org/officeDocument/2006/relationships/slideLayout" Target="../slideLayouts/slideLayout2.xml"/><Relationship Id="rId6" Type="http://schemas.openxmlformats.org/officeDocument/2006/relationships/hyperlink" Target="https://doi.org/10.1017/9781009031004" TargetMode="External"/><Relationship Id="rId5" Type="http://schemas.openxmlformats.org/officeDocument/2006/relationships/hyperlink" Target="https://digitalops.sandia.gov/mediasite/Showcase/public/VideoSearch/0/ESP700/0/null/null/0/0.9330608495220702" TargetMode="External"/><Relationship Id="rId4" Type="http://schemas.openxmlformats.org/officeDocument/2006/relationships/hyperlink" Target="https://www.asme.org/codes-standards/find-codes-standards/standard-for-verification-and-validation-in-computational-fluid-dynamics-and-heat-transfer" TargetMode="External"/><Relationship Id="rId9" Type="http://schemas.openxmlformats.org/officeDocument/2006/relationships/hyperlink" Target="https://youtu.be/ukNbG7muKho?si=uOJSA39tsy0mf3VH"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youtube.com/watch?v=2OSrvzNW9F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9.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2.xml"/><Relationship Id="rId7" Type="http://schemas.openxmlformats.org/officeDocument/2006/relationships/image" Target="../media/image23.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7.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7.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1F51C5-CBCF-DE19-A234-DD7C0F5E4D5E}"/>
              </a:ext>
            </a:extLst>
          </p:cNvPr>
          <p:cNvSpPr>
            <a:spLocks noGrp="1"/>
          </p:cNvSpPr>
          <p:nvPr>
            <p:ph type="ctrTitle"/>
          </p:nvPr>
        </p:nvSpPr>
        <p:spPr>
          <a:xfrm>
            <a:off x="601683" y="1122363"/>
            <a:ext cx="10988634" cy="2387600"/>
          </a:xfrm>
        </p:spPr>
        <p:txBody>
          <a:bodyPr anchor="ctr"/>
          <a:lstStyle/>
          <a:p>
            <a:r>
              <a:rPr lang="en-US" sz="6000" b="1" dirty="0">
                <a:solidFill>
                  <a:schemeClr val="tx2">
                    <a:lumMod val="60000"/>
                    <a:lumOff val="40000"/>
                  </a:schemeClr>
                </a:solidFill>
              </a:rPr>
              <a:t>Introduction to VVUQ | Example</a:t>
            </a:r>
            <a:br>
              <a:rPr lang="en-US" sz="6000" b="1" dirty="0"/>
            </a:br>
            <a:r>
              <a:rPr lang="en-US" b="1" dirty="0"/>
              <a:t>Projectile Motion</a:t>
            </a:r>
            <a:endParaRPr lang="en-US" b="1" dirty="0">
              <a:solidFill>
                <a:schemeClr val="tx2">
                  <a:lumMod val="60000"/>
                  <a:lumOff val="40000"/>
                </a:schemeClr>
              </a:solidFill>
            </a:endParaRPr>
          </a:p>
        </p:txBody>
      </p:sp>
      <p:sp>
        <p:nvSpPr>
          <p:cNvPr id="5" name="Subtitle 4">
            <a:extLst>
              <a:ext uri="{FF2B5EF4-FFF2-40B4-BE49-F238E27FC236}">
                <a16:creationId xmlns:a16="http://schemas.microsoft.com/office/drawing/2014/main" id="{B6DCC3CB-D572-623C-4DF2-94362F8C31EF}"/>
              </a:ext>
            </a:extLst>
          </p:cNvPr>
          <p:cNvSpPr>
            <a:spLocks noGrp="1"/>
          </p:cNvSpPr>
          <p:nvPr>
            <p:ph type="subTitle" idx="1"/>
          </p:nvPr>
        </p:nvSpPr>
        <p:spPr>
          <a:xfrm>
            <a:off x="882650" y="5174159"/>
            <a:ext cx="10426700" cy="1274762"/>
          </a:xfrm>
        </p:spPr>
        <p:txBody>
          <a:bodyPr vert="horz" lIns="91440" tIns="45720" rIns="91440" bIns="45720" rtlCol="0" anchor="t">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Task Group on VVUQ Concepts in Engineering Education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ASME Codes &amp; Standards | Committee on Verification, Validation, and Uncertainty Quantification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Contacts: Lydia Stanford (stanfordl@asme.org) | Daniel Papert (papertd@asme.org​)</a:t>
            </a:r>
            <a:endParaRPr kumimoji="0" lang="en-US" sz="1600" b="0" i="0" u="none" strike="noStrike" kern="1200" cap="none" spc="0" normalizeH="0" baseline="0" noProof="0" dirty="0">
              <a:ln>
                <a:noFill/>
              </a:ln>
              <a:solidFill>
                <a:srgbClr val="44546A">
                  <a:lumMod val="75000"/>
                </a:srgbClr>
              </a:solidFill>
              <a:effectLst/>
              <a:uLnTx/>
              <a:uFillTx/>
              <a:latin typeface="Calibri" panose="020F0502020204030204"/>
              <a:ea typeface="Calibri"/>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V. 1, April 2026</a:t>
            </a:r>
            <a:endParaRPr kumimoji="0" lang="en-US" sz="1100" b="0" i="0" u="none" strike="noStrike" kern="1200" cap="none" spc="0" normalizeH="0" baseline="0" noProof="0" dirty="0">
              <a:ln>
                <a:noFill/>
              </a:ln>
              <a:solidFill>
                <a:srgbClr val="44546A">
                  <a:lumMod val="75000"/>
                </a:srgbClr>
              </a:solidFill>
              <a:effectLst/>
              <a:uLnTx/>
              <a:uFillTx/>
              <a:latin typeface="Calibri" panose="020F0502020204030204"/>
              <a:ea typeface="Calibri"/>
              <a:cs typeface="Calibri"/>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srgbClr val="44546A">
                    <a:lumMod val="75000"/>
                  </a:srgbClr>
                </a:solidFill>
                <a:effectLst/>
                <a:uLnTx/>
                <a:uFillTx/>
                <a:latin typeface="Calibri" panose="020F0502020204030204"/>
                <a:ea typeface="Calibri"/>
                <a:cs typeface="Calibri"/>
              </a:rPr>
              <a:t>© 2026 by ASME Task Group on VVUQ in Engineering Education is licensed under CC BY 4.0. To view a copy of this license, visit </a:t>
            </a:r>
            <a:r>
              <a:rPr kumimoji="0" lang="en-US" sz="1100" b="0" i="0" u="none" strike="noStrike" kern="1200" cap="none" spc="0" normalizeH="0" baseline="0" noProof="0" dirty="0">
                <a:ln>
                  <a:noFill/>
                </a:ln>
                <a:solidFill>
                  <a:srgbClr val="44546A">
                    <a:lumMod val="75000"/>
                  </a:srgbClr>
                </a:solidFill>
                <a:effectLst/>
                <a:uLnTx/>
                <a:uFillTx/>
                <a:latin typeface="Calibri" panose="020F0502020204030204"/>
                <a:ea typeface="Calibri"/>
                <a:cs typeface="Calibri"/>
                <a:hlinkClick r:id="rId2">
                  <a:extLst>
                    <a:ext uri="{A12FA001-AC4F-418D-AE19-62706E023703}">
                      <ahyp:hlinkClr xmlns:ahyp="http://schemas.microsoft.com/office/drawing/2018/hyperlinkcolor" val="tx"/>
                    </a:ext>
                  </a:extLst>
                </a:hlinkClick>
              </a:rPr>
              <a:t>https://creativecommons.org/licenses/by/4.0/</a:t>
            </a:r>
            <a:endParaRPr kumimoji="0" lang="en-US" sz="24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endParaRPr>
          </a:p>
        </p:txBody>
      </p:sp>
      <p:pic>
        <p:nvPicPr>
          <p:cNvPr id="2" name="Picture 1" descr="A purple and white logo&#10;&#10;AI-generated content may be incorrect.">
            <a:extLst>
              <a:ext uri="{FF2B5EF4-FFF2-40B4-BE49-F238E27FC236}">
                <a16:creationId xmlns:a16="http://schemas.microsoft.com/office/drawing/2014/main" id="{90E5C175-BF1D-E726-4866-9592EA4BC6CA}"/>
              </a:ext>
            </a:extLst>
          </p:cNvPr>
          <p:cNvPicPr>
            <a:picLocks noChangeAspect="1"/>
          </p:cNvPicPr>
          <p:nvPr/>
        </p:nvPicPr>
        <p:blipFill>
          <a:blip r:embed="rId3"/>
          <a:stretch>
            <a:fillRect/>
          </a:stretch>
        </p:blipFill>
        <p:spPr>
          <a:xfrm>
            <a:off x="457200" y="457200"/>
            <a:ext cx="1552575" cy="619125"/>
          </a:xfrm>
          <a:prstGeom prst="rect">
            <a:avLst/>
          </a:prstGeom>
        </p:spPr>
      </p:pic>
    </p:spTree>
    <p:extLst>
      <p:ext uri="{BB962C8B-B14F-4D97-AF65-F5344CB8AC3E}">
        <p14:creationId xmlns:p14="http://schemas.microsoft.com/office/powerpoint/2010/main" val="373883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D78DD-FDDE-1C43-31BD-F26E46DBAF1D}"/>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9953F85-A913-7DC0-1762-7338D6DBB63B}"/>
                  </a:ext>
                </a:extLst>
              </p:cNvPr>
              <p:cNvSpPr txBox="1"/>
              <p:nvPr/>
            </p:nvSpPr>
            <p:spPr>
              <a:xfrm>
                <a:off x="8004131" y="2556941"/>
                <a:ext cx="3958226" cy="3620021"/>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wrap="square" rtlCol="0" anchor="b">
                <a:noAutofit/>
              </a:bodyPr>
              <a:lstStyle/>
              <a:p>
                <a:pPr algn="ctr"/>
                <a:r>
                  <a:rPr lang="en-US" sz="1200"/>
                  <a:t>The scatterplot of UQ samples shows that </a:t>
                </a:r>
                <a:r>
                  <a:rPr lang="en-US" sz="1200" b="1"/>
                  <a:t>input </a:t>
                </a:r>
                <a14:m>
                  <m:oMath xmlns:m="http://schemas.openxmlformats.org/officeDocument/2006/math">
                    <m:sSub>
                      <m:sSubPr>
                        <m:ctrlPr>
                          <a:rPr lang="en-US" sz="1200" b="1" i="1" smtClean="0">
                            <a:latin typeface="Cambria Math" panose="02040503050406030204" pitchFamily="18" charset="0"/>
                          </a:rPr>
                        </m:ctrlPr>
                      </m:sSubPr>
                      <m:e>
                        <m:r>
                          <a:rPr lang="en-US" sz="1200" b="1" i="1" smtClean="0">
                            <a:latin typeface="Cambria Math" panose="02040503050406030204" pitchFamily="18" charset="0"/>
                          </a:rPr>
                          <m:t>𝑪</m:t>
                        </m:r>
                      </m:e>
                      <m:sub>
                        <m:r>
                          <a:rPr lang="en-US" sz="1200" b="1" i="1" smtClean="0">
                            <a:latin typeface="Cambria Math" panose="02040503050406030204" pitchFamily="18" charset="0"/>
                          </a:rPr>
                          <m:t>𝒅</m:t>
                        </m:r>
                      </m:sub>
                    </m:sSub>
                  </m:oMath>
                </a14:m>
                <a:r>
                  <a:rPr lang="en-US" sz="1200"/>
                  <a:t> has the strongest correlation to </a:t>
                </a:r>
                <a:r>
                  <a:rPr lang="en-US" sz="1200" b="1"/>
                  <a:t>Range</a:t>
                </a:r>
                <a:r>
                  <a:rPr lang="en-US" sz="1200"/>
                  <a:t>, thus is most important.</a:t>
                </a:r>
              </a:p>
            </p:txBody>
          </p:sp>
        </mc:Choice>
        <mc:Fallback xmlns="">
          <p:sp>
            <p:nvSpPr>
              <p:cNvPr id="10" name="TextBox 9">
                <a:extLst>
                  <a:ext uri="{FF2B5EF4-FFF2-40B4-BE49-F238E27FC236}">
                    <a16:creationId xmlns:a16="http://schemas.microsoft.com/office/drawing/2014/main" id="{19953F85-A913-7DC0-1762-7338D6DBB63B}"/>
                  </a:ext>
                </a:extLst>
              </p:cNvPr>
              <p:cNvSpPr txBox="1">
                <a:spLocks noRot="1" noChangeAspect="1" noMove="1" noResize="1" noEditPoints="1" noAdjustHandles="1" noChangeArrowheads="1" noChangeShapeType="1" noTextEdit="1"/>
              </p:cNvSpPr>
              <p:nvPr/>
            </p:nvSpPr>
            <p:spPr>
              <a:xfrm>
                <a:off x="8004131" y="2556941"/>
                <a:ext cx="3958226" cy="3620021"/>
              </a:xfrm>
              <a:prstGeom prst="rect">
                <a:avLst/>
              </a:prstGeom>
              <a:blipFill>
                <a:blip r:embed="rId3"/>
                <a:stretch>
                  <a:fillRect b="-1176"/>
                </a:stretch>
              </a:blipFill>
              <a:ln>
                <a:headEnd type="none" w="med" len="med"/>
                <a:tailEnd type="none" w="med" len="med"/>
              </a:ln>
            </p:spPr>
            <p:txBody>
              <a:bodyPr/>
              <a:lstStyle/>
              <a:p>
                <a:r>
                  <a:rPr lang="en-US">
                    <a:noFill/>
                  </a:rPr>
                  <a:t> </a:t>
                </a:r>
              </a:p>
            </p:txBody>
          </p:sp>
        </mc:Fallback>
      </mc:AlternateContent>
      <p:pic>
        <p:nvPicPr>
          <p:cNvPr id="11" name="Picture 10" descr="A group of blue dots&#10;&#10;AI-generated content may be incorrect.">
            <a:extLst>
              <a:ext uri="{FF2B5EF4-FFF2-40B4-BE49-F238E27FC236}">
                <a16:creationId xmlns:a16="http://schemas.microsoft.com/office/drawing/2014/main" id="{3682C209-8EAD-E6C9-1C74-9580F4933DAC}"/>
              </a:ext>
            </a:extLst>
          </p:cNvPr>
          <p:cNvPicPr>
            <a:picLocks noChangeAspect="1"/>
          </p:cNvPicPr>
          <p:nvPr/>
        </p:nvPicPr>
        <p:blipFill>
          <a:blip r:embed="rId4"/>
          <a:stretch>
            <a:fillRect/>
          </a:stretch>
        </p:blipFill>
        <p:spPr>
          <a:xfrm>
            <a:off x="8047990" y="2612487"/>
            <a:ext cx="3868417" cy="3081460"/>
          </a:xfrm>
          <a:prstGeom prst="rect">
            <a:avLst/>
          </a:prstGeom>
        </p:spPr>
      </p:pic>
      <p:sp>
        <p:nvSpPr>
          <p:cNvPr id="2" name="Title 1">
            <a:extLst>
              <a:ext uri="{FF2B5EF4-FFF2-40B4-BE49-F238E27FC236}">
                <a16:creationId xmlns:a16="http://schemas.microsoft.com/office/drawing/2014/main" id="{CB841517-A63E-3BC3-7C59-C06D6AE607DE}"/>
              </a:ext>
            </a:extLst>
          </p:cNvPr>
          <p:cNvSpPr>
            <a:spLocks noGrp="1"/>
          </p:cNvSpPr>
          <p:nvPr>
            <p:ph type="title"/>
          </p:nvPr>
        </p:nvSpPr>
        <p:spPr>
          <a:xfrm>
            <a:off x="838200" y="365125"/>
            <a:ext cx="10515600" cy="549275"/>
          </a:xfrm>
        </p:spPr>
        <p:txBody>
          <a:bodyPr/>
          <a:lstStyle/>
          <a:p>
            <a:r>
              <a:rPr lang="en-US"/>
              <a:t>Decision-Making</a:t>
            </a:r>
          </a:p>
        </p:txBody>
      </p:sp>
      <mc:AlternateContent xmlns:mc="http://schemas.openxmlformats.org/markup-compatibility/2006" xmlns:a14="http://schemas.microsoft.com/office/drawing/2010/main">
        <mc:Choice Requires="a14">
          <p:sp>
            <p:nvSpPr>
              <p:cNvPr id="46" name="Content Placeholder 45">
                <a:extLst>
                  <a:ext uri="{FF2B5EF4-FFF2-40B4-BE49-F238E27FC236}">
                    <a16:creationId xmlns:a16="http://schemas.microsoft.com/office/drawing/2014/main" id="{B4D36F5F-C0DF-A813-8F11-04D785BDF9C6}"/>
                  </a:ext>
                </a:extLst>
              </p:cNvPr>
              <p:cNvSpPr>
                <a:spLocks noGrp="1"/>
              </p:cNvSpPr>
              <p:nvPr>
                <p:ph idx="1"/>
              </p:nvPr>
            </p:nvSpPr>
            <p:spPr>
              <a:xfrm>
                <a:off x="838200" y="1826550"/>
                <a:ext cx="10515600" cy="4350412"/>
              </a:xfrm>
            </p:spPr>
            <p:txBody>
              <a:bodyPr>
                <a:noAutofit/>
              </a:bodyPr>
              <a:lstStyle/>
              <a:p>
                <a:r>
                  <a:rPr lang="en-US" b="1"/>
                  <a:t>Evaluate Requirement:</a:t>
                </a:r>
                <a:r>
                  <a:rPr lang="en-US"/>
                  <a:t> Suppose that for prediction </a:t>
                </a:r>
                <a14:m>
                  <m:oMath xmlns:m="http://schemas.openxmlformats.org/officeDocument/2006/math">
                    <m:r>
                      <a:rPr lang="en-US" i="1">
                        <a:solidFill>
                          <a:schemeClr val="accent1"/>
                        </a:solidFill>
                        <a:latin typeface="Cambria Math" panose="02040503050406030204" pitchFamily="18" charset="0"/>
                      </a:rPr>
                      <m:t>𝑦</m:t>
                    </m:r>
                  </m:oMath>
                </a14:m>
                <a:r>
                  <a:rPr lang="en-US"/>
                  <a:t> under similar conditions to the test, with bias </a:t>
                </a:r>
                <a14:m>
                  <m:oMath xmlns:m="http://schemas.openxmlformats.org/officeDocument/2006/math">
                    <m:r>
                      <a:rPr lang="en-US" i="1">
                        <a:latin typeface="Cambria Math" panose="02040503050406030204" pitchFamily="18" charset="0"/>
                      </a:rPr>
                      <m:t>𝛿</m:t>
                    </m:r>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𝑦</m:t>
                        </m:r>
                      </m:e>
                    </m:acc>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𝑑</m:t>
                        </m:r>
                      </m:sub>
                    </m:sSub>
                  </m:oMath>
                </a14:m>
                <a:r>
                  <a:rPr lang="en-US"/>
                  <a:t>, that the prediction bound requirement is </a:t>
                </a:r>
                <a14:m>
                  <m:oMath xmlns:m="http://schemas.openxmlformats.org/officeDocument/2006/math">
                    <m:r>
                      <a:rPr lang="en-US" i="1">
                        <a:solidFill>
                          <a:schemeClr val="accent1"/>
                        </a:solidFill>
                        <a:latin typeface="Cambria Math" panose="02040503050406030204" pitchFamily="18" charset="0"/>
                      </a:rPr>
                      <m:t>𝐵</m:t>
                    </m:r>
                    <m:r>
                      <a:rPr lang="en-US" i="1">
                        <a:solidFill>
                          <a:schemeClr val="accent1"/>
                        </a:solidFill>
                        <a:latin typeface="Cambria Math" panose="02040503050406030204" pitchFamily="18" charset="0"/>
                      </a:rPr>
                      <m:t>=7</m:t>
                    </m:r>
                  </m:oMath>
                </a14:m>
                <a:r>
                  <a:rPr lang="en-US">
                    <a:solidFill>
                      <a:schemeClr val="accent1"/>
                    </a:solidFill>
                  </a:rPr>
                  <a:t> m</a:t>
                </a:r>
                <a:r>
                  <a:rPr lang="en-US"/>
                  <a:t> for </a:t>
                </a:r>
                <a14:m>
                  <m:oMath xmlns:m="http://schemas.openxmlformats.org/officeDocument/2006/math">
                    <m:acc>
                      <m:accPr>
                        <m:chr m:val="̅"/>
                        <m:ctrlPr>
                          <a:rPr lang="en-US" i="1">
                            <a:solidFill>
                              <a:schemeClr val="accent1"/>
                            </a:solidFill>
                            <a:latin typeface="Cambria Math" panose="02040503050406030204" pitchFamily="18" charset="0"/>
                          </a:rPr>
                        </m:ctrlPr>
                      </m:accPr>
                      <m:e>
                        <m:r>
                          <a:rPr lang="en-US" i="1">
                            <a:solidFill>
                              <a:schemeClr val="accent1"/>
                            </a:solidFill>
                            <a:latin typeface="Cambria Math" panose="02040503050406030204" pitchFamily="18" charset="0"/>
                          </a:rPr>
                          <m:t>𝑦</m:t>
                        </m:r>
                      </m:e>
                    </m:acc>
                    <m:r>
                      <a:rPr lang="en-US">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𝐵</m:t>
                    </m:r>
                  </m:oMath>
                </a14:m>
                <a:r>
                  <a:rPr lang="en-US">
                    <a:solidFill>
                      <a:schemeClr val="accent1"/>
                    </a:solidFill>
                  </a:rPr>
                  <a:t> </a:t>
                </a:r>
                <a:r>
                  <a:rPr lang="en-US"/>
                  <a:t>and is defined*:</a:t>
                </a:r>
              </a:p>
              <a:p>
                <a:pPr marL="457200" lvl="1" indent="0">
                  <a:buNone/>
                </a:pP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ad>
                      <m:radPr>
                        <m:degHide m:val="on"/>
                        <m:ctrlPr>
                          <a:rPr lang="en-US" i="1">
                            <a:latin typeface="Cambria Math" panose="02040503050406030204" pitchFamily="18" charset="0"/>
                          </a:rPr>
                        </m:ctrlPr>
                      </m:radPr>
                      <m:deg/>
                      <m:e>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𝑑</m:t>
                            </m:r>
                          </m:sub>
                          <m:sup>
                            <m:r>
                              <a:rPr lang="en-US" i="1">
                                <a:latin typeface="Cambria Math" panose="02040503050406030204" pitchFamily="18" charset="0"/>
                              </a:rPr>
                              <m:t>2</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b="0" i="1" smtClean="0">
                                <a:latin typeface="Cambria Math" panose="02040503050406030204" pitchFamily="18" charset="0"/>
                              </a:rPr>
                              <m:t>𝑛𝑢𝑚</m:t>
                            </m:r>
                          </m:sub>
                          <m:sup>
                            <m:r>
                              <a:rPr lang="en-US" i="1">
                                <a:latin typeface="Cambria Math" panose="02040503050406030204" pitchFamily="18" charset="0"/>
                              </a:rPr>
                              <m:t>2</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𝑖𝑛</m:t>
                            </m:r>
                          </m:sub>
                          <m:sup>
                            <m:r>
                              <a:rPr lang="en-US" b="0" i="1" smtClean="0">
                                <a:latin typeface="Cambria Math" panose="02040503050406030204" pitchFamily="18" charset="0"/>
                              </a:rPr>
                              <m:t>2</m:t>
                            </m:r>
                          </m:sup>
                        </m:sSubSup>
                      </m:e>
                    </m:ra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𝛿</m:t>
                        </m:r>
                      </m:e>
                    </m:d>
                    <m:r>
                      <a:rPr lang="en-US" b="0" i="1" smtClean="0">
                        <a:latin typeface="Cambria Math" panose="02040503050406030204" pitchFamily="18" charset="0"/>
                      </a:rPr>
                      <m:t>→</m:t>
                    </m:r>
                  </m:oMath>
                </a14:m>
                <a:r>
                  <a:rPr lang="en-US" b="1" i="1"/>
                  <a:t> </a:t>
                </a:r>
                <a:r>
                  <a:rPr lang="en-US" b="1" i="1">
                    <a:solidFill>
                      <a:srgbClr val="FF0000"/>
                    </a:solidFill>
                  </a:rPr>
                  <a:t>Result: </a:t>
                </a:r>
                <a14:m>
                  <m:oMath xmlns:m="http://schemas.openxmlformats.org/officeDocument/2006/math">
                    <m:r>
                      <m:rPr>
                        <m:sty m:val="p"/>
                      </m:rPr>
                      <a:rPr lang="en-US">
                        <a:solidFill>
                          <a:srgbClr val="FF0000"/>
                        </a:solidFill>
                        <a:latin typeface="Cambria Math" panose="02040503050406030204" pitchFamily="18" charset="0"/>
                      </a:rPr>
                      <m:t>B</m:t>
                    </m:r>
                    <m:r>
                      <a:rPr lang="en-US" i="1">
                        <a:solidFill>
                          <a:srgbClr val="FF0000"/>
                        </a:solidFill>
                        <a:latin typeface="Cambria Math" panose="02040503050406030204" pitchFamily="18" charset="0"/>
                      </a:rPr>
                      <m:t>≈</m:t>
                    </m:r>
                    <m:r>
                      <a:rPr lang="en-US">
                        <a:solidFill>
                          <a:srgbClr val="FF0000"/>
                        </a:solidFill>
                        <a:latin typeface="Cambria Math" panose="02040503050406030204" pitchFamily="18" charset="0"/>
                      </a:rPr>
                      <m:t>±</m:t>
                    </m:r>
                    <m:r>
                      <m:rPr>
                        <m:nor/>
                      </m:rPr>
                      <a:rPr lang="en-US">
                        <a:solidFill>
                          <a:srgbClr val="FF0000"/>
                        </a:solidFill>
                      </a:rPr>
                      <m:t>13.1 </m:t>
                    </m:r>
                    <m:r>
                      <m:rPr>
                        <m:nor/>
                      </m:rPr>
                      <a:rPr lang="en-US">
                        <a:solidFill>
                          <a:srgbClr val="FF0000"/>
                        </a:solidFill>
                      </a:rPr>
                      <m:t>m</m:t>
                    </m:r>
                  </m:oMath>
                </a14:m>
                <a:r>
                  <a:rPr lang="en-US"/>
                  <a:t> </a:t>
                </a:r>
                <a:endParaRPr lang="en-US" b="1" i="1"/>
              </a:p>
              <a:p>
                <a:r>
                  <a:rPr lang="en-US" b="1"/>
                  <a:t>Decision:  </a:t>
                </a:r>
                <a:r>
                  <a:rPr lang="en-US"/>
                  <a:t>Uncertainty reduction is required</a:t>
                </a:r>
              </a:p>
              <a:p>
                <a:pPr lvl="1"/>
                <a:r>
                  <a:rPr lang="en-US"/>
                  <a:t>Determine which uncertainty source to reduce:</a:t>
                </a:r>
              </a:p>
              <a:p>
                <a:pPr lvl="2"/>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b="0" i="1" smtClean="0">
                            <a:latin typeface="Cambria Math" panose="02040503050406030204" pitchFamily="18" charset="0"/>
                          </a:rPr>
                          <m:t>𝑑</m:t>
                        </m:r>
                      </m:sub>
                    </m:sSub>
                    <m:r>
                      <a:rPr lang="en-US" i="1">
                        <a:latin typeface="Cambria Math" panose="02040503050406030204" pitchFamily="18" charset="0"/>
                      </a:rPr>
                      <m:t>=2.</m:t>
                    </m:r>
                    <m:r>
                      <a:rPr lang="en-US" b="0" i="1" smtClean="0">
                        <a:latin typeface="Cambria Math" panose="02040503050406030204" pitchFamily="18" charset="0"/>
                      </a:rPr>
                      <m:t>01</m:t>
                    </m:r>
                  </m:oMath>
                </a14:m>
                <a:r>
                  <a:rPr lang="en-US"/>
                  <a:t> m </a:t>
                </a:r>
                <a14:m>
                  <m:oMath xmlns:m="http://schemas.openxmlformats.org/officeDocument/2006/math">
                    <m:r>
                      <a:rPr lang="en-US" i="1">
                        <a:latin typeface="Cambria Math" panose="02040503050406030204" pitchFamily="18" charset="0"/>
                      </a:rPr>
                      <m:t>→</m:t>
                    </m:r>
                  </m:oMath>
                </a14:m>
                <a:r>
                  <a:rPr lang="en-US"/>
                  <a:t> more expensive instrumentation</a:t>
                </a:r>
              </a:p>
              <a:p>
                <a:pPr lvl="2"/>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b="0" i="1" smtClean="0">
                            <a:latin typeface="Cambria Math" panose="02040503050406030204" pitchFamily="18" charset="0"/>
                          </a:rPr>
                          <m:t>𝑛𝑢𝑚</m:t>
                        </m:r>
                      </m:sub>
                    </m:sSub>
                    <m:r>
                      <a:rPr lang="en-US" b="0" i="1" smtClean="0">
                        <a:latin typeface="Cambria Math" panose="02040503050406030204" pitchFamily="18" charset="0"/>
                      </a:rPr>
                      <m:t>=2.78</m:t>
                    </m:r>
                  </m:oMath>
                </a14:m>
                <a:r>
                  <a:rPr lang="en-US"/>
                  <a:t> m </a:t>
                </a:r>
                <a14:m>
                  <m:oMath xmlns:m="http://schemas.openxmlformats.org/officeDocument/2006/math">
                    <m:r>
                      <a:rPr lang="en-US" i="1">
                        <a:latin typeface="Cambria Math" panose="02040503050406030204" pitchFamily="18" charset="0"/>
                      </a:rPr>
                      <m:t>→</m:t>
                    </m:r>
                  </m:oMath>
                </a14:m>
                <a:r>
                  <a:rPr lang="en-US"/>
                  <a:t> affects computational time/cost</a:t>
                </a:r>
              </a:p>
              <a:p>
                <a:pPr lvl="2"/>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b="0" i="1" smtClean="0">
                            <a:latin typeface="Cambria Math" panose="02040503050406030204" pitchFamily="18" charset="0"/>
                          </a:rPr>
                          <m:t>𝑖𝑛</m:t>
                        </m:r>
                      </m:sub>
                    </m:sSub>
                    <m:r>
                      <a:rPr lang="en-US" i="1">
                        <a:latin typeface="Cambria Math" panose="02040503050406030204" pitchFamily="18" charset="0"/>
                      </a:rPr>
                      <m:t>=</m:t>
                    </m:r>
                    <m:r>
                      <a:rPr lang="en-US" b="0" i="1" smtClean="0">
                        <a:latin typeface="Cambria Math" panose="02040503050406030204" pitchFamily="18" charset="0"/>
                      </a:rPr>
                      <m:t>5.89</m:t>
                    </m:r>
                  </m:oMath>
                </a14:m>
                <a:r>
                  <a:rPr lang="en-US"/>
                  <a:t> m </a:t>
                </a:r>
                <a14:m>
                  <m:oMath xmlns:m="http://schemas.openxmlformats.org/officeDocument/2006/math">
                    <m:r>
                      <a:rPr lang="en-US" i="1">
                        <a:latin typeface="Cambria Math" panose="02040503050406030204" pitchFamily="18" charset="0"/>
                      </a:rPr>
                      <m:t>→</m:t>
                    </m:r>
                  </m:oMath>
                </a14:m>
                <a:r>
                  <a:rPr lang="en-US"/>
                  <a:t> involves model improvements </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𝑖𝑛</m:t>
                        </m:r>
                      </m:sub>
                    </m:sSub>
                  </m:oMath>
                </a14:m>
                <a:r>
                  <a:rPr lang="en-US"/>
                  <a:t> is the largest and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𝐶</m:t>
                        </m:r>
                      </m:e>
                      <m:sub>
                        <m:r>
                          <a:rPr lang="en-US" i="1" smtClean="0">
                            <a:latin typeface="Cambria Math" panose="02040503050406030204" pitchFamily="18" charset="0"/>
                          </a:rPr>
                          <m:t>𝑑</m:t>
                        </m:r>
                      </m:sub>
                    </m:sSub>
                  </m:oMath>
                </a14:m>
                <a:r>
                  <a:rPr lang="en-US"/>
                  <a:t> is the key driving input (see scatterplot </a:t>
                </a:r>
                <a14:m>
                  <m:oMath xmlns:m="http://schemas.openxmlformats.org/officeDocument/2006/math">
                    <m:r>
                      <a:rPr lang="en-US" b="0" i="1" smtClean="0">
                        <a:latin typeface="Cambria Math" panose="02040503050406030204" pitchFamily="18" charset="0"/>
                      </a:rPr>
                      <m:t>→</m:t>
                    </m:r>
                  </m:oMath>
                </a14:m>
                <a:r>
                  <a:rPr lang="en-US"/>
                  <a:t>)</a:t>
                </a:r>
              </a:p>
              <a:p>
                <a:r>
                  <a:rPr lang="en-US" b="1"/>
                  <a:t>Next steps:</a:t>
                </a:r>
                <a:r>
                  <a:rPr lang="en-US"/>
                  <a:t> Perform the following tasks</a:t>
                </a:r>
              </a:p>
              <a:p>
                <a:pPr lvl="1"/>
                <a:r>
                  <a:rPr lang="en-US"/>
                  <a:t>Refine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𝑑</m:t>
                        </m:r>
                      </m:sub>
                    </m:sSub>
                  </m:oMath>
                </a14:m>
                <a:r>
                  <a:rPr lang="en-US"/>
                  <a:t> to reduce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𝑖𝑛</m:t>
                        </m:r>
                      </m:sub>
                    </m:sSub>
                  </m:oMath>
                </a14:m>
                <a:r>
                  <a:rPr lang="en-US"/>
                  <a:t> to &lt;3 m</a:t>
                </a:r>
              </a:p>
              <a:p>
                <a:pPr lvl="1"/>
                <a:r>
                  <a:rPr lang="en-US"/>
                  <a:t>Refine time-step accuracy to reduce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𝑛𝑢𝑚</m:t>
                        </m:r>
                      </m:sub>
                    </m:sSub>
                  </m:oMath>
                </a14:m>
                <a:r>
                  <a:rPr lang="en-US"/>
                  <a:t> to &lt;1 m</a:t>
                </a:r>
              </a:p>
              <a:p>
                <a:pPr lvl="1"/>
                <a:r>
                  <a:rPr lang="en-US"/>
                  <a:t>Reevaluate the magnitude of bias after these improvements</a:t>
                </a:r>
              </a:p>
            </p:txBody>
          </p:sp>
        </mc:Choice>
        <mc:Fallback xmlns="">
          <p:sp>
            <p:nvSpPr>
              <p:cNvPr id="46" name="Content Placeholder 45">
                <a:extLst>
                  <a:ext uri="{FF2B5EF4-FFF2-40B4-BE49-F238E27FC236}">
                    <a16:creationId xmlns:a16="http://schemas.microsoft.com/office/drawing/2014/main" id="{B4D36F5F-C0DF-A813-8F11-04D785BDF9C6}"/>
                  </a:ext>
                </a:extLst>
              </p:cNvPr>
              <p:cNvSpPr>
                <a:spLocks noGrp="1" noRot="1" noChangeAspect="1" noMove="1" noResize="1" noEditPoints="1" noAdjustHandles="1" noChangeArrowheads="1" noChangeShapeType="1" noTextEdit="1"/>
              </p:cNvSpPr>
              <p:nvPr>
                <p:ph idx="1"/>
              </p:nvPr>
            </p:nvSpPr>
            <p:spPr>
              <a:xfrm>
                <a:off x="838200" y="1826550"/>
                <a:ext cx="10515600" cy="4350412"/>
              </a:xfrm>
              <a:blipFill>
                <a:blip r:embed="rId5"/>
                <a:stretch>
                  <a:fillRect l="-522" t="-1543" b="-364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4F385F3-A6B6-3266-511B-46100E411E56}"/>
              </a:ext>
            </a:extLst>
          </p:cNvPr>
          <p:cNvSpPr>
            <a:spLocks noGrp="1"/>
          </p:cNvSpPr>
          <p:nvPr>
            <p:ph type="sldNum" sz="quarter" idx="12"/>
          </p:nvPr>
        </p:nvSpPr>
        <p:spPr>
          <a:xfrm>
            <a:off x="8610600" y="6356350"/>
            <a:ext cx="2743200" cy="365125"/>
          </a:xfrm>
        </p:spPr>
        <p:txBody>
          <a:bodyPr/>
          <a:lstStyle/>
          <a:p>
            <a:fld id="{68B3A567-C260-624D-B035-2C71A5EFC3C9}" type="slidenum">
              <a:rPr lang="en-US"/>
              <a:pPr/>
              <a:t>10</a:t>
            </a:fld>
            <a:endParaRPr lang="en-US"/>
          </a:p>
        </p:txBody>
      </p:sp>
      <p:sp>
        <p:nvSpPr>
          <p:cNvPr id="5" name="TextBox 4">
            <a:extLst>
              <a:ext uri="{FF2B5EF4-FFF2-40B4-BE49-F238E27FC236}">
                <a16:creationId xmlns:a16="http://schemas.microsoft.com/office/drawing/2014/main" id="{9FF1F207-2BCF-688D-B37D-50846BA6EA99}"/>
              </a:ext>
            </a:extLst>
          </p:cNvPr>
          <p:cNvSpPr txBox="1"/>
          <p:nvPr/>
        </p:nvSpPr>
        <p:spPr>
          <a:xfrm>
            <a:off x="236913" y="6362070"/>
            <a:ext cx="1061509" cy="261610"/>
          </a:xfrm>
          <a:prstGeom prst="rect">
            <a:avLst/>
          </a:prstGeom>
          <a:noFill/>
        </p:spPr>
        <p:txBody>
          <a:bodyPr wrap="none" rtlCol="0">
            <a:spAutoFit/>
          </a:bodyPr>
          <a:lstStyle/>
          <a:p>
            <a:r>
              <a:rPr lang="en-US" sz="1100">
                <a:solidFill>
                  <a:schemeClr val="accent3"/>
                </a:solidFill>
              </a:rPr>
              <a:t>V. 1, April 2026</a:t>
            </a:r>
          </a:p>
        </p:txBody>
      </p:sp>
      <p:sp>
        <p:nvSpPr>
          <p:cNvPr id="28" name="Content Placeholder 2">
            <a:extLst>
              <a:ext uri="{FF2B5EF4-FFF2-40B4-BE49-F238E27FC236}">
                <a16:creationId xmlns:a16="http://schemas.microsoft.com/office/drawing/2014/main" id="{2D8112B1-648C-9F4D-A01C-6198D1B7F0DA}"/>
              </a:ext>
            </a:extLst>
          </p:cNvPr>
          <p:cNvSpPr txBox="1">
            <a:spLocks/>
          </p:cNvSpPr>
          <p:nvPr/>
        </p:nvSpPr>
        <p:spPr>
          <a:xfrm>
            <a:off x="838198" y="1224375"/>
            <a:ext cx="11099105" cy="4227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t>Objective</a:t>
            </a:r>
            <a:r>
              <a:rPr lang="en-US"/>
              <a:t>: Determine whether model accuracy is adequate for the intended use of the model. </a:t>
            </a:r>
          </a:p>
        </p:txBody>
      </p:sp>
      <p:sp>
        <p:nvSpPr>
          <p:cNvPr id="9" name="TextBox 8">
            <a:extLst>
              <a:ext uri="{FF2B5EF4-FFF2-40B4-BE49-F238E27FC236}">
                <a16:creationId xmlns:a16="http://schemas.microsoft.com/office/drawing/2014/main" id="{F43265BF-F47B-A162-FB5C-4CB4E3955A37}"/>
              </a:ext>
            </a:extLst>
          </p:cNvPr>
          <p:cNvSpPr txBox="1"/>
          <p:nvPr/>
        </p:nvSpPr>
        <p:spPr>
          <a:xfrm>
            <a:off x="1682005" y="6362070"/>
            <a:ext cx="6358024" cy="430887"/>
          </a:xfrm>
          <a:prstGeom prst="rect">
            <a:avLst/>
          </a:prstGeom>
          <a:noFill/>
        </p:spPr>
        <p:txBody>
          <a:bodyPr wrap="square" rtlCol="0">
            <a:spAutoFit/>
          </a:bodyPr>
          <a:lstStyle/>
          <a:p>
            <a:r>
              <a:rPr lang="en-US" sz="1100">
                <a:solidFill>
                  <a:schemeClr val="accent3"/>
                </a:solidFill>
              </a:rPr>
              <a:t>* Estimating predictive uncertainty depends on the application and should consider credibility of the model and measurements (based on VVUQ evidence); the approach here is used for demonstration purposes. </a:t>
            </a:r>
          </a:p>
        </p:txBody>
      </p:sp>
    </p:spTree>
    <p:extLst>
      <p:ext uri="{BB962C8B-B14F-4D97-AF65-F5344CB8AC3E}">
        <p14:creationId xmlns:p14="http://schemas.microsoft.com/office/powerpoint/2010/main" val="2066506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C8890-5A64-2FAD-C7CE-C97EE052B94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D146841-1213-2621-991F-42499869C029}"/>
              </a:ext>
            </a:extLst>
          </p:cNvPr>
          <p:cNvPicPr>
            <a:picLocks noChangeAspect="1"/>
          </p:cNvPicPr>
          <p:nvPr/>
        </p:nvPicPr>
        <p:blipFill>
          <a:blip r:embed="rId3"/>
          <a:stretch>
            <a:fillRect/>
          </a:stretch>
        </p:blipFill>
        <p:spPr>
          <a:xfrm>
            <a:off x="2209800" y="3477986"/>
            <a:ext cx="7772400" cy="1846412"/>
          </a:xfrm>
          <a:prstGeom prst="rect">
            <a:avLst/>
          </a:prstGeom>
          <a:effectLst>
            <a:softEdge rad="12700"/>
          </a:effectLst>
        </p:spPr>
      </p:pic>
      <p:sp>
        <p:nvSpPr>
          <p:cNvPr id="2" name="Title 1">
            <a:extLst>
              <a:ext uri="{FF2B5EF4-FFF2-40B4-BE49-F238E27FC236}">
                <a16:creationId xmlns:a16="http://schemas.microsoft.com/office/drawing/2014/main" id="{E311D717-6D1C-C18C-8E24-E98BC2EB263A}"/>
              </a:ext>
            </a:extLst>
          </p:cNvPr>
          <p:cNvSpPr>
            <a:spLocks noGrp="1"/>
          </p:cNvSpPr>
          <p:nvPr>
            <p:ph type="title"/>
          </p:nvPr>
        </p:nvSpPr>
        <p:spPr>
          <a:xfrm>
            <a:off x="838200" y="365125"/>
            <a:ext cx="10515600" cy="549275"/>
          </a:xfrm>
        </p:spPr>
        <p:txBody>
          <a:bodyPr/>
          <a:lstStyle/>
          <a:p>
            <a:r>
              <a:rPr lang="en-US"/>
              <a:t>Conclusions</a:t>
            </a:r>
          </a:p>
        </p:txBody>
      </p:sp>
      <p:sp>
        <p:nvSpPr>
          <p:cNvPr id="46" name="Content Placeholder 45">
            <a:extLst>
              <a:ext uri="{FF2B5EF4-FFF2-40B4-BE49-F238E27FC236}">
                <a16:creationId xmlns:a16="http://schemas.microsoft.com/office/drawing/2014/main" id="{6FCC0C31-D626-4069-6099-EA2A2F96B3A5}"/>
              </a:ext>
            </a:extLst>
          </p:cNvPr>
          <p:cNvSpPr>
            <a:spLocks noGrp="1"/>
          </p:cNvSpPr>
          <p:nvPr>
            <p:ph idx="1"/>
          </p:nvPr>
        </p:nvSpPr>
        <p:spPr>
          <a:xfrm>
            <a:off x="838200" y="1291771"/>
            <a:ext cx="10515600" cy="2137229"/>
          </a:xfrm>
        </p:spPr>
        <p:txBody>
          <a:bodyPr>
            <a:normAutofit/>
          </a:bodyPr>
          <a:lstStyle/>
          <a:p>
            <a:pPr lvl="0"/>
            <a:r>
              <a:rPr lang="en-US" altLang="en-US" b="1"/>
              <a:t>VVUQ links models to decisions:</a:t>
            </a:r>
            <a:r>
              <a:rPr lang="en-US" altLang="en-US"/>
              <a:t> define the conceptual/mathematical model, solve the numerical model, quantify uncertainty, compare to data, and judge credibility for intended use.</a:t>
            </a:r>
          </a:p>
          <a:p>
            <a:r>
              <a:rPr lang="en-US" altLang="en-US"/>
              <a:t>As engineering increasingly relies on physics-based models and derivative ML/AI-enabled tools, engineers must understand </a:t>
            </a:r>
            <a:r>
              <a:rPr lang="en-US" altLang="en-US" b="1"/>
              <a:t>how trustworthy it is for the decision being made</a:t>
            </a:r>
            <a:r>
              <a:rPr lang="en-US" altLang="en-US"/>
              <a:t>.</a:t>
            </a:r>
          </a:p>
          <a:p>
            <a:pPr lvl="0"/>
            <a:r>
              <a:rPr lang="en-US" altLang="en-US"/>
              <a:t>Using the simple projectile motion example, we demonstrated how the VVUQ process enables the </a:t>
            </a:r>
            <a:r>
              <a:rPr lang="en-US" altLang="en-US" b="1"/>
              <a:t>collection of evidence to support the credibility of the model</a:t>
            </a:r>
            <a:r>
              <a:rPr lang="en-US" altLang="en-US"/>
              <a:t> for its intended use.</a:t>
            </a:r>
          </a:p>
          <a:p>
            <a:endParaRPr lang="en-US" altLang="en-US"/>
          </a:p>
        </p:txBody>
      </p:sp>
      <p:sp>
        <p:nvSpPr>
          <p:cNvPr id="4" name="Slide Number Placeholder 3">
            <a:extLst>
              <a:ext uri="{FF2B5EF4-FFF2-40B4-BE49-F238E27FC236}">
                <a16:creationId xmlns:a16="http://schemas.microsoft.com/office/drawing/2014/main" id="{50F67F56-EA43-BEDC-4B8E-0512C76D0544}"/>
              </a:ext>
            </a:extLst>
          </p:cNvPr>
          <p:cNvSpPr>
            <a:spLocks noGrp="1"/>
          </p:cNvSpPr>
          <p:nvPr>
            <p:ph type="sldNum" sz="quarter" idx="12"/>
          </p:nvPr>
        </p:nvSpPr>
        <p:spPr>
          <a:xfrm>
            <a:off x="8610600" y="6356350"/>
            <a:ext cx="2743200" cy="365125"/>
          </a:xfrm>
        </p:spPr>
        <p:txBody>
          <a:bodyPr/>
          <a:lstStyle/>
          <a:p>
            <a:fld id="{68B3A567-C260-624D-B035-2C71A5EFC3C9}" type="slidenum">
              <a:rPr lang="en-US"/>
              <a:pPr/>
              <a:t>11</a:t>
            </a:fld>
            <a:endParaRPr lang="en-US"/>
          </a:p>
        </p:txBody>
      </p:sp>
      <p:sp>
        <p:nvSpPr>
          <p:cNvPr id="5" name="TextBox 4">
            <a:extLst>
              <a:ext uri="{FF2B5EF4-FFF2-40B4-BE49-F238E27FC236}">
                <a16:creationId xmlns:a16="http://schemas.microsoft.com/office/drawing/2014/main" id="{F471B411-EDCD-2C0B-7324-6126F6E0A825}"/>
              </a:ext>
            </a:extLst>
          </p:cNvPr>
          <p:cNvSpPr txBox="1"/>
          <p:nvPr/>
        </p:nvSpPr>
        <p:spPr>
          <a:xfrm>
            <a:off x="236913" y="6362070"/>
            <a:ext cx="1061509" cy="261610"/>
          </a:xfrm>
          <a:prstGeom prst="rect">
            <a:avLst/>
          </a:prstGeom>
          <a:noFill/>
        </p:spPr>
        <p:txBody>
          <a:bodyPr wrap="none" rtlCol="0">
            <a:spAutoFit/>
          </a:bodyPr>
          <a:lstStyle/>
          <a:p>
            <a:r>
              <a:rPr lang="en-US" sz="1100">
                <a:solidFill>
                  <a:schemeClr val="accent3"/>
                </a:solidFill>
              </a:rPr>
              <a:t>V. 1, April 2026</a:t>
            </a:r>
          </a:p>
        </p:txBody>
      </p:sp>
      <p:pic>
        <p:nvPicPr>
          <p:cNvPr id="103" name="Picture 102" descr="A graph of a solution&#10;&#10;AI-generated content may be incorrect.">
            <a:extLst>
              <a:ext uri="{FF2B5EF4-FFF2-40B4-BE49-F238E27FC236}">
                <a16:creationId xmlns:a16="http://schemas.microsoft.com/office/drawing/2014/main" id="{A8577DFB-2524-910C-760A-D42AE9820126}"/>
              </a:ext>
            </a:extLst>
          </p:cNvPr>
          <p:cNvPicPr>
            <a:picLocks noChangeAspect="1"/>
          </p:cNvPicPr>
          <p:nvPr/>
        </p:nvPicPr>
        <p:blipFill>
          <a:blip r:embed="rId4"/>
          <a:stretch>
            <a:fillRect/>
          </a:stretch>
        </p:blipFill>
        <p:spPr>
          <a:xfrm>
            <a:off x="4582790" y="5324398"/>
            <a:ext cx="1005665" cy="737282"/>
          </a:xfrm>
          <a:prstGeom prst="rect">
            <a:avLst/>
          </a:prstGeom>
        </p:spPr>
      </p:pic>
      <p:pic>
        <p:nvPicPr>
          <p:cNvPr id="104" name="Picture 103" descr="A graph of a curve&#10;&#10;AI-generated content may be incorrect.">
            <a:extLst>
              <a:ext uri="{FF2B5EF4-FFF2-40B4-BE49-F238E27FC236}">
                <a16:creationId xmlns:a16="http://schemas.microsoft.com/office/drawing/2014/main" id="{6E2FA215-0D07-2349-7551-CC17EAA17E33}"/>
              </a:ext>
            </a:extLst>
          </p:cNvPr>
          <p:cNvPicPr>
            <a:picLocks noChangeAspect="1"/>
          </p:cNvPicPr>
          <p:nvPr/>
        </p:nvPicPr>
        <p:blipFill>
          <a:blip r:embed="rId5"/>
          <a:srcRect b="71285"/>
          <a:stretch>
            <a:fillRect/>
          </a:stretch>
        </p:blipFill>
        <p:spPr>
          <a:xfrm>
            <a:off x="2209800" y="4822289"/>
            <a:ext cx="1513114" cy="359313"/>
          </a:xfrm>
          <a:prstGeom prst="rect">
            <a:avLst/>
          </a:prstGeom>
        </p:spPr>
      </p:pic>
      <p:pic>
        <p:nvPicPr>
          <p:cNvPr id="105" name="Picture 104" descr="A graph with red and blue lines&#10;&#10;AI-generated content may be incorrect.">
            <a:extLst>
              <a:ext uri="{FF2B5EF4-FFF2-40B4-BE49-F238E27FC236}">
                <a16:creationId xmlns:a16="http://schemas.microsoft.com/office/drawing/2014/main" id="{ED4413F7-90FA-1EEF-DBBA-6C63D270D880}"/>
              </a:ext>
            </a:extLst>
          </p:cNvPr>
          <p:cNvPicPr>
            <a:picLocks noChangeAspect="1"/>
          </p:cNvPicPr>
          <p:nvPr/>
        </p:nvPicPr>
        <p:blipFill>
          <a:blip r:embed="rId6"/>
          <a:stretch>
            <a:fillRect/>
          </a:stretch>
        </p:blipFill>
        <p:spPr>
          <a:xfrm>
            <a:off x="8216948" y="5531197"/>
            <a:ext cx="2020339" cy="780586"/>
          </a:xfrm>
          <a:prstGeom prst="rect">
            <a:avLst/>
          </a:prstGeom>
        </p:spPr>
      </p:pic>
      <p:pic>
        <p:nvPicPr>
          <p:cNvPr id="106" name="Picture 105" descr="A group of blue dots&#10;&#10;AI-generated content may be incorrect.">
            <a:extLst>
              <a:ext uri="{FF2B5EF4-FFF2-40B4-BE49-F238E27FC236}">
                <a16:creationId xmlns:a16="http://schemas.microsoft.com/office/drawing/2014/main" id="{288176F4-AF88-6664-DE99-904D4472B2D4}"/>
              </a:ext>
            </a:extLst>
          </p:cNvPr>
          <p:cNvPicPr>
            <a:picLocks noChangeAspect="1"/>
          </p:cNvPicPr>
          <p:nvPr/>
        </p:nvPicPr>
        <p:blipFill>
          <a:blip r:embed="rId7"/>
          <a:stretch>
            <a:fillRect/>
          </a:stretch>
        </p:blipFill>
        <p:spPr>
          <a:xfrm>
            <a:off x="7124138" y="5523119"/>
            <a:ext cx="876933" cy="698538"/>
          </a:xfrm>
          <a:prstGeom prst="rect">
            <a:avLst/>
          </a:prstGeom>
        </p:spPr>
      </p:pic>
      <p:pic>
        <p:nvPicPr>
          <p:cNvPr id="107" name="Picture 106" descr="A graph of a curve&#10;&#10;AI-generated content may be incorrect.">
            <a:extLst>
              <a:ext uri="{FF2B5EF4-FFF2-40B4-BE49-F238E27FC236}">
                <a16:creationId xmlns:a16="http://schemas.microsoft.com/office/drawing/2014/main" id="{55AF0A3F-C1E4-DED9-17A6-4442C0BFEBA6}"/>
              </a:ext>
            </a:extLst>
          </p:cNvPr>
          <p:cNvPicPr>
            <a:picLocks noChangeAspect="1"/>
          </p:cNvPicPr>
          <p:nvPr/>
        </p:nvPicPr>
        <p:blipFill>
          <a:blip r:embed="rId5"/>
          <a:srcRect t="27213"/>
          <a:stretch>
            <a:fillRect/>
          </a:stretch>
        </p:blipFill>
        <p:spPr>
          <a:xfrm>
            <a:off x="5898091" y="5494256"/>
            <a:ext cx="1226375" cy="738184"/>
          </a:xfrm>
          <a:prstGeom prst="rect">
            <a:avLst/>
          </a:prstGeom>
        </p:spPr>
      </p:pic>
      <p:sp>
        <p:nvSpPr>
          <p:cNvPr id="6" name="Trapezoid 5">
            <a:extLst>
              <a:ext uri="{FF2B5EF4-FFF2-40B4-BE49-F238E27FC236}">
                <a16:creationId xmlns:a16="http://schemas.microsoft.com/office/drawing/2014/main" id="{4FDB3C6C-9202-F864-9508-92880E1DFA53}"/>
              </a:ext>
            </a:extLst>
          </p:cNvPr>
          <p:cNvSpPr/>
          <p:nvPr/>
        </p:nvSpPr>
        <p:spPr>
          <a:xfrm>
            <a:off x="2385811" y="4548673"/>
            <a:ext cx="1178417" cy="273616"/>
          </a:xfrm>
          <a:prstGeom prst="trapezoid">
            <a:avLst>
              <a:gd name="adj" fmla="val 188015"/>
            </a:avLst>
          </a:prstGeom>
          <a:gradFill flip="none" rotWithShape="1">
            <a:gsLst>
              <a:gs pos="0">
                <a:schemeClr val="accent1">
                  <a:tint val="66000"/>
                  <a:satMod val="160000"/>
                  <a:alpha val="0"/>
                </a:schemeClr>
              </a:gs>
              <a:gs pos="57000">
                <a:schemeClr val="bg1">
                  <a:lumMod val="75000"/>
                  <a:alpha val="15000"/>
                </a:schemeClr>
              </a:gs>
              <a:gs pos="100000">
                <a:schemeClr val="bg1">
                  <a:lumMod val="75000"/>
                  <a:alpha val="2491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a:extLst>
              <a:ext uri="{FF2B5EF4-FFF2-40B4-BE49-F238E27FC236}">
                <a16:creationId xmlns:a16="http://schemas.microsoft.com/office/drawing/2014/main" id="{6E54FD28-2131-C225-D5C7-76DC447D2CE9}"/>
              </a:ext>
            </a:extLst>
          </p:cNvPr>
          <p:cNvSpPr/>
          <p:nvPr/>
        </p:nvSpPr>
        <p:spPr>
          <a:xfrm>
            <a:off x="4679781" y="5108510"/>
            <a:ext cx="908674" cy="277114"/>
          </a:xfrm>
          <a:prstGeom prst="trapezoid">
            <a:avLst>
              <a:gd name="adj" fmla="val 129556"/>
            </a:avLst>
          </a:prstGeom>
          <a:gradFill flip="none" rotWithShape="1">
            <a:gsLst>
              <a:gs pos="0">
                <a:schemeClr val="accent1">
                  <a:tint val="66000"/>
                  <a:satMod val="160000"/>
                  <a:alpha val="0"/>
                </a:schemeClr>
              </a:gs>
              <a:gs pos="57000">
                <a:schemeClr val="bg1">
                  <a:lumMod val="75000"/>
                  <a:alpha val="15000"/>
                </a:schemeClr>
              </a:gs>
              <a:gs pos="100000">
                <a:schemeClr val="bg1">
                  <a:lumMod val="75000"/>
                  <a:alpha val="2491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apezoid 7">
            <a:extLst>
              <a:ext uri="{FF2B5EF4-FFF2-40B4-BE49-F238E27FC236}">
                <a16:creationId xmlns:a16="http://schemas.microsoft.com/office/drawing/2014/main" id="{99B96CD3-7B19-7713-7ACC-0FCFFAF86630}"/>
              </a:ext>
            </a:extLst>
          </p:cNvPr>
          <p:cNvSpPr/>
          <p:nvPr/>
        </p:nvSpPr>
        <p:spPr>
          <a:xfrm>
            <a:off x="5994095" y="5073650"/>
            <a:ext cx="1960172" cy="375912"/>
          </a:xfrm>
          <a:custGeom>
            <a:avLst/>
            <a:gdLst>
              <a:gd name="csX0" fmla="*/ 0 w 2163180"/>
              <a:gd name="csY0" fmla="*/ 306063 h 306063"/>
              <a:gd name="csX1" fmla="*/ 878618 w 2163180"/>
              <a:gd name="csY1" fmla="*/ 0 h 306063"/>
              <a:gd name="csX2" fmla="*/ 1284562 w 2163180"/>
              <a:gd name="csY2" fmla="*/ 0 h 306063"/>
              <a:gd name="csX3" fmla="*/ 2163180 w 2163180"/>
              <a:gd name="csY3" fmla="*/ 306063 h 306063"/>
              <a:gd name="csX4" fmla="*/ 0 w 2163180"/>
              <a:gd name="csY4" fmla="*/ 306063 h 306063"/>
              <a:gd name="csX0" fmla="*/ 0 w 2163180"/>
              <a:gd name="csY0" fmla="*/ 306063 h 306063"/>
              <a:gd name="csX1" fmla="*/ 878618 w 2163180"/>
              <a:gd name="csY1" fmla="*/ 0 h 306063"/>
              <a:gd name="csX2" fmla="*/ 1666854 w 2163180"/>
              <a:gd name="csY2" fmla="*/ 0 h 306063"/>
              <a:gd name="csX3" fmla="*/ 2163180 w 2163180"/>
              <a:gd name="csY3" fmla="*/ 306063 h 306063"/>
              <a:gd name="csX4" fmla="*/ 0 w 2163180"/>
              <a:gd name="csY4" fmla="*/ 306063 h 306063"/>
              <a:gd name="csX0" fmla="*/ 0 w 2163180"/>
              <a:gd name="csY0" fmla="*/ 311229 h 311229"/>
              <a:gd name="csX1" fmla="*/ 952732 w 2163180"/>
              <a:gd name="csY1" fmla="*/ 0 h 311229"/>
              <a:gd name="csX2" fmla="*/ 1666854 w 2163180"/>
              <a:gd name="csY2" fmla="*/ 5166 h 311229"/>
              <a:gd name="csX3" fmla="*/ 2163180 w 2163180"/>
              <a:gd name="csY3" fmla="*/ 311229 h 311229"/>
              <a:gd name="csX4" fmla="*/ 0 w 2163180"/>
              <a:gd name="csY4" fmla="*/ 311229 h 311229"/>
              <a:gd name="csX0" fmla="*/ 0 w 2163180"/>
              <a:gd name="csY0" fmla="*/ 316395 h 316395"/>
              <a:gd name="csX1" fmla="*/ 1061054 w 2163180"/>
              <a:gd name="csY1" fmla="*/ 0 h 316395"/>
              <a:gd name="csX2" fmla="*/ 1666854 w 2163180"/>
              <a:gd name="csY2" fmla="*/ 10332 h 316395"/>
              <a:gd name="csX3" fmla="*/ 2163180 w 2163180"/>
              <a:gd name="csY3" fmla="*/ 316395 h 316395"/>
              <a:gd name="csX4" fmla="*/ 0 w 2163180"/>
              <a:gd name="csY4" fmla="*/ 316395 h 316395"/>
              <a:gd name="csX0" fmla="*/ 0 w 2163180"/>
              <a:gd name="csY0" fmla="*/ 306063 h 306063"/>
              <a:gd name="csX1" fmla="*/ 1072456 w 2163180"/>
              <a:gd name="csY1" fmla="*/ 0 h 306063"/>
              <a:gd name="csX2" fmla="*/ 1666854 w 2163180"/>
              <a:gd name="csY2" fmla="*/ 0 h 306063"/>
              <a:gd name="csX3" fmla="*/ 2163180 w 2163180"/>
              <a:gd name="csY3" fmla="*/ 306063 h 306063"/>
              <a:gd name="csX4" fmla="*/ 0 w 2163180"/>
              <a:gd name="csY4" fmla="*/ 306063 h 306063"/>
              <a:gd name="csX0" fmla="*/ 0 w 2163180"/>
              <a:gd name="csY0" fmla="*/ 306063 h 306063"/>
              <a:gd name="csX1" fmla="*/ 1005526 w 2163180"/>
              <a:gd name="csY1" fmla="*/ 0 h 306063"/>
              <a:gd name="csX2" fmla="*/ 1666854 w 2163180"/>
              <a:gd name="csY2" fmla="*/ 0 h 306063"/>
              <a:gd name="csX3" fmla="*/ 2163180 w 2163180"/>
              <a:gd name="csY3" fmla="*/ 306063 h 306063"/>
              <a:gd name="csX4" fmla="*/ 0 w 2163180"/>
              <a:gd name="csY4" fmla="*/ 306063 h 306063"/>
              <a:gd name="csX0" fmla="*/ 0 w 2163180"/>
              <a:gd name="csY0" fmla="*/ 310037 h 310037"/>
              <a:gd name="csX1" fmla="*/ 1005526 w 2163180"/>
              <a:gd name="csY1" fmla="*/ 3974 h 310037"/>
              <a:gd name="csX2" fmla="*/ 1836754 w 2163180"/>
              <a:gd name="csY2" fmla="*/ 0 h 310037"/>
              <a:gd name="csX3" fmla="*/ 2163180 w 2163180"/>
              <a:gd name="csY3" fmla="*/ 310037 h 310037"/>
              <a:gd name="csX4" fmla="*/ 0 w 2163180"/>
              <a:gd name="csY4" fmla="*/ 310037 h 310037"/>
            </a:gdLst>
            <a:ahLst/>
            <a:cxnLst>
              <a:cxn ang="0">
                <a:pos x="csX0" y="csY0"/>
              </a:cxn>
              <a:cxn ang="0">
                <a:pos x="csX1" y="csY1"/>
              </a:cxn>
              <a:cxn ang="0">
                <a:pos x="csX2" y="csY2"/>
              </a:cxn>
              <a:cxn ang="0">
                <a:pos x="csX3" y="csY3"/>
              </a:cxn>
              <a:cxn ang="0">
                <a:pos x="csX4" y="csY4"/>
              </a:cxn>
            </a:cxnLst>
            <a:rect l="l" t="t" r="r" b="b"/>
            <a:pathLst>
              <a:path w="2163180" h="310037">
                <a:moveTo>
                  <a:pt x="0" y="310037"/>
                </a:moveTo>
                <a:lnTo>
                  <a:pt x="1005526" y="3974"/>
                </a:lnTo>
                <a:lnTo>
                  <a:pt x="1836754" y="0"/>
                </a:lnTo>
                <a:lnTo>
                  <a:pt x="2163180" y="310037"/>
                </a:lnTo>
                <a:lnTo>
                  <a:pt x="0" y="310037"/>
                </a:lnTo>
                <a:close/>
              </a:path>
            </a:pathLst>
          </a:custGeom>
          <a:gradFill flip="none" rotWithShape="1">
            <a:gsLst>
              <a:gs pos="0">
                <a:schemeClr val="accent1">
                  <a:tint val="66000"/>
                  <a:satMod val="160000"/>
                  <a:alpha val="0"/>
                </a:schemeClr>
              </a:gs>
              <a:gs pos="57000">
                <a:schemeClr val="bg1">
                  <a:lumMod val="75000"/>
                  <a:alpha val="15000"/>
                </a:schemeClr>
              </a:gs>
              <a:gs pos="100000">
                <a:schemeClr val="bg1">
                  <a:lumMod val="75000"/>
                  <a:alpha val="2491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1685707F-C4D9-E740-A937-A1B8C6817117}"/>
              </a:ext>
            </a:extLst>
          </p:cNvPr>
          <p:cNvSpPr/>
          <p:nvPr/>
        </p:nvSpPr>
        <p:spPr>
          <a:xfrm>
            <a:off x="7984514" y="4979325"/>
            <a:ext cx="2020339" cy="591300"/>
          </a:xfrm>
          <a:custGeom>
            <a:avLst/>
            <a:gdLst>
              <a:gd name="csX0" fmla="*/ 0 w 2587025"/>
              <a:gd name="csY0" fmla="*/ 242125 h 242125"/>
              <a:gd name="csX1" fmla="*/ 881124 w 2587025"/>
              <a:gd name="csY1" fmla="*/ 0 h 242125"/>
              <a:gd name="csX2" fmla="*/ 1705901 w 2587025"/>
              <a:gd name="csY2" fmla="*/ 0 h 242125"/>
              <a:gd name="csX3" fmla="*/ 2587025 w 2587025"/>
              <a:gd name="csY3" fmla="*/ 242125 h 242125"/>
              <a:gd name="csX4" fmla="*/ 0 w 2587025"/>
              <a:gd name="csY4" fmla="*/ 242125 h 242125"/>
              <a:gd name="csX0" fmla="*/ 0 w 2587025"/>
              <a:gd name="csY0" fmla="*/ 242125 h 242125"/>
              <a:gd name="csX1" fmla="*/ 183700 w 2587025"/>
              <a:gd name="csY1" fmla="*/ 5166 h 242125"/>
              <a:gd name="csX2" fmla="*/ 1705901 w 2587025"/>
              <a:gd name="csY2" fmla="*/ 0 h 242125"/>
              <a:gd name="csX3" fmla="*/ 2587025 w 2587025"/>
              <a:gd name="csY3" fmla="*/ 242125 h 242125"/>
              <a:gd name="csX4" fmla="*/ 0 w 2587025"/>
              <a:gd name="csY4" fmla="*/ 242125 h 242125"/>
              <a:gd name="csX0" fmla="*/ 575717 w 2403325"/>
              <a:gd name="csY0" fmla="*/ 242125 h 242125"/>
              <a:gd name="csX1" fmla="*/ 0 w 2403325"/>
              <a:gd name="csY1" fmla="*/ 5166 h 242125"/>
              <a:gd name="csX2" fmla="*/ 1522201 w 2403325"/>
              <a:gd name="csY2" fmla="*/ 0 h 242125"/>
              <a:gd name="csX3" fmla="*/ 2403325 w 2403325"/>
              <a:gd name="csY3" fmla="*/ 242125 h 242125"/>
              <a:gd name="csX4" fmla="*/ 575717 w 2403325"/>
              <a:gd name="csY4" fmla="*/ 242125 h 242125"/>
              <a:gd name="csX0" fmla="*/ 575717 w 2403325"/>
              <a:gd name="csY0" fmla="*/ 236959 h 236959"/>
              <a:gd name="csX1" fmla="*/ 0 w 2403325"/>
              <a:gd name="csY1" fmla="*/ 0 h 236959"/>
              <a:gd name="csX2" fmla="*/ 814445 w 2403325"/>
              <a:gd name="csY2" fmla="*/ 0 h 236959"/>
              <a:gd name="csX3" fmla="*/ 2403325 w 2403325"/>
              <a:gd name="csY3" fmla="*/ 236959 h 236959"/>
              <a:gd name="csX4" fmla="*/ 575717 w 2403325"/>
              <a:gd name="csY4" fmla="*/ 236959 h 236959"/>
              <a:gd name="csX0" fmla="*/ 389737 w 2403325"/>
              <a:gd name="csY0" fmla="*/ 236959 h 236959"/>
              <a:gd name="csX1" fmla="*/ 0 w 2403325"/>
              <a:gd name="csY1" fmla="*/ 0 h 236959"/>
              <a:gd name="csX2" fmla="*/ 814445 w 2403325"/>
              <a:gd name="csY2" fmla="*/ 0 h 236959"/>
              <a:gd name="csX3" fmla="*/ 2403325 w 2403325"/>
              <a:gd name="csY3" fmla="*/ 236959 h 236959"/>
              <a:gd name="csX4" fmla="*/ 389737 w 2403325"/>
              <a:gd name="csY4" fmla="*/ 236959 h 236959"/>
              <a:gd name="csX0" fmla="*/ 389737 w 2403325"/>
              <a:gd name="csY0" fmla="*/ 236959 h 236959"/>
              <a:gd name="csX1" fmla="*/ 0 w 2403325"/>
              <a:gd name="csY1" fmla="*/ 0 h 236959"/>
              <a:gd name="csX2" fmla="*/ 610494 w 2403325"/>
              <a:gd name="csY2" fmla="*/ 0 h 236959"/>
              <a:gd name="csX3" fmla="*/ 2403325 w 2403325"/>
              <a:gd name="csY3" fmla="*/ 236959 h 236959"/>
              <a:gd name="csX4" fmla="*/ 389737 w 2403325"/>
              <a:gd name="csY4" fmla="*/ 236959 h 236959"/>
            </a:gdLst>
            <a:ahLst/>
            <a:cxnLst>
              <a:cxn ang="0">
                <a:pos x="csX0" y="csY0"/>
              </a:cxn>
              <a:cxn ang="0">
                <a:pos x="csX1" y="csY1"/>
              </a:cxn>
              <a:cxn ang="0">
                <a:pos x="csX2" y="csY2"/>
              </a:cxn>
              <a:cxn ang="0">
                <a:pos x="csX3" y="csY3"/>
              </a:cxn>
              <a:cxn ang="0">
                <a:pos x="csX4" y="csY4"/>
              </a:cxn>
            </a:cxnLst>
            <a:rect l="l" t="t" r="r" b="b"/>
            <a:pathLst>
              <a:path w="2403325" h="236959">
                <a:moveTo>
                  <a:pt x="389737" y="236959"/>
                </a:moveTo>
                <a:lnTo>
                  <a:pt x="0" y="0"/>
                </a:lnTo>
                <a:lnTo>
                  <a:pt x="610494" y="0"/>
                </a:lnTo>
                <a:lnTo>
                  <a:pt x="2403325" y="236959"/>
                </a:lnTo>
                <a:lnTo>
                  <a:pt x="389737" y="236959"/>
                </a:lnTo>
                <a:close/>
              </a:path>
            </a:pathLst>
          </a:custGeom>
          <a:gradFill flip="none" rotWithShape="1">
            <a:gsLst>
              <a:gs pos="0">
                <a:schemeClr val="accent1">
                  <a:tint val="66000"/>
                  <a:satMod val="160000"/>
                  <a:alpha val="0"/>
                </a:schemeClr>
              </a:gs>
              <a:gs pos="57000">
                <a:schemeClr val="bg1">
                  <a:lumMod val="75000"/>
                  <a:alpha val="15000"/>
                </a:schemeClr>
              </a:gs>
              <a:gs pos="100000">
                <a:schemeClr val="bg1">
                  <a:lumMod val="75000"/>
                  <a:alpha val="2491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graph of a curve&#10;&#10;AI-generated content may be incorrect.">
            <a:extLst>
              <a:ext uri="{FF2B5EF4-FFF2-40B4-BE49-F238E27FC236}">
                <a16:creationId xmlns:a16="http://schemas.microsoft.com/office/drawing/2014/main" id="{BBEA2F24-2F0D-00E2-1EE1-56DFC10A085D}"/>
              </a:ext>
            </a:extLst>
          </p:cNvPr>
          <p:cNvPicPr>
            <a:picLocks noChangeAspect="1"/>
          </p:cNvPicPr>
          <p:nvPr/>
        </p:nvPicPr>
        <p:blipFill>
          <a:blip r:embed="rId5"/>
          <a:srcRect b="71285"/>
          <a:stretch>
            <a:fillRect/>
          </a:stretch>
        </p:blipFill>
        <p:spPr>
          <a:xfrm>
            <a:off x="2237791" y="4781469"/>
            <a:ext cx="1513114" cy="359313"/>
          </a:xfrm>
          <a:prstGeom prst="rect">
            <a:avLst/>
          </a:prstGeom>
        </p:spPr>
      </p:pic>
    </p:spTree>
    <p:extLst>
      <p:ext uri="{BB962C8B-B14F-4D97-AF65-F5344CB8AC3E}">
        <p14:creationId xmlns:p14="http://schemas.microsoft.com/office/powerpoint/2010/main" val="3447744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0BE4A-6E0D-168F-22ED-CD97B1BDFD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06257E-7A62-9E19-1884-54B6E807DDEA}"/>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2CF14B18-9638-7D20-83D5-7AD8A4544714}"/>
              </a:ext>
            </a:extLst>
          </p:cNvPr>
          <p:cNvSpPr>
            <a:spLocks noGrp="1"/>
          </p:cNvSpPr>
          <p:nvPr>
            <p:ph idx="1"/>
          </p:nvPr>
        </p:nvSpPr>
        <p:spPr/>
        <p:txBody>
          <a:bodyPr>
            <a:noAutofit/>
          </a:bodyPr>
          <a:lstStyle/>
          <a:p>
            <a:pPr marL="457200" indent="-457200">
              <a:buFont typeface="+mj-lt"/>
              <a:buAutoNum type="arabicPeriod"/>
            </a:pPr>
            <a:r>
              <a:rPr lang="en-US" sz="1300">
                <a:ea typeface="Calibri"/>
                <a:cs typeface="Calibri"/>
              </a:rPr>
              <a:t>ASME VVUQ Concepts in Engineering Task Group, “Introduction to VVUQ”, 2025. </a:t>
            </a:r>
            <a:r>
              <a:rPr lang="en-US" sz="1300">
                <a:ea typeface="Calibri"/>
                <a:cs typeface="Calibri"/>
                <a:hlinkClick r:id="rId2"/>
              </a:rPr>
              <a:t>https://www.asme.org/codes-standards/vvuq-standards</a:t>
            </a:r>
            <a:r>
              <a:rPr lang="en-US" sz="1300">
                <a:ea typeface="Calibri"/>
                <a:cs typeface="Calibri"/>
              </a:rPr>
              <a:t> or </a:t>
            </a:r>
            <a:r>
              <a:rPr lang="en-US" sz="1300">
                <a:ea typeface="Calibri"/>
                <a:cs typeface="Calibri"/>
                <a:hlinkClick r:id="rId3"/>
              </a:rPr>
              <a:t>https://www.asme.org/codes-standards/publications-information/verification-validation-uncertainty</a:t>
            </a:r>
            <a:r>
              <a:rPr lang="en-US" sz="1300">
                <a:ea typeface="Calibri"/>
                <a:cs typeface="Calibri"/>
              </a:rPr>
              <a:t>   </a:t>
            </a:r>
          </a:p>
          <a:p>
            <a:pPr marL="457200" indent="-457200">
              <a:buFont typeface="+mj-lt"/>
              <a:buAutoNum type="arabicPeriod"/>
            </a:pPr>
            <a:r>
              <a:rPr lang="en-US" sz="1300"/>
              <a:t>Eça, L., White, A., </a:t>
            </a:r>
            <a:r>
              <a:rPr lang="en-US" sz="1300" err="1"/>
              <a:t>Banyay</a:t>
            </a:r>
            <a:r>
              <a:rPr lang="en-US" sz="1300"/>
              <a:t>, G., Guler, I., Van Dam, N., An Educational Example of the Application of Verification, Validation, and Uncertainty Quantification, Proceedings of Verification, Validation and Uncertainty Quantification Symposium, ASME, May 2026</a:t>
            </a:r>
          </a:p>
          <a:p>
            <a:pPr marL="457200" indent="-457200">
              <a:buFont typeface="+mj-lt"/>
              <a:buAutoNum type="arabicPeriod"/>
            </a:pPr>
            <a:r>
              <a:rPr lang="en-US" sz="1300"/>
              <a:t>ASME (2009), "Standard for Verification and Validation in Computational Fluid Dynamics and Heat Transfer." American Society of Mechanical Engineers, </a:t>
            </a:r>
            <a:r>
              <a:rPr lang="en-US" sz="1300">
                <a:hlinkClick r:id="rId4"/>
              </a:rPr>
              <a:t>ASME Standard V&amp;V 20-2009(R2021)</a:t>
            </a:r>
            <a:r>
              <a:rPr lang="en-US" sz="1300"/>
              <a:t>, New York, NY.​</a:t>
            </a:r>
          </a:p>
          <a:p>
            <a:pPr marL="457200" indent="-457200">
              <a:buFont typeface="+mj-lt"/>
              <a:buAutoNum type="arabicPeriod"/>
            </a:pPr>
            <a:r>
              <a:rPr lang="en-US" sz="1300"/>
              <a:t>ASME (2021), “The Role of Uncertainty Quantification in Verification and Validation of Computational Solid Mechanics Models”, American Society of Mechanical Engineers, ASME Standard VVUQ 10.2-2021</a:t>
            </a:r>
          </a:p>
          <a:p>
            <a:pPr marL="457200" indent="-457200">
              <a:buFont typeface="+mj-lt"/>
              <a:buAutoNum type="arabicPeriod"/>
            </a:pPr>
            <a:r>
              <a:rPr lang="en-US" sz="1300"/>
              <a:t>Sandia National Laboratories, “ESP700: An Introduction to Verification, Validation, and Uncertainty Quantification”, July 2023. </a:t>
            </a:r>
            <a:r>
              <a:rPr lang="en-US" sz="1300">
                <a:hlinkClick r:id="rId5"/>
              </a:rPr>
              <a:t>https://digitalops.sandia.gov/mediasite/Showcase/public/VideoSearch/0/ESP700/0/null/null/0/0.9330608495220702</a:t>
            </a:r>
            <a:r>
              <a:rPr lang="en-US" sz="1300"/>
              <a:t>  </a:t>
            </a:r>
          </a:p>
          <a:p>
            <a:pPr marL="457200" indent="-457200">
              <a:buFont typeface="+mj-lt"/>
              <a:buAutoNum type="arabicPeriod"/>
            </a:pPr>
            <a:r>
              <a:rPr lang="en-US" sz="1300"/>
              <a:t>Oberkampf, W., Roy, C., </a:t>
            </a:r>
            <a:r>
              <a:rPr lang="en-US" sz="1300" i="1"/>
              <a:t>Verification, Validation, and Uncertainty Quantification in Scientific Computing, 2</a:t>
            </a:r>
            <a:r>
              <a:rPr lang="en-US" sz="1300" i="1" baseline="30000"/>
              <a:t>nd</a:t>
            </a:r>
            <a:r>
              <a:rPr lang="en-US" sz="1300" i="1"/>
              <a:t> ed.</a:t>
            </a:r>
            <a:r>
              <a:rPr lang="en-US" sz="1300"/>
              <a:t> Cambridge University Press, 2025. </a:t>
            </a:r>
            <a:r>
              <a:rPr lang="en-US" sz="1300">
                <a:hlinkClick r:id="rId6"/>
              </a:rPr>
              <a:t>https://doi.org/10.1017/9781009031004</a:t>
            </a:r>
            <a:r>
              <a:rPr lang="en-US" sz="1300"/>
              <a:t> </a:t>
            </a:r>
          </a:p>
          <a:p>
            <a:pPr marL="457200" indent="-457200">
              <a:buFont typeface="+mj-lt"/>
              <a:buAutoNum type="arabicPeriod"/>
            </a:pPr>
            <a:r>
              <a:rPr lang="en-US" sz="1300" b="0" u="none" strike="noStrike">
                <a:effectLst/>
              </a:rPr>
              <a:t>Hill, C., </a:t>
            </a:r>
            <a:r>
              <a:rPr lang="en-US" sz="1300" b="0" i="1" u="none" strike="noStrike">
                <a:effectLst/>
              </a:rPr>
              <a:t>Learning Scientific Programming with Python</a:t>
            </a:r>
            <a:r>
              <a:rPr lang="en-US" sz="1300" b="0" u="none" strike="noStrike">
                <a:effectLst/>
              </a:rPr>
              <a:t>, Second Edition, Cambridge University Press, New York USA, 2020 (Example: </a:t>
            </a:r>
            <a:r>
              <a:rPr lang="en-US" sz="1300" b="0" u="none" strike="noStrike">
                <a:effectLst/>
                <a:hlinkClick r:id="rId7"/>
              </a:rPr>
              <a:t>https://scipython.com/book2/chapter-8-scipy/examples/a-projectile-with-air-resistance/</a:t>
            </a:r>
            <a:r>
              <a:rPr lang="en-US" sz="1300" b="0" u="none" strike="noStrike">
                <a:effectLst/>
              </a:rPr>
              <a:t>)</a:t>
            </a:r>
          </a:p>
          <a:p>
            <a:pPr marL="457200" indent="-457200">
              <a:buFont typeface="+mj-lt"/>
              <a:buAutoNum type="arabicPeriod"/>
            </a:pPr>
            <a:r>
              <a:rPr lang="en-US" sz="1300"/>
              <a:t>Young &amp; Freedman, </a:t>
            </a:r>
            <a:r>
              <a:rPr lang="en-US" sz="1300" b="0" i="1" u="none" strike="noStrike">
                <a:effectLst/>
              </a:rPr>
              <a:t>Sears and </a:t>
            </a:r>
            <a:r>
              <a:rPr lang="en-US" sz="1300" b="0" i="1" u="none" strike="noStrike" err="1">
                <a:effectLst/>
              </a:rPr>
              <a:t>Zemansky’s</a:t>
            </a:r>
            <a:r>
              <a:rPr lang="en-US" sz="1300" b="0" i="1" u="none" strike="noStrike">
                <a:effectLst/>
              </a:rPr>
              <a:t> University Physics</a:t>
            </a:r>
            <a:r>
              <a:rPr lang="en-US" sz="1300"/>
              <a:t>, Addison Wesley, 2000</a:t>
            </a:r>
          </a:p>
          <a:p>
            <a:pPr marL="457200" indent="-457200">
              <a:buFont typeface="+mj-lt"/>
              <a:buAutoNum type="arabicPeriod"/>
            </a:pPr>
            <a:r>
              <a:rPr lang="en-US" sz="1300">
                <a:hlinkClick r:id="rId8"/>
              </a:rPr>
              <a:t>https://en.wikipedia.org/wiki/Projectile_motion#Trajectory_of_a_projectile_with_air_resistance</a:t>
            </a:r>
            <a:r>
              <a:rPr lang="en-US" sz="1300"/>
              <a:t> </a:t>
            </a:r>
          </a:p>
          <a:p>
            <a:pPr marL="457200" indent="-457200">
              <a:buFont typeface="+mj-lt"/>
              <a:buAutoNum type="arabicPeriod"/>
            </a:pPr>
            <a:r>
              <a:rPr lang="en-US" sz="1300">
                <a:ea typeface="Calibri"/>
                <a:cs typeface="Calibri"/>
              </a:rPr>
              <a:t>The Organic Chemistry Tutor, “Euler’s Method Differential Equations, Examples, Numerical Methods, Calculus.” YouTube. 2017. Accessed 22 Apr 2025. </a:t>
            </a:r>
            <a:r>
              <a:rPr lang="en-US" sz="1300">
                <a:ea typeface="Calibri"/>
                <a:cs typeface="Calibri"/>
                <a:hlinkClick r:id="rId9"/>
              </a:rPr>
              <a:t>https://youtu.be/ukNbG7muKho?si=uOJSA39tsy0mf3VH</a:t>
            </a:r>
            <a:r>
              <a:rPr lang="en-US" sz="1300">
                <a:ea typeface="Calibri"/>
                <a:cs typeface="Calibri"/>
              </a:rPr>
              <a:t> </a:t>
            </a:r>
          </a:p>
          <a:p>
            <a:pPr marL="457200" indent="-457200">
              <a:buFont typeface="+mj-lt"/>
              <a:buAutoNum type="arabicPeriod"/>
            </a:pPr>
            <a:r>
              <a:rPr lang="en-US" sz="1300"/>
              <a:t>White, A., Mahadevan, S., Schmucker, J., Karl, A., “Multi-metric validation under uncertainty for multivariate model outputs and limited measurements”, Journal of Verification, Validation and Uncertainty Quantification, 2023.</a:t>
            </a:r>
          </a:p>
        </p:txBody>
      </p:sp>
      <p:sp>
        <p:nvSpPr>
          <p:cNvPr id="4" name="Slide Number Placeholder 3">
            <a:extLst>
              <a:ext uri="{FF2B5EF4-FFF2-40B4-BE49-F238E27FC236}">
                <a16:creationId xmlns:a16="http://schemas.microsoft.com/office/drawing/2014/main" id="{91C47517-E381-D6CD-1EB5-516D2545903C}"/>
              </a:ext>
            </a:extLst>
          </p:cNvPr>
          <p:cNvSpPr>
            <a:spLocks noGrp="1"/>
          </p:cNvSpPr>
          <p:nvPr>
            <p:ph type="sldNum" sz="quarter" idx="12"/>
          </p:nvPr>
        </p:nvSpPr>
        <p:spPr>
          <a:xfrm>
            <a:off x="8610600" y="6356350"/>
            <a:ext cx="2743200" cy="365125"/>
          </a:xfrm>
        </p:spPr>
        <p:txBody>
          <a:bodyPr/>
          <a:lstStyle/>
          <a:p>
            <a:fld id="{68B3A567-C260-624D-B035-2C71A5EFC3C9}" type="slidenum">
              <a:rPr lang="en-US"/>
              <a:t>12</a:t>
            </a:fld>
            <a:endParaRPr lang="en-US"/>
          </a:p>
        </p:txBody>
      </p:sp>
      <p:sp>
        <p:nvSpPr>
          <p:cNvPr id="5" name="TextBox 4">
            <a:extLst>
              <a:ext uri="{FF2B5EF4-FFF2-40B4-BE49-F238E27FC236}">
                <a16:creationId xmlns:a16="http://schemas.microsoft.com/office/drawing/2014/main" id="{14093E0C-DD29-B34E-D6D2-8428F948BC8B}"/>
              </a:ext>
            </a:extLst>
          </p:cNvPr>
          <p:cNvSpPr txBox="1"/>
          <p:nvPr/>
        </p:nvSpPr>
        <p:spPr>
          <a:xfrm>
            <a:off x="236913" y="6362070"/>
            <a:ext cx="1061509" cy="261610"/>
          </a:xfrm>
          <a:prstGeom prst="rect">
            <a:avLst/>
          </a:prstGeom>
          <a:noFill/>
        </p:spPr>
        <p:txBody>
          <a:bodyPr wrap="none" rtlCol="0">
            <a:spAutoFit/>
          </a:bodyPr>
          <a:lstStyle/>
          <a:p>
            <a:r>
              <a:rPr lang="en-US" sz="1100">
                <a:solidFill>
                  <a:schemeClr val="accent3"/>
                </a:solidFill>
              </a:rPr>
              <a:t>V. 1, April 2026</a:t>
            </a:r>
          </a:p>
        </p:txBody>
      </p:sp>
    </p:spTree>
    <p:extLst>
      <p:ext uri="{BB962C8B-B14F-4D97-AF65-F5344CB8AC3E}">
        <p14:creationId xmlns:p14="http://schemas.microsoft.com/office/powerpoint/2010/main" val="3161319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C268F-232F-DA4F-2147-052CCA729D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5787C8-677C-589A-2EB9-5735AFE040A8}"/>
              </a:ext>
            </a:extLst>
          </p:cNvPr>
          <p:cNvSpPr>
            <a:spLocks noGrp="1"/>
          </p:cNvSpPr>
          <p:nvPr>
            <p:ph type="title"/>
          </p:nvPr>
        </p:nvSpPr>
        <p:spPr/>
        <p:txBody>
          <a:bodyPr/>
          <a:lstStyle/>
          <a:p>
            <a:r>
              <a:rPr lang="en-US"/>
              <a:t>Additional Information (optional)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EAB650-0A59-85FB-BA61-75D34BFD9839}"/>
                  </a:ext>
                </a:extLst>
              </p:cNvPr>
              <p:cNvSpPr>
                <a:spLocks noGrp="1"/>
              </p:cNvSpPr>
              <p:nvPr>
                <p:ph idx="1"/>
              </p:nvPr>
            </p:nvSpPr>
            <p:spPr>
              <a:xfrm>
                <a:off x="838200" y="1291770"/>
                <a:ext cx="10515600" cy="5064579"/>
              </a:xfrm>
            </p:spPr>
            <p:txBody>
              <a:bodyPr>
                <a:normAutofit fontScale="70000" lnSpcReduction="20000"/>
              </a:bodyPr>
              <a:lstStyle/>
              <a:p>
                <a:r>
                  <a:rPr lang="en-US"/>
                  <a:t>Ref. [1] expands on this example to consider the various decisions the analyst must make when performing VVUQ</a:t>
                </a:r>
              </a:p>
              <a:p>
                <a:r>
                  <a:rPr lang="en-US" b="1"/>
                  <a:t>Model form error</a:t>
                </a:r>
                <a:r>
                  <a:rPr lang="en-US"/>
                  <a:t> arises when the model does not represent the desired use-case</a:t>
                </a:r>
              </a:p>
              <a:p>
                <a:pPr lvl="1"/>
                <a:r>
                  <a:rPr lang="en-US"/>
                  <a:t>May be partially quantified during validation if the experiment represents the ‘real-world’ use-case</a:t>
                </a:r>
              </a:p>
              <a:p>
                <a:pPr lvl="1"/>
                <a:r>
                  <a:rPr lang="en-US"/>
                  <a:t>For example, the projectile model may have model form error due to unaccounted for wind, spin on the ball (</a:t>
                </a:r>
                <a:r>
                  <a:rPr lang="en-US">
                    <a:hlinkClick r:id="rId2"/>
                  </a:rPr>
                  <a:t>Magnus effect</a:t>
                </a:r>
                <a:r>
                  <a:rPr lang="en-US"/>
                  <a:t>), drag assumption errors (roughness, shape), density differences due to temperature/altitude</a:t>
                </a:r>
              </a:p>
              <a:p>
                <a:r>
                  <a:rPr lang="en-US"/>
                  <a:t>Considerations for estimation of </a:t>
                </a:r>
                <a14:m>
                  <m:oMath xmlns:m="http://schemas.openxmlformats.org/officeDocument/2006/math">
                    <m:sSub>
                      <m:sSubPr>
                        <m:ctrlPr>
                          <a:rPr lang="en-US" b="0" i="1">
                            <a:latin typeface="Cambria Math" panose="02040503050406030204" pitchFamily="18" charset="0"/>
                          </a:rPr>
                        </m:ctrlPr>
                      </m:sSubPr>
                      <m:e>
                        <m:r>
                          <a:rPr lang="en-US" b="0" i="1">
                            <a:latin typeface="Cambria Math" panose="02040503050406030204" pitchFamily="18" charset="0"/>
                          </a:rPr>
                          <m:t>𝜎</m:t>
                        </m:r>
                      </m:e>
                      <m:sub>
                        <m:r>
                          <a:rPr lang="en-US" b="0" i="1">
                            <a:latin typeface="Cambria Math" panose="02040503050406030204" pitchFamily="18" charset="0"/>
                          </a:rPr>
                          <m:t>𝑖𝑛</m:t>
                        </m:r>
                      </m:sub>
                    </m:sSub>
                  </m:oMath>
                </a14:m>
                <a:r>
                  <a:rPr lang="en-US"/>
                  <a:t> in more complex problems</a:t>
                </a:r>
              </a:p>
              <a:p>
                <a:pPr lvl="1"/>
                <a:r>
                  <a:rPr lang="en-US"/>
                  <a:t>Reliable estimation relies on correct characterization of input uncertainty AND low model form error</a:t>
                </a:r>
              </a:p>
              <a:p>
                <a:pPr lvl="1"/>
                <a:r>
                  <a:rPr lang="en-US"/>
                  <a:t>Justification for the input uncertainty definitions are one of the most important considerations for UQ!</a:t>
                </a:r>
              </a:p>
              <a:p>
                <a:pPr lvl="2"/>
                <a:r>
                  <a:rPr lang="en-US"/>
                  <a:t>Some inputs require significant data collection efforts and careful statistical analysis</a:t>
                </a:r>
              </a:p>
              <a:p>
                <a:pPr lvl="2"/>
                <a:r>
                  <a:rPr lang="en-US" b="1"/>
                  <a:t>Bayesian inference </a:t>
                </a:r>
                <a:r>
                  <a:rPr lang="en-US"/>
                  <a:t>may be necessary to quantify probability distribution parameters (e.g., due to limited sample size) and some physics model parameters may require estimation using advanced methods such as </a:t>
                </a:r>
                <a:r>
                  <a:rPr lang="en-US" b="1"/>
                  <a:t>Bayesian inference</a:t>
                </a:r>
              </a:p>
              <a:p>
                <a:pPr lvl="1"/>
                <a:r>
                  <a:rPr lang="en-US" b="1"/>
                  <a:t>Sensitivity analysis</a:t>
                </a:r>
                <a:r>
                  <a:rPr lang="en-US"/>
                  <a:t> is a means to identifying the most important inputs – crucial for reducing problem size</a:t>
                </a:r>
              </a:p>
              <a:p>
                <a:pPr lvl="1"/>
                <a:r>
                  <a:rPr lang="en-US"/>
                  <a:t>Propagation using Monte Carlo simulation is often cost prohibitive for complex models and may require the use of Design of Experiments (DoE), surrogate models, and high-performance computing</a:t>
                </a:r>
              </a:p>
              <a:p>
                <a:r>
                  <a:rPr lang="en-US"/>
                  <a:t>Obtaining sufficient test data to fully characterize </a:t>
                </a:r>
                <a14:m>
                  <m:oMath xmlns:m="http://schemas.openxmlformats.org/officeDocument/2006/math">
                    <m:sSub>
                      <m:sSubPr>
                        <m:ctrlPr>
                          <a:rPr lang="en-US" i="1">
                            <a:latin typeface="Cambria Math" panose="02040503050406030204" pitchFamily="18" charset="0"/>
                          </a:rPr>
                        </m:ctrlPr>
                      </m:sSubPr>
                      <m:e>
                        <m:r>
                          <a:rPr lang="en-US" b="0" i="1">
                            <a:latin typeface="Cambria Math" panose="02040503050406030204" pitchFamily="18" charset="0"/>
                          </a:rPr>
                          <m:t>𝜎</m:t>
                        </m:r>
                      </m:e>
                      <m:sub>
                        <m:r>
                          <a:rPr lang="en-US" i="1">
                            <a:latin typeface="Cambria Math" panose="02040503050406030204" pitchFamily="18" charset="0"/>
                          </a:rPr>
                          <m:t>𝑑</m:t>
                        </m:r>
                      </m:sub>
                    </m:sSub>
                  </m:oMath>
                </a14:m>
                <a:r>
                  <a:rPr lang="en-US"/>
                  <a:t> is often infeasible. This is in part because the outputs of interest require system level testing. Estimation of this quantity often requires approximation and expert judgment.</a:t>
                </a:r>
              </a:p>
              <a:p>
                <a:r>
                  <a:rPr lang="en-US"/>
                  <a:t>Determination of </a:t>
                </a:r>
                <a14:m>
                  <m:oMath xmlns:m="http://schemas.openxmlformats.org/officeDocument/2006/math">
                    <m:sSub>
                      <m:sSubPr>
                        <m:ctrlPr>
                          <a:rPr lang="en-US" b="0" i="1">
                            <a:latin typeface="Cambria Math" panose="02040503050406030204" pitchFamily="18" charset="0"/>
                          </a:rPr>
                        </m:ctrlPr>
                      </m:sSubPr>
                      <m:e>
                        <m:r>
                          <a:rPr lang="en-US" b="0" i="1">
                            <a:latin typeface="Cambria Math" panose="02040503050406030204" pitchFamily="18" charset="0"/>
                          </a:rPr>
                          <m:t>𝜎</m:t>
                        </m:r>
                      </m:e>
                      <m:sub>
                        <m:r>
                          <a:rPr lang="en-US" b="0" i="1">
                            <a:latin typeface="Cambria Math" panose="02040503050406030204" pitchFamily="18" charset="0"/>
                          </a:rPr>
                          <m:t>𝑛𝑢𝑚</m:t>
                        </m:r>
                      </m:sub>
                    </m:sSub>
                  </m:oMath>
                </a14:m>
                <a:r>
                  <a:rPr lang="en-US"/>
                  <a:t> through solution verification is challenging in many real-world applications</a:t>
                </a:r>
              </a:p>
              <a:p>
                <a:pPr lvl="1"/>
                <a:r>
                  <a:rPr lang="en-US"/>
                  <a:t>Solution verification involves refinement of spatial and temporal dimensions and may involve many quantities of interest</a:t>
                </a:r>
              </a:p>
              <a:p>
                <a:pPr lvl="1"/>
                <a:r>
                  <a:rPr lang="en-US"/>
                  <a:t>May involve irregular (unstructured) spatial grids that cannot be refined with systematic uniform refinement.</a:t>
                </a:r>
              </a:p>
              <a:p>
                <a:r>
                  <a:rPr lang="en-US"/>
                  <a:t>Validation assessment is a broad topic and there are many ways people consider this, including many metric types, e.g., [3,6,11]. </a:t>
                </a:r>
              </a:p>
              <a:p>
                <a:r>
                  <a:rPr lang="en-US"/>
                  <a:t>The above considerations show that proper application of VVUQ requires appropriate methods, tools, and training – all of these are on-going areas of research.</a:t>
                </a:r>
              </a:p>
            </p:txBody>
          </p:sp>
        </mc:Choice>
        <mc:Fallback xmlns="">
          <p:sp>
            <p:nvSpPr>
              <p:cNvPr id="3" name="Content Placeholder 2">
                <a:extLst>
                  <a:ext uri="{FF2B5EF4-FFF2-40B4-BE49-F238E27FC236}">
                    <a16:creationId xmlns:a16="http://schemas.microsoft.com/office/drawing/2014/main" id="{A4EAB650-0A59-85FB-BA61-75D34BFD9839}"/>
                  </a:ext>
                </a:extLst>
              </p:cNvPr>
              <p:cNvSpPr>
                <a:spLocks noGrp="1" noRot="1" noChangeAspect="1" noMove="1" noResize="1" noEditPoints="1" noAdjustHandles="1" noChangeArrowheads="1" noChangeShapeType="1" noTextEdit="1"/>
              </p:cNvSpPr>
              <p:nvPr>
                <p:ph idx="1"/>
              </p:nvPr>
            </p:nvSpPr>
            <p:spPr>
              <a:xfrm>
                <a:off x="838200" y="1291770"/>
                <a:ext cx="10515600" cy="5064579"/>
              </a:xfrm>
              <a:blipFill>
                <a:blip r:embed="rId3"/>
                <a:stretch>
                  <a:fillRect l="-116" t="-132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0BE17A3-42B8-9736-D417-D110A6A1C76A}"/>
              </a:ext>
            </a:extLst>
          </p:cNvPr>
          <p:cNvSpPr>
            <a:spLocks noGrp="1"/>
          </p:cNvSpPr>
          <p:nvPr>
            <p:ph type="sldNum" sz="quarter" idx="12"/>
          </p:nvPr>
        </p:nvSpPr>
        <p:spPr>
          <a:xfrm>
            <a:off x="8610600" y="6356350"/>
            <a:ext cx="2743200" cy="365125"/>
          </a:xfrm>
        </p:spPr>
        <p:txBody>
          <a:bodyPr/>
          <a:lstStyle/>
          <a:p>
            <a:fld id="{68B3A567-C260-624D-B035-2C71A5EFC3C9}" type="slidenum">
              <a:rPr lang="en-US"/>
              <a:t>13</a:t>
            </a:fld>
            <a:endParaRPr lang="en-US"/>
          </a:p>
        </p:txBody>
      </p:sp>
      <p:sp>
        <p:nvSpPr>
          <p:cNvPr id="5" name="TextBox 4">
            <a:extLst>
              <a:ext uri="{FF2B5EF4-FFF2-40B4-BE49-F238E27FC236}">
                <a16:creationId xmlns:a16="http://schemas.microsoft.com/office/drawing/2014/main" id="{6938787E-B033-1B60-7D8E-3A64341A95C6}"/>
              </a:ext>
            </a:extLst>
          </p:cNvPr>
          <p:cNvSpPr txBox="1"/>
          <p:nvPr/>
        </p:nvSpPr>
        <p:spPr>
          <a:xfrm>
            <a:off x="236913" y="6362070"/>
            <a:ext cx="1061509" cy="261610"/>
          </a:xfrm>
          <a:prstGeom prst="rect">
            <a:avLst/>
          </a:prstGeom>
          <a:noFill/>
        </p:spPr>
        <p:txBody>
          <a:bodyPr wrap="none" rtlCol="0">
            <a:spAutoFit/>
          </a:bodyPr>
          <a:lstStyle/>
          <a:p>
            <a:r>
              <a:rPr lang="en-US" sz="1100">
                <a:solidFill>
                  <a:schemeClr val="accent3"/>
                </a:solidFill>
              </a:rPr>
              <a:t>V. 1, April 2026</a:t>
            </a:r>
          </a:p>
        </p:txBody>
      </p:sp>
    </p:spTree>
    <p:extLst>
      <p:ext uri="{BB962C8B-B14F-4D97-AF65-F5344CB8AC3E}">
        <p14:creationId xmlns:p14="http://schemas.microsoft.com/office/powerpoint/2010/main" val="551071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4D5CB-5E30-61D6-82A4-0E878FB6E366}"/>
              </a:ext>
            </a:extLst>
          </p:cNvPr>
          <p:cNvSpPr>
            <a:spLocks noGrp="1"/>
          </p:cNvSpPr>
          <p:nvPr>
            <p:ph type="title"/>
          </p:nvPr>
        </p:nvSpPr>
        <p:spPr/>
        <p:txBody>
          <a:bodyPr>
            <a:normAutofit/>
          </a:bodyPr>
          <a:lstStyle/>
          <a:p>
            <a:r>
              <a:rPr lang="en-US" dirty="0"/>
              <a:t>Outline</a:t>
            </a:r>
          </a:p>
        </p:txBody>
      </p:sp>
      <p:sp>
        <p:nvSpPr>
          <p:cNvPr id="3" name="Content Placeholder 2">
            <a:extLst>
              <a:ext uri="{FF2B5EF4-FFF2-40B4-BE49-F238E27FC236}">
                <a16:creationId xmlns:a16="http://schemas.microsoft.com/office/drawing/2014/main" id="{0C116AD6-F335-B4BC-B601-B3F43B2AF8D5}"/>
              </a:ext>
            </a:extLst>
          </p:cNvPr>
          <p:cNvSpPr>
            <a:spLocks noGrp="1"/>
          </p:cNvSpPr>
          <p:nvPr>
            <p:ph idx="1"/>
          </p:nvPr>
        </p:nvSpPr>
        <p:spPr/>
        <p:txBody>
          <a:bodyPr>
            <a:normAutofit/>
          </a:bodyPr>
          <a:lstStyle/>
          <a:p>
            <a:r>
              <a:rPr lang="en-US" dirty="0"/>
              <a:t>The VVUQ Process</a:t>
            </a:r>
          </a:p>
          <a:p>
            <a:r>
              <a:rPr lang="en-US" dirty="0"/>
              <a:t>Problem &amp; Model Definition</a:t>
            </a:r>
          </a:p>
          <a:p>
            <a:r>
              <a:rPr lang="en-US" dirty="0"/>
              <a:t>Sources of Uncertainty</a:t>
            </a:r>
          </a:p>
          <a:p>
            <a:r>
              <a:rPr lang="en-US" dirty="0"/>
              <a:t>Solution Verification</a:t>
            </a:r>
          </a:p>
          <a:p>
            <a:r>
              <a:rPr lang="en-US" dirty="0"/>
              <a:t>Uncertainty Quantification</a:t>
            </a:r>
          </a:p>
          <a:p>
            <a:r>
              <a:rPr lang="en-US" dirty="0"/>
              <a:t>Validation Assessment </a:t>
            </a:r>
          </a:p>
          <a:p>
            <a:r>
              <a:rPr lang="en-US" dirty="0"/>
              <a:t>Decision-Making</a:t>
            </a:r>
          </a:p>
          <a:p>
            <a:r>
              <a:rPr lang="en-US" dirty="0"/>
              <a:t>Conclusions</a:t>
            </a:r>
          </a:p>
        </p:txBody>
      </p:sp>
      <p:sp>
        <p:nvSpPr>
          <p:cNvPr id="4" name="Slide Number Placeholder 3">
            <a:extLst>
              <a:ext uri="{FF2B5EF4-FFF2-40B4-BE49-F238E27FC236}">
                <a16:creationId xmlns:a16="http://schemas.microsoft.com/office/drawing/2014/main" id="{0873DB8A-F020-1EB3-ACDE-A5FA2F882857}"/>
              </a:ext>
            </a:extLst>
          </p:cNvPr>
          <p:cNvSpPr>
            <a:spLocks noGrp="1"/>
          </p:cNvSpPr>
          <p:nvPr>
            <p:ph type="sldNum" sz="quarter" idx="12"/>
          </p:nvPr>
        </p:nvSpPr>
        <p:spPr/>
        <p:txBody>
          <a:bodyPr/>
          <a:lstStyle/>
          <a:p>
            <a:fld id="{68B3A567-C260-624D-B035-2C71A5EFC3C9}" type="slidenum">
              <a:rPr lang="en-US"/>
              <a:t>2</a:t>
            </a:fld>
            <a:endParaRPr lang="en-US" dirty="0"/>
          </a:p>
        </p:txBody>
      </p:sp>
      <p:sp>
        <p:nvSpPr>
          <p:cNvPr id="5" name="TextBox 4">
            <a:extLst>
              <a:ext uri="{FF2B5EF4-FFF2-40B4-BE49-F238E27FC236}">
                <a16:creationId xmlns:a16="http://schemas.microsoft.com/office/drawing/2014/main" id="{BC4D0C76-D547-CF6C-3C01-752EA10288A8}"/>
              </a:ext>
            </a:extLst>
          </p:cNvPr>
          <p:cNvSpPr txBox="1"/>
          <p:nvPr/>
        </p:nvSpPr>
        <p:spPr>
          <a:xfrm>
            <a:off x="236913" y="6362070"/>
            <a:ext cx="1061509" cy="261610"/>
          </a:xfrm>
          <a:prstGeom prst="rect">
            <a:avLst/>
          </a:prstGeom>
          <a:noFill/>
        </p:spPr>
        <p:txBody>
          <a:bodyPr wrap="none" rtlCol="0">
            <a:spAutoFit/>
          </a:bodyPr>
          <a:lstStyle/>
          <a:p>
            <a:r>
              <a:rPr lang="en-US" sz="1100" dirty="0">
                <a:solidFill>
                  <a:schemeClr val="accent3"/>
                </a:solidFill>
              </a:rPr>
              <a:t>V. 1, April 2026</a:t>
            </a:r>
          </a:p>
        </p:txBody>
      </p:sp>
      <p:sp>
        <p:nvSpPr>
          <p:cNvPr id="6" name="TextBox 5">
            <a:extLst>
              <a:ext uri="{FF2B5EF4-FFF2-40B4-BE49-F238E27FC236}">
                <a16:creationId xmlns:a16="http://schemas.microsoft.com/office/drawing/2014/main" id="{CA64F7F1-6F30-F48D-925B-A9EC5F4184C8}"/>
              </a:ext>
            </a:extLst>
          </p:cNvPr>
          <p:cNvSpPr txBox="1"/>
          <p:nvPr/>
        </p:nvSpPr>
        <p:spPr>
          <a:xfrm>
            <a:off x="6096000" y="2141691"/>
            <a:ext cx="5343525" cy="954107"/>
          </a:xfrm>
          <a:prstGeom prst="rect">
            <a:avLst/>
          </a:prstGeom>
          <a:noFill/>
        </p:spPr>
        <p:txBody>
          <a:bodyPr wrap="square" lIns="91440" tIns="45720" rIns="91440" bIns="45720" rtlCol="0" anchor="t">
            <a:spAutoFit/>
          </a:bodyPr>
          <a:lstStyle/>
          <a:p>
            <a:r>
              <a:rPr lang="en-US" sz="1400" dirty="0">
                <a:solidFill>
                  <a:schemeClr val="bg1">
                    <a:lumMod val="65000"/>
                  </a:schemeClr>
                </a:solidFill>
              </a:rPr>
              <a:t>Notes: </a:t>
            </a:r>
          </a:p>
          <a:p>
            <a:pPr marL="285750" indent="-285750">
              <a:buFont typeface="Arial" panose="020B0604020202020204" pitchFamily="34" charset="0"/>
              <a:buChar char="•"/>
            </a:pPr>
            <a:r>
              <a:rPr lang="en-US" sz="1400" dirty="0">
                <a:solidFill>
                  <a:schemeClr val="bg1">
                    <a:lumMod val="65000"/>
                  </a:schemeClr>
                </a:solidFill>
              </a:rPr>
              <a:t>This example is based on the VVUQ Process outlined in the companion slides found online [1] </a:t>
            </a:r>
          </a:p>
          <a:p>
            <a:pPr marL="285750" indent="-285750">
              <a:buFont typeface="Arial" panose="020B0604020202020204" pitchFamily="34" charset="0"/>
              <a:buChar char="•"/>
            </a:pPr>
            <a:r>
              <a:rPr lang="en-US" sz="1400" dirty="0">
                <a:solidFill>
                  <a:schemeClr val="bg1">
                    <a:lumMod val="65000"/>
                  </a:schemeClr>
                </a:solidFill>
              </a:rPr>
              <a:t>A paper related to this example is available [2]</a:t>
            </a:r>
            <a:endParaRPr lang="en-US" sz="1400" dirty="0">
              <a:solidFill>
                <a:schemeClr val="bg1">
                  <a:lumMod val="65000"/>
                </a:schemeClr>
              </a:solidFill>
              <a:ea typeface="Calibri"/>
              <a:cs typeface="Calibri"/>
            </a:endParaRPr>
          </a:p>
        </p:txBody>
      </p:sp>
    </p:spTree>
    <p:extLst>
      <p:ext uri="{BB962C8B-B14F-4D97-AF65-F5344CB8AC3E}">
        <p14:creationId xmlns:p14="http://schemas.microsoft.com/office/powerpoint/2010/main" val="3906499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BFCBC-1D22-25F5-5952-73430DD6BE96}"/>
              </a:ext>
            </a:extLst>
          </p:cNvPr>
          <p:cNvSpPr>
            <a:spLocks noGrp="1"/>
          </p:cNvSpPr>
          <p:nvPr>
            <p:ph type="title"/>
          </p:nvPr>
        </p:nvSpPr>
        <p:spPr/>
        <p:txBody>
          <a:bodyPr/>
          <a:lstStyle/>
          <a:p>
            <a:r>
              <a:rPr lang="en-US" dirty="0"/>
              <a:t>The VVUQ Process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A058E06-5EEB-381F-6B54-D6E72B09EE1F}"/>
                  </a:ext>
                </a:extLst>
              </p:cNvPr>
              <p:cNvSpPr>
                <a:spLocks noGrp="1"/>
              </p:cNvSpPr>
              <p:nvPr>
                <p:ph idx="1"/>
              </p:nvPr>
            </p:nvSpPr>
            <p:spPr>
              <a:xfrm>
                <a:off x="838200" y="1291771"/>
                <a:ext cx="10766612" cy="4885192"/>
              </a:xfrm>
            </p:spPr>
            <p:txBody>
              <a:bodyPr>
                <a:normAutofit/>
              </a:bodyPr>
              <a:lstStyle/>
              <a:p>
                <a:r>
                  <a:rPr lang="en-US" dirty="0"/>
                  <a:t>The VVUQ Process [1-6] involves estimation of error and uncertainty sources from the model and measurements and subsequent propagation of uncertainty through the model to its predicted outputs, or Quantities of Interest (</a:t>
                </a:r>
                <a:r>
                  <a:rPr lang="en-US" dirty="0" err="1"/>
                  <a:t>QoI</a:t>
                </a:r>
                <a:r>
                  <a:rPr lang="en-US" dirty="0"/>
                  <a:t>). </a:t>
                </a:r>
              </a:p>
              <a:p>
                <a:r>
                  <a:rPr lang="en-US" dirty="0"/>
                  <a:t>The sources of uncertainty from the </a:t>
                </a:r>
                <a:r>
                  <a:rPr lang="en-US" b="1" dirty="0">
                    <a:solidFill>
                      <a:schemeClr val="accent1"/>
                    </a:solidFill>
                  </a:rPr>
                  <a:t>model</a:t>
                </a:r>
                <a:r>
                  <a:rPr lang="en-US" dirty="0"/>
                  <a:t> and </a:t>
                </a:r>
                <a:r>
                  <a:rPr lang="en-US" b="1" dirty="0">
                    <a:solidFill>
                      <a:srgbClr val="C00000"/>
                    </a:solidFill>
                  </a:rPr>
                  <a:t>measurements</a:t>
                </a:r>
                <a:r>
                  <a:rPr lang="en-US" dirty="0"/>
                  <a:t> include:</a:t>
                </a:r>
              </a:p>
              <a:p>
                <a:pPr lvl="1"/>
                <a:r>
                  <a:rPr lang="en-US" b="1" dirty="0">
                    <a:solidFill>
                      <a:schemeClr val="accent1"/>
                    </a:solidFill>
                  </a:rPr>
                  <a:t>Numerical (</a:t>
                </a:r>
                <a14:m>
                  <m:oMath xmlns:m="http://schemas.openxmlformats.org/officeDocument/2006/math">
                    <m:sSub>
                      <m:sSubPr>
                        <m:ctrlPr>
                          <a:rPr lang="en-US" b="1" i="1">
                            <a:solidFill>
                              <a:schemeClr val="accent1"/>
                            </a:solidFill>
                            <a:latin typeface="Cambria Math" panose="02040503050406030204" pitchFamily="18" charset="0"/>
                          </a:rPr>
                        </m:ctrlPr>
                      </m:sSubPr>
                      <m:e>
                        <m:r>
                          <a:rPr lang="en-US" b="1" i="1">
                            <a:solidFill>
                              <a:schemeClr val="accent1"/>
                            </a:solidFill>
                            <a:latin typeface="Cambria Math" panose="02040503050406030204" pitchFamily="18" charset="0"/>
                          </a:rPr>
                          <m:t>𝝈</m:t>
                        </m:r>
                      </m:e>
                      <m:sub>
                        <m:r>
                          <a:rPr lang="en-US" b="1" i="1">
                            <a:solidFill>
                              <a:schemeClr val="accent1"/>
                            </a:solidFill>
                            <a:latin typeface="Cambria Math" panose="02040503050406030204" pitchFamily="18" charset="0"/>
                          </a:rPr>
                          <m:t>𝒏𝒖𝒎</m:t>
                        </m:r>
                      </m:sub>
                    </m:sSub>
                  </m:oMath>
                </a14:m>
                <a:r>
                  <a:rPr lang="en-US" b="1" dirty="0">
                    <a:solidFill>
                      <a:schemeClr val="accent1"/>
                    </a:solidFill>
                  </a:rPr>
                  <a:t>)</a:t>
                </a:r>
                <a:r>
                  <a:rPr lang="en-US" dirty="0"/>
                  <a:t>: estimated during </a:t>
                </a:r>
                <a:r>
                  <a:rPr lang="en-US" i="1" dirty="0"/>
                  <a:t>solution verification</a:t>
                </a:r>
                <a:r>
                  <a:rPr lang="en-US" dirty="0"/>
                  <a:t>, e.g., mesh refinement studies</a:t>
                </a:r>
              </a:p>
              <a:p>
                <a:pPr lvl="1"/>
                <a:r>
                  <a:rPr lang="en-US" b="1" dirty="0">
                    <a:solidFill>
                      <a:schemeClr val="accent1"/>
                    </a:solidFill>
                  </a:rPr>
                  <a:t>Inputs (</a:t>
                </a:r>
                <a14:m>
                  <m:oMath xmlns:m="http://schemas.openxmlformats.org/officeDocument/2006/math">
                    <m:sSub>
                      <m:sSubPr>
                        <m:ctrlPr>
                          <a:rPr lang="en-US" b="1" i="1">
                            <a:solidFill>
                              <a:schemeClr val="accent1"/>
                            </a:solidFill>
                            <a:latin typeface="Cambria Math" panose="02040503050406030204" pitchFamily="18" charset="0"/>
                          </a:rPr>
                        </m:ctrlPr>
                      </m:sSubPr>
                      <m:e>
                        <m:r>
                          <a:rPr lang="en-US" b="1" i="1">
                            <a:solidFill>
                              <a:schemeClr val="accent1"/>
                            </a:solidFill>
                            <a:latin typeface="Cambria Math" panose="02040503050406030204" pitchFamily="18" charset="0"/>
                          </a:rPr>
                          <m:t>𝝈</m:t>
                        </m:r>
                      </m:e>
                      <m:sub>
                        <m:r>
                          <a:rPr lang="en-US" b="1" i="1">
                            <a:solidFill>
                              <a:schemeClr val="accent1"/>
                            </a:solidFill>
                            <a:latin typeface="Cambria Math" panose="02040503050406030204" pitchFamily="18" charset="0"/>
                          </a:rPr>
                          <m:t>𝒊𝒏</m:t>
                        </m:r>
                      </m:sub>
                    </m:sSub>
                  </m:oMath>
                </a14:m>
                <a:r>
                  <a:rPr lang="en-US" b="1" dirty="0">
                    <a:solidFill>
                      <a:schemeClr val="accent1"/>
                    </a:solidFill>
                  </a:rPr>
                  <a:t>)</a:t>
                </a:r>
                <a:r>
                  <a:rPr lang="en-US" dirty="0"/>
                  <a:t>: impact of model inputs on outputs, estimated via </a:t>
                </a:r>
                <a:r>
                  <a:rPr lang="en-US" i="1" dirty="0"/>
                  <a:t>UQ</a:t>
                </a:r>
                <a:r>
                  <a:rPr lang="en-US" dirty="0"/>
                  <a:t>, e.g., Monte Carlo sampling</a:t>
                </a:r>
              </a:p>
              <a:p>
                <a:pPr lvl="1"/>
                <a:r>
                  <a:rPr lang="en-US" b="1" dirty="0">
                    <a:solidFill>
                      <a:schemeClr val="accent1"/>
                    </a:solidFill>
                  </a:rPr>
                  <a:t>Model Form / Bias (</a:t>
                </a:r>
                <a14:m>
                  <m:oMath xmlns:m="http://schemas.openxmlformats.org/officeDocument/2006/math">
                    <m:r>
                      <a:rPr lang="en-US" b="1" i="1">
                        <a:solidFill>
                          <a:schemeClr val="accent1"/>
                        </a:solidFill>
                        <a:latin typeface="Cambria Math" panose="02040503050406030204" pitchFamily="18" charset="0"/>
                      </a:rPr>
                      <m:t>𝜹</m:t>
                    </m:r>
                  </m:oMath>
                </a14:m>
                <a:r>
                  <a:rPr lang="en-US" b="1" dirty="0">
                    <a:solidFill>
                      <a:schemeClr val="accent1"/>
                    </a:solidFill>
                  </a:rPr>
                  <a:t>)</a:t>
                </a:r>
                <a:r>
                  <a:rPr lang="en-US" dirty="0"/>
                  <a:t>: error in the correctness of the model definition, estimated during model validation  </a:t>
                </a:r>
              </a:p>
              <a:p>
                <a:pPr lvl="1"/>
                <a:r>
                  <a:rPr lang="en-US" b="1" dirty="0">
                    <a:solidFill>
                      <a:srgbClr val="C00000"/>
                    </a:solidFill>
                  </a:rPr>
                  <a:t>Measurements (</a:t>
                </a:r>
                <a14:m>
                  <m:oMath xmlns:m="http://schemas.openxmlformats.org/officeDocument/2006/math">
                    <m:sSub>
                      <m:sSubPr>
                        <m:ctrlPr>
                          <a:rPr lang="en-US" b="1" i="1">
                            <a:solidFill>
                              <a:srgbClr val="C00000"/>
                            </a:solidFill>
                            <a:latin typeface="Cambria Math" panose="02040503050406030204" pitchFamily="18" charset="0"/>
                          </a:rPr>
                        </m:ctrlPr>
                      </m:sSubPr>
                      <m:e>
                        <m:r>
                          <a:rPr lang="en-US" b="1" i="1">
                            <a:solidFill>
                              <a:srgbClr val="C00000"/>
                            </a:solidFill>
                            <a:latin typeface="Cambria Math" panose="02040503050406030204" pitchFamily="18" charset="0"/>
                          </a:rPr>
                          <m:t>𝝈</m:t>
                        </m:r>
                      </m:e>
                      <m:sub>
                        <m:r>
                          <a:rPr lang="en-US" b="1" i="1">
                            <a:solidFill>
                              <a:srgbClr val="C00000"/>
                            </a:solidFill>
                            <a:latin typeface="Cambria Math" panose="02040503050406030204" pitchFamily="18" charset="0"/>
                          </a:rPr>
                          <m:t>𝒅</m:t>
                        </m:r>
                      </m:sub>
                    </m:sSub>
                  </m:oMath>
                </a14:m>
                <a:r>
                  <a:rPr lang="en-US" b="1" dirty="0">
                    <a:solidFill>
                      <a:srgbClr val="C00000"/>
                    </a:solidFill>
                  </a:rPr>
                  <a:t>)</a:t>
                </a:r>
                <a:r>
                  <a:rPr lang="en-US" dirty="0"/>
                  <a:t>: measurement system uncertainty</a:t>
                </a:r>
              </a:p>
              <a:p>
                <a:endParaRPr lang="en-US" dirty="0"/>
              </a:p>
            </p:txBody>
          </p:sp>
        </mc:Choice>
        <mc:Fallback xmlns="">
          <p:sp>
            <p:nvSpPr>
              <p:cNvPr id="3" name="Content Placeholder 2">
                <a:extLst>
                  <a:ext uri="{FF2B5EF4-FFF2-40B4-BE49-F238E27FC236}">
                    <a16:creationId xmlns:a16="http://schemas.microsoft.com/office/drawing/2014/main" id="{CA058E06-5EEB-381F-6B54-D6E72B09EE1F}"/>
                  </a:ext>
                </a:extLst>
              </p:cNvPr>
              <p:cNvSpPr>
                <a:spLocks noGrp="1" noRot="1" noChangeAspect="1" noMove="1" noResize="1" noEditPoints="1" noAdjustHandles="1" noChangeArrowheads="1" noChangeShapeType="1" noTextEdit="1"/>
              </p:cNvSpPr>
              <p:nvPr>
                <p:ph idx="1"/>
              </p:nvPr>
            </p:nvSpPr>
            <p:spPr>
              <a:xfrm>
                <a:off x="838200" y="1291771"/>
                <a:ext cx="10766612" cy="4885192"/>
              </a:xfrm>
              <a:blipFill>
                <a:blip r:embed="rId3"/>
                <a:stretch>
                  <a:fillRect l="-510" t="-1373" r="-1246"/>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BDC3FE9B-686A-92FD-97E1-F84F322BFDAF}"/>
              </a:ext>
            </a:extLst>
          </p:cNvPr>
          <p:cNvSpPr txBox="1"/>
          <p:nvPr/>
        </p:nvSpPr>
        <p:spPr>
          <a:xfrm>
            <a:off x="236913" y="6362070"/>
            <a:ext cx="1061509" cy="261610"/>
          </a:xfrm>
          <a:prstGeom prst="rect">
            <a:avLst/>
          </a:prstGeom>
          <a:noFill/>
        </p:spPr>
        <p:txBody>
          <a:bodyPr wrap="none" rtlCol="0">
            <a:spAutoFit/>
          </a:bodyPr>
          <a:lstStyle/>
          <a:p>
            <a:r>
              <a:rPr lang="en-US" sz="1100">
                <a:solidFill>
                  <a:schemeClr val="accent3"/>
                </a:solidFill>
              </a:rPr>
              <a:t>V. 1, April 2026</a:t>
            </a: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A1F65004-9DF0-E3FE-3BC0-D46533A6DC92}"/>
                  </a:ext>
                </a:extLst>
              </p:cNvPr>
              <p:cNvSpPr/>
              <p:nvPr/>
            </p:nvSpPr>
            <p:spPr>
              <a:xfrm>
                <a:off x="1128094" y="4090479"/>
                <a:ext cx="1885445" cy="551225"/>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400" b="1"/>
                  <a:t>Model Input Data</a:t>
                </a:r>
              </a:p>
              <a:p>
                <a:pPr algn="ctr"/>
                <a14:m>
                  <m:oMath xmlns:m="http://schemas.openxmlformats.org/officeDocument/2006/math">
                    <m:sSub>
                      <m:sSubPr>
                        <m:ctrlPr>
                          <a:rPr lang="en-US" sz="1400" b="0" i="1">
                            <a:latin typeface="Cambria Math" panose="02040503050406030204" pitchFamily="18" charset="0"/>
                          </a:rPr>
                        </m:ctrlPr>
                      </m:sSubPr>
                      <m:e>
                        <m:r>
                          <a:rPr lang="en-US" sz="1400" b="0" i="1">
                            <a:latin typeface="Cambria Math" panose="02040503050406030204" pitchFamily="18" charset="0"/>
                          </a:rPr>
                          <m:t>𝑥</m:t>
                        </m:r>
                      </m:e>
                      <m:sub>
                        <m:r>
                          <a:rPr lang="en-US" sz="1400" b="0" i="1">
                            <a:latin typeface="Cambria Math" panose="02040503050406030204" pitchFamily="18" charset="0"/>
                          </a:rPr>
                          <m:t>𝑖</m:t>
                        </m:r>
                      </m:sub>
                    </m:sSub>
                  </m:oMath>
                </a14:m>
                <a:r>
                  <a:rPr lang="en-US" sz="1400"/>
                  <a:t>   </a:t>
                </a:r>
                <a14:m>
                  <m:oMath xmlns:m="http://schemas.openxmlformats.org/officeDocument/2006/math">
                    <m:r>
                      <a:rPr lang="en-US" sz="1400" i="1">
                        <a:latin typeface="Cambria Math" panose="02040503050406030204" pitchFamily="18" charset="0"/>
                      </a:rPr>
                      <m:t>𝑖</m:t>
                    </m:r>
                    <m:r>
                      <a:rPr lang="en-US" sz="1400" i="1">
                        <a:latin typeface="Cambria Math" panose="02040503050406030204" pitchFamily="18" charset="0"/>
                      </a:rPr>
                      <m:t>=1,2,…,</m:t>
                    </m:r>
                    <m:r>
                      <a:rPr lang="en-US" sz="1400" i="1">
                        <a:latin typeface="Cambria Math" panose="02040503050406030204" pitchFamily="18" charset="0"/>
                      </a:rPr>
                      <m:t>𝑁</m:t>
                    </m:r>
                  </m:oMath>
                </a14:m>
                <a:endParaRPr lang="en-US" sz="1400"/>
              </a:p>
            </p:txBody>
          </p:sp>
        </mc:Choice>
        <mc:Fallback xmlns="">
          <p:sp>
            <p:nvSpPr>
              <p:cNvPr id="10" name="Rectangle 9">
                <a:extLst>
                  <a:ext uri="{FF2B5EF4-FFF2-40B4-BE49-F238E27FC236}">
                    <a16:creationId xmlns:a16="http://schemas.microsoft.com/office/drawing/2014/main" id="{A1F65004-9DF0-E3FE-3BC0-D46533A6DC92}"/>
                  </a:ext>
                </a:extLst>
              </p:cNvPr>
              <p:cNvSpPr>
                <a:spLocks noRot="1" noChangeAspect="1" noMove="1" noResize="1" noEditPoints="1" noAdjustHandles="1" noChangeArrowheads="1" noChangeShapeType="1" noTextEdit="1"/>
              </p:cNvSpPr>
              <p:nvPr/>
            </p:nvSpPr>
            <p:spPr>
              <a:xfrm>
                <a:off x="1128094" y="4090479"/>
                <a:ext cx="1885445" cy="55122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id="{0CB23E16-3FAE-DE6F-3E54-1181788BE806}"/>
                  </a:ext>
                </a:extLst>
              </p:cNvPr>
              <p:cNvSpPr/>
              <p:nvPr/>
            </p:nvSpPr>
            <p:spPr>
              <a:xfrm>
                <a:off x="3935156" y="4090479"/>
                <a:ext cx="1885445" cy="551225"/>
              </a:xfrm>
              <a:prstGeom prst="roundRect">
                <a:avLst>
                  <a:gd name="adj" fmla="val 25634"/>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400" b="1"/>
                  <a:t>Mathematical Model</a:t>
                </a:r>
              </a:p>
              <a:p>
                <a:pPr algn="ct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𝑓</m:t>
                      </m:r>
                      <m:d>
                        <m:dPr>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sub>
                          </m:sSub>
                        </m:e>
                      </m:d>
                    </m:oMath>
                  </m:oMathPara>
                </a14:m>
                <a:endParaRPr lang="en-US" sz="1400"/>
              </a:p>
            </p:txBody>
          </p:sp>
        </mc:Choice>
        <mc:Fallback xmlns="">
          <p:sp>
            <p:nvSpPr>
              <p:cNvPr id="11" name="Rounded Rectangle 10">
                <a:extLst>
                  <a:ext uri="{FF2B5EF4-FFF2-40B4-BE49-F238E27FC236}">
                    <a16:creationId xmlns:a16="http://schemas.microsoft.com/office/drawing/2014/main" id="{0CB23E16-3FAE-DE6F-3E54-1181788BE806}"/>
                  </a:ext>
                </a:extLst>
              </p:cNvPr>
              <p:cNvSpPr>
                <a:spLocks noRot="1" noChangeAspect="1" noMove="1" noResize="1" noEditPoints="1" noAdjustHandles="1" noChangeArrowheads="1" noChangeShapeType="1" noTextEdit="1"/>
              </p:cNvSpPr>
              <p:nvPr/>
            </p:nvSpPr>
            <p:spPr>
              <a:xfrm>
                <a:off x="3935156" y="4090479"/>
                <a:ext cx="1885445" cy="551225"/>
              </a:xfrm>
              <a:prstGeom prst="roundRect">
                <a:avLst>
                  <a:gd name="adj" fmla="val 25634"/>
                </a:avLst>
              </a:prstGeom>
              <a:blipFill>
                <a:blip r:embed="rId5"/>
                <a:stretch>
                  <a:fillRect b="-1087"/>
                </a:stretch>
              </a:blipFill>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435EC86A-7D8B-F5BF-47FE-B665806E2F6F}"/>
              </a:ext>
            </a:extLst>
          </p:cNvPr>
          <p:cNvCxnSpPr>
            <a:cxnSpLocks/>
            <a:stCxn id="11" idx="2"/>
          </p:cNvCxnSpPr>
          <p:nvPr/>
        </p:nvCxnSpPr>
        <p:spPr>
          <a:xfrm flipH="1">
            <a:off x="4877878" y="4641704"/>
            <a:ext cx="1" cy="201888"/>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3" name="Arc 12">
            <a:extLst>
              <a:ext uri="{FF2B5EF4-FFF2-40B4-BE49-F238E27FC236}">
                <a16:creationId xmlns:a16="http://schemas.microsoft.com/office/drawing/2014/main" id="{3AD82B19-EC2E-B5B9-9D70-9DA0F453FF51}"/>
              </a:ext>
            </a:extLst>
          </p:cNvPr>
          <p:cNvSpPr/>
          <p:nvPr/>
        </p:nvSpPr>
        <p:spPr>
          <a:xfrm rot="2700000">
            <a:off x="5232253" y="4369850"/>
            <a:ext cx="745597" cy="745597"/>
          </a:xfrm>
          <a:prstGeom prst="arc">
            <a:avLst/>
          </a:prstGeom>
          <a:ln w="12700">
            <a:solidFill>
              <a:schemeClr val="bg1">
                <a:lumMod val="50000"/>
              </a:schemeClr>
            </a:solidFill>
            <a:prstDash val="dash"/>
            <a:headEnd type="triangle" w="med" len="lg"/>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C00000"/>
              </a:solidFill>
            </a:endParaRPr>
          </a:p>
        </p:txBody>
      </p:sp>
      <p:cxnSp>
        <p:nvCxnSpPr>
          <p:cNvPr id="14" name="Straight Arrow Connector 13">
            <a:extLst>
              <a:ext uri="{FF2B5EF4-FFF2-40B4-BE49-F238E27FC236}">
                <a16:creationId xmlns:a16="http://schemas.microsoft.com/office/drawing/2014/main" id="{6094AAEA-C3A8-0AEA-B712-C7D3636585C7}"/>
              </a:ext>
            </a:extLst>
          </p:cNvPr>
          <p:cNvCxnSpPr>
            <a:cxnSpLocks/>
          </p:cNvCxnSpPr>
          <p:nvPr/>
        </p:nvCxnSpPr>
        <p:spPr>
          <a:xfrm flipV="1">
            <a:off x="5820600" y="5117558"/>
            <a:ext cx="915421" cy="1647"/>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AF21E218-37C5-0298-6139-94D1F5630397}"/>
              </a:ext>
            </a:extLst>
          </p:cNvPr>
          <p:cNvSpPr/>
          <p:nvPr/>
        </p:nvSpPr>
        <p:spPr>
          <a:xfrm>
            <a:off x="5737628" y="5583714"/>
            <a:ext cx="1081364" cy="430887"/>
          </a:xfrm>
          <a:prstGeom prst="rect">
            <a:avLst/>
          </a:prstGeom>
          <a:ln>
            <a:noFill/>
          </a:ln>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1400" b="1">
                <a:solidFill>
                  <a:schemeClr val="bg1">
                    <a:lumMod val="50000"/>
                  </a:schemeClr>
                </a:solidFill>
              </a:rPr>
              <a:t>Solution Verification</a:t>
            </a:r>
          </a:p>
        </p:txBody>
      </p:sp>
      <p:sp>
        <p:nvSpPr>
          <p:cNvPr id="16" name="Arc 15">
            <a:extLst>
              <a:ext uri="{FF2B5EF4-FFF2-40B4-BE49-F238E27FC236}">
                <a16:creationId xmlns:a16="http://schemas.microsoft.com/office/drawing/2014/main" id="{363A599B-26B8-B138-3827-50D078D29FA0}"/>
              </a:ext>
            </a:extLst>
          </p:cNvPr>
          <p:cNvSpPr/>
          <p:nvPr/>
        </p:nvSpPr>
        <p:spPr>
          <a:xfrm rot="8100000">
            <a:off x="5772991" y="4566227"/>
            <a:ext cx="1010638" cy="1010638"/>
          </a:xfrm>
          <a:prstGeom prst="arc">
            <a:avLst/>
          </a:prstGeom>
          <a:ln w="12700">
            <a:solidFill>
              <a:schemeClr val="bg1">
                <a:lumMod val="50000"/>
              </a:schemeClr>
            </a:solidFill>
            <a:prstDash val="dash"/>
            <a:headEnd type="triangle" w="med" len="lg"/>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C00000"/>
              </a:solidFill>
            </a:endParaRPr>
          </a:p>
        </p:txBody>
      </p:sp>
      <mc:AlternateContent xmlns:mc="http://schemas.openxmlformats.org/markup-compatibility/2006" xmlns:a14="http://schemas.microsoft.com/office/drawing/2010/main">
        <mc:Choice Requires="a14">
          <p:sp>
            <p:nvSpPr>
              <p:cNvPr id="17" name="Snip Diagonal Corner Rectangle 16">
                <a:extLst>
                  <a:ext uri="{FF2B5EF4-FFF2-40B4-BE49-F238E27FC236}">
                    <a16:creationId xmlns:a16="http://schemas.microsoft.com/office/drawing/2014/main" id="{B4E5262F-969E-7639-5217-18A512441031}"/>
                  </a:ext>
                </a:extLst>
              </p:cNvPr>
              <p:cNvSpPr/>
              <p:nvPr/>
            </p:nvSpPr>
            <p:spPr>
              <a:xfrm>
                <a:off x="9295787" y="4841945"/>
                <a:ext cx="1885445" cy="551225"/>
              </a:xfrm>
              <a:prstGeom prst="snip2Diag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400" b="1"/>
                  <a:t>Experimental Data</a:t>
                </a:r>
              </a:p>
              <a:p>
                <a:pPr algn="ctr"/>
                <a14:m>
                  <m:oMath xmlns:m="http://schemas.openxmlformats.org/officeDocument/2006/math">
                    <m:sSubSup>
                      <m:sSubSupPr>
                        <m:ctrlPr>
                          <a:rPr lang="en-US" sz="1400" b="0" i="1">
                            <a:latin typeface="Cambria Math" panose="02040503050406030204" pitchFamily="18" charset="0"/>
                          </a:rPr>
                        </m:ctrlPr>
                      </m:sSubSupPr>
                      <m:e>
                        <m:r>
                          <a:rPr lang="en-US" sz="1400" b="0" i="1">
                            <a:latin typeface="Cambria Math" panose="02040503050406030204" pitchFamily="18" charset="0"/>
                          </a:rPr>
                          <m:t>𝑦</m:t>
                        </m:r>
                      </m:e>
                      <m:sub>
                        <m:r>
                          <a:rPr lang="en-US" sz="1400" b="0" i="1">
                            <a:latin typeface="Cambria Math" panose="02040503050406030204" pitchFamily="18" charset="0"/>
                          </a:rPr>
                          <m:t>𝑗</m:t>
                        </m:r>
                      </m:sub>
                      <m:sup>
                        <m:r>
                          <a:rPr lang="en-US" sz="1400" b="0" i="1">
                            <a:latin typeface="Cambria Math" panose="02040503050406030204" pitchFamily="18" charset="0"/>
                          </a:rPr>
                          <m:t>𝑑</m:t>
                        </m:r>
                      </m:sup>
                    </m:sSubSup>
                  </m:oMath>
                </a14:m>
                <a:r>
                  <a:rPr lang="en-US" sz="1400"/>
                  <a:t>   </a:t>
                </a:r>
                <a14:m>
                  <m:oMath xmlns:m="http://schemas.openxmlformats.org/officeDocument/2006/math">
                    <m:r>
                      <a:rPr lang="en-US" sz="1400" i="1">
                        <a:latin typeface="Cambria Math" panose="02040503050406030204" pitchFamily="18" charset="0"/>
                      </a:rPr>
                      <m:t>𝑗</m:t>
                    </m:r>
                    <m:r>
                      <a:rPr lang="en-US" sz="1400" i="1">
                        <a:latin typeface="Cambria Math" panose="02040503050406030204" pitchFamily="18" charset="0"/>
                      </a:rPr>
                      <m:t>=1,2,…,</m:t>
                    </m:r>
                    <m:r>
                      <a:rPr lang="en-US" sz="1400" i="1">
                        <a:latin typeface="Cambria Math" panose="02040503050406030204" pitchFamily="18" charset="0"/>
                      </a:rPr>
                      <m:t>𝑀</m:t>
                    </m:r>
                  </m:oMath>
                </a14:m>
                <a:endParaRPr lang="en-US" sz="1400"/>
              </a:p>
            </p:txBody>
          </p:sp>
        </mc:Choice>
        <mc:Fallback xmlns="">
          <p:sp>
            <p:nvSpPr>
              <p:cNvPr id="17" name="Snip Diagonal Corner Rectangle 16">
                <a:extLst>
                  <a:ext uri="{FF2B5EF4-FFF2-40B4-BE49-F238E27FC236}">
                    <a16:creationId xmlns:a16="http://schemas.microsoft.com/office/drawing/2014/main" id="{B4E5262F-969E-7639-5217-18A512441031}"/>
                  </a:ext>
                </a:extLst>
              </p:cNvPr>
              <p:cNvSpPr>
                <a:spLocks noRot="1" noChangeAspect="1" noMove="1" noResize="1" noEditPoints="1" noAdjustHandles="1" noChangeArrowheads="1" noChangeShapeType="1" noTextEdit="1"/>
              </p:cNvSpPr>
              <p:nvPr/>
            </p:nvSpPr>
            <p:spPr>
              <a:xfrm>
                <a:off x="9295787" y="4841945"/>
                <a:ext cx="1885445" cy="551225"/>
              </a:xfrm>
              <a:prstGeom prst="snip2DiagRect">
                <a:avLst/>
              </a:prstGeom>
              <a:blipFill>
                <a:blip r:embed="rId6"/>
                <a:stretch>
                  <a:fillRect t="-1075" b="-2151"/>
                </a:stretch>
              </a:blipFill>
            </p:spPr>
            <p:txBody>
              <a:bodyPr/>
              <a:lstStyle/>
              <a:p>
                <a:r>
                  <a:rPr lang="en-US">
                    <a:noFill/>
                  </a:rPr>
                  <a:t> </a:t>
                </a:r>
              </a:p>
            </p:txBody>
          </p:sp>
        </mc:Fallback>
      </mc:AlternateContent>
      <p:sp>
        <p:nvSpPr>
          <p:cNvPr id="18" name="Arc 17">
            <a:extLst>
              <a:ext uri="{FF2B5EF4-FFF2-40B4-BE49-F238E27FC236}">
                <a16:creationId xmlns:a16="http://schemas.microsoft.com/office/drawing/2014/main" id="{1A119394-4BE1-3227-6172-52EE6D79031A}"/>
              </a:ext>
            </a:extLst>
          </p:cNvPr>
          <p:cNvSpPr/>
          <p:nvPr/>
        </p:nvSpPr>
        <p:spPr>
          <a:xfrm rot="8100000">
            <a:off x="8529161" y="4686266"/>
            <a:ext cx="887320" cy="887320"/>
          </a:xfrm>
          <a:prstGeom prst="arc">
            <a:avLst/>
          </a:prstGeom>
          <a:ln w="12700">
            <a:solidFill>
              <a:schemeClr val="bg1">
                <a:lumMod val="50000"/>
              </a:schemeClr>
            </a:solidFill>
            <a:prstDash val="dash"/>
            <a:headEnd type="triangle" w="med" len="lg"/>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C00000"/>
              </a:solidFill>
            </a:endParaRPr>
          </a:p>
        </p:txBody>
      </p:sp>
      <p:sp>
        <p:nvSpPr>
          <p:cNvPr id="19" name="Connector 18">
            <a:extLst>
              <a:ext uri="{FF2B5EF4-FFF2-40B4-BE49-F238E27FC236}">
                <a16:creationId xmlns:a16="http://schemas.microsoft.com/office/drawing/2014/main" id="{C2C839EE-D66B-2504-0825-992F778AB95E}"/>
              </a:ext>
            </a:extLst>
          </p:cNvPr>
          <p:cNvSpPr/>
          <p:nvPr/>
        </p:nvSpPr>
        <p:spPr>
          <a:xfrm>
            <a:off x="8909761" y="5063147"/>
            <a:ext cx="108820" cy="108820"/>
          </a:xfrm>
          <a:prstGeom prst="flowChartConnector">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9F9FB47B-37CC-2411-FF60-9A2FDF172869}"/>
              </a:ext>
            </a:extLst>
          </p:cNvPr>
          <p:cNvCxnSpPr>
            <a:cxnSpLocks/>
            <a:endCxn id="19" idx="2"/>
          </p:cNvCxnSpPr>
          <p:nvPr/>
        </p:nvCxnSpPr>
        <p:spPr>
          <a:xfrm flipV="1">
            <a:off x="8621466" y="5117557"/>
            <a:ext cx="288295" cy="1"/>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2036DC2-858E-5FF3-E801-D8A16EB83D21}"/>
              </a:ext>
            </a:extLst>
          </p:cNvPr>
          <p:cNvCxnSpPr>
            <a:cxnSpLocks/>
            <a:endCxn id="19" idx="6"/>
          </p:cNvCxnSpPr>
          <p:nvPr/>
        </p:nvCxnSpPr>
        <p:spPr>
          <a:xfrm flipH="1" flipV="1">
            <a:off x="9018581" y="5117557"/>
            <a:ext cx="277206" cy="1"/>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E8B7EDF5-2956-CF3C-A001-228D6251C764}"/>
              </a:ext>
            </a:extLst>
          </p:cNvPr>
          <p:cNvSpPr/>
          <p:nvPr/>
        </p:nvSpPr>
        <p:spPr>
          <a:xfrm>
            <a:off x="5995042" y="4314975"/>
            <a:ext cx="915421" cy="430887"/>
          </a:xfrm>
          <a:prstGeom prst="rect">
            <a:avLst/>
          </a:prstGeom>
          <a:ln>
            <a:noFill/>
          </a:ln>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1400" b="1">
                <a:solidFill>
                  <a:schemeClr val="bg1">
                    <a:lumMod val="50000"/>
                  </a:schemeClr>
                </a:solidFill>
              </a:rPr>
              <a:t>Code Verification</a:t>
            </a:r>
          </a:p>
        </p:txBody>
      </p:sp>
      <p:sp>
        <p:nvSpPr>
          <p:cNvPr id="23" name="Rectangle 22">
            <a:extLst>
              <a:ext uri="{FF2B5EF4-FFF2-40B4-BE49-F238E27FC236}">
                <a16:creationId xmlns:a16="http://schemas.microsoft.com/office/drawing/2014/main" id="{8CB0D125-1530-E709-0ACC-C6D5D8FBAEEA}"/>
              </a:ext>
            </a:extLst>
          </p:cNvPr>
          <p:cNvSpPr/>
          <p:nvPr/>
        </p:nvSpPr>
        <p:spPr>
          <a:xfrm>
            <a:off x="1877901" y="4883207"/>
            <a:ext cx="391133" cy="184666"/>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lIns="0" tIns="0" rIns="0" bIns="0" rtlCol="0" anchor="ctr">
            <a:spAutoFit/>
          </a:bodyPr>
          <a:lstStyle/>
          <a:p>
            <a:pPr algn="ctr"/>
            <a:r>
              <a:rPr lang="en-US" sz="1200">
                <a:solidFill>
                  <a:schemeClr val="accent1"/>
                </a:solidFill>
              </a:rPr>
              <a:t>Inputs</a:t>
            </a:r>
          </a:p>
        </p:txBody>
      </p:sp>
      <p:cxnSp>
        <p:nvCxnSpPr>
          <p:cNvPr id="24" name="Straight Arrow Connector 23">
            <a:extLst>
              <a:ext uri="{FF2B5EF4-FFF2-40B4-BE49-F238E27FC236}">
                <a16:creationId xmlns:a16="http://schemas.microsoft.com/office/drawing/2014/main" id="{C603B035-3DFA-5346-7CB5-F76D3563B0AD}"/>
              </a:ext>
            </a:extLst>
          </p:cNvPr>
          <p:cNvCxnSpPr>
            <a:cxnSpLocks/>
            <a:endCxn id="10" idx="2"/>
          </p:cNvCxnSpPr>
          <p:nvPr/>
        </p:nvCxnSpPr>
        <p:spPr>
          <a:xfrm flipV="1">
            <a:off x="2070817" y="4641704"/>
            <a:ext cx="0" cy="216844"/>
          </a:xfrm>
          <a:prstGeom prst="straightConnector1">
            <a:avLst/>
          </a:prstGeom>
          <a:ln w="12700">
            <a:solidFill>
              <a:schemeClr val="accent1"/>
            </a:solidFill>
            <a:tailEnd type="triangle" w="med" len="lg"/>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824553FE-8E51-F771-040D-E5485A81A995}"/>
              </a:ext>
            </a:extLst>
          </p:cNvPr>
          <p:cNvSpPr/>
          <p:nvPr/>
        </p:nvSpPr>
        <p:spPr>
          <a:xfrm>
            <a:off x="4555424" y="5622286"/>
            <a:ext cx="641522" cy="184666"/>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lIns="0" tIns="0" rIns="0" bIns="0" rtlCol="0" anchor="ctr">
            <a:spAutoFit/>
          </a:bodyPr>
          <a:lstStyle/>
          <a:p>
            <a:pPr algn="ctr"/>
            <a:r>
              <a:rPr lang="en-US" sz="1200">
                <a:solidFill>
                  <a:schemeClr val="accent1"/>
                </a:solidFill>
              </a:rPr>
              <a:t>Numerical</a:t>
            </a:r>
          </a:p>
        </p:txBody>
      </p:sp>
      <p:sp>
        <p:nvSpPr>
          <p:cNvPr id="27" name="Rectangle 26">
            <a:extLst>
              <a:ext uri="{FF2B5EF4-FFF2-40B4-BE49-F238E27FC236}">
                <a16:creationId xmlns:a16="http://schemas.microsoft.com/office/drawing/2014/main" id="{8F21EA80-1264-AEC5-B7B5-0FF2503BC441}"/>
              </a:ext>
            </a:extLst>
          </p:cNvPr>
          <p:cNvSpPr/>
          <p:nvPr/>
        </p:nvSpPr>
        <p:spPr>
          <a:xfrm>
            <a:off x="9504853" y="5566253"/>
            <a:ext cx="1629933" cy="184666"/>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lIns="0" tIns="0" rIns="0" bIns="0" rtlCol="0" anchor="ctr">
            <a:spAutoFit/>
          </a:bodyPr>
          <a:lstStyle/>
          <a:p>
            <a:pPr algn="ctr"/>
            <a:r>
              <a:rPr lang="en-US" sz="1200">
                <a:solidFill>
                  <a:srgbClr val="C00000"/>
                </a:solidFill>
              </a:rPr>
              <a:t>Measurement uncertainty</a:t>
            </a:r>
          </a:p>
        </p:txBody>
      </p:sp>
      <p:cxnSp>
        <p:nvCxnSpPr>
          <p:cNvPr id="29" name="Straight Arrow Connector 28">
            <a:extLst>
              <a:ext uri="{FF2B5EF4-FFF2-40B4-BE49-F238E27FC236}">
                <a16:creationId xmlns:a16="http://schemas.microsoft.com/office/drawing/2014/main" id="{E6CE02B8-3F61-0B5F-DF13-6526BDDF2B35}"/>
              </a:ext>
            </a:extLst>
          </p:cNvPr>
          <p:cNvCxnSpPr>
            <a:cxnSpLocks/>
            <a:stCxn id="26" idx="0"/>
            <a:endCxn id="40" idx="2"/>
          </p:cNvCxnSpPr>
          <p:nvPr/>
        </p:nvCxnSpPr>
        <p:spPr>
          <a:xfrm flipV="1">
            <a:off x="4876185" y="5394817"/>
            <a:ext cx="1693" cy="227469"/>
          </a:xfrm>
          <a:prstGeom prst="straightConnector1">
            <a:avLst/>
          </a:prstGeom>
          <a:ln w="12700">
            <a:solidFill>
              <a:schemeClr val="accent1"/>
            </a:solidFill>
            <a:tailEnd type="triangle" w="med" len="lg"/>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F41667FC-B0B4-6A11-E046-C6B9D9D3C28D}"/>
              </a:ext>
            </a:extLst>
          </p:cNvPr>
          <p:cNvSpPr/>
          <p:nvPr/>
        </p:nvSpPr>
        <p:spPr>
          <a:xfrm>
            <a:off x="7004419" y="5714619"/>
            <a:ext cx="1348648" cy="43088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1400" b="1">
                <a:solidFill>
                  <a:schemeClr val="bg1">
                    <a:lumMod val="50000"/>
                  </a:schemeClr>
                </a:solidFill>
              </a:rPr>
              <a:t>Uncertainty Quantification</a:t>
            </a:r>
          </a:p>
        </p:txBody>
      </p:sp>
      <p:cxnSp>
        <p:nvCxnSpPr>
          <p:cNvPr id="31" name="Straight Arrow Connector 30">
            <a:extLst>
              <a:ext uri="{FF2B5EF4-FFF2-40B4-BE49-F238E27FC236}">
                <a16:creationId xmlns:a16="http://schemas.microsoft.com/office/drawing/2014/main" id="{47761F17-4E58-5E18-9383-CBC0EB74F0D3}"/>
              </a:ext>
            </a:extLst>
          </p:cNvPr>
          <p:cNvCxnSpPr>
            <a:cxnSpLocks/>
            <a:stCxn id="39" idx="2"/>
            <a:endCxn id="45" idx="0"/>
          </p:cNvCxnSpPr>
          <p:nvPr/>
        </p:nvCxnSpPr>
        <p:spPr>
          <a:xfrm>
            <a:off x="8964171" y="6014601"/>
            <a:ext cx="0" cy="195130"/>
          </a:xfrm>
          <a:prstGeom prst="straightConnector1">
            <a:avLst/>
          </a:prstGeom>
          <a:ln w="12700">
            <a:solidFill>
              <a:schemeClr val="accent1"/>
            </a:solidFill>
            <a:prstDash val="dash"/>
            <a:tailEnd type="triangle" w="med"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A58D260-5ACB-E3EF-0D83-5A0DC6B8E4BE}"/>
              </a:ext>
            </a:extLst>
          </p:cNvPr>
          <p:cNvCxnSpPr>
            <a:cxnSpLocks/>
            <a:stCxn id="10" idx="3"/>
          </p:cNvCxnSpPr>
          <p:nvPr/>
        </p:nvCxnSpPr>
        <p:spPr>
          <a:xfrm>
            <a:off x="3013539" y="4366092"/>
            <a:ext cx="919347" cy="0"/>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C8069807-54FB-DB3B-867C-846CF2596E50}"/>
                  </a:ext>
                </a:extLst>
              </p:cNvPr>
              <p:cNvSpPr txBox="1"/>
              <p:nvPr/>
            </p:nvSpPr>
            <p:spPr>
              <a:xfrm>
                <a:off x="3283618" y="4206959"/>
                <a:ext cx="256099" cy="276999"/>
              </a:xfrm>
              <a:prstGeom prst="rect">
                <a:avLst/>
              </a:prstGeom>
              <a:solidFill>
                <a:schemeClr val="bg1"/>
              </a:solidFill>
            </p:spPr>
            <p:txBody>
              <a:bodyPr wrap="square" lIns="0" tIns="0" rIns="0" bIns="0">
                <a:spAutoFit/>
              </a:bodyPr>
              <a:lstStyle/>
              <a:p>
                <a:pPr algn="r"/>
                <a14:m>
                  <m:oMathPara xmlns:m="http://schemas.openxmlformats.org/officeDocument/2006/math">
                    <m:oMathParaPr>
                      <m:jc m:val="centerGroup"/>
                    </m:oMathParaPr>
                    <m:oMath xmlns:m="http://schemas.openxmlformats.org/officeDocument/2006/math">
                      <m:sSub>
                        <m:sSubPr>
                          <m:ctrlPr>
                            <a:rPr lang="en-US" sz="1800" b="0" i="1">
                              <a:latin typeface="Cambria Math" panose="02040503050406030204" pitchFamily="18" charset="0"/>
                            </a:rPr>
                          </m:ctrlPr>
                        </m:sSubPr>
                        <m:e>
                          <m:r>
                            <a:rPr lang="en-US" sz="1800" b="0" i="1">
                              <a:latin typeface="Cambria Math" panose="02040503050406030204" pitchFamily="18" charset="0"/>
                            </a:rPr>
                            <m:t>𝑥</m:t>
                          </m:r>
                        </m:e>
                        <m:sub>
                          <m:r>
                            <a:rPr lang="en-US" sz="1800" b="0" i="1">
                              <a:latin typeface="Cambria Math" panose="02040503050406030204" pitchFamily="18" charset="0"/>
                            </a:rPr>
                            <m:t>𝑖</m:t>
                          </m:r>
                        </m:sub>
                      </m:sSub>
                    </m:oMath>
                  </m:oMathPara>
                </a14:m>
                <a:endParaRPr lang="en-US"/>
              </a:p>
            </p:txBody>
          </p:sp>
        </mc:Choice>
        <mc:Fallback xmlns="">
          <p:sp>
            <p:nvSpPr>
              <p:cNvPr id="33" name="TextBox 32">
                <a:extLst>
                  <a:ext uri="{FF2B5EF4-FFF2-40B4-BE49-F238E27FC236}">
                    <a16:creationId xmlns:a16="http://schemas.microsoft.com/office/drawing/2014/main" id="{C8069807-54FB-DB3B-867C-846CF2596E50}"/>
                  </a:ext>
                </a:extLst>
              </p:cNvPr>
              <p:cNvSpPr txBox="1">
                <a:spLocks noRot="1" noChangeAspect="1" noMove="1" noResize="1" noEditPoints="1" noAdjustHandles="1" noChangeArrowheads="1" noChangeShapeType="1" noTextEdit="1"/>
              </p:cNvSpPr>
              <p:nvPr/>
            </p:nvSpPr>
            <p:spPr>
              <a:xfrm>
                <a:off x="3283618" y="4206959"/>
                <a:ext cx="256099" cy="276999"/>
              </a:xfrm>
              <a:prstGeom prst="rect">
                <a:avLst/>
              </a:prstGeom>
              <a:blipFill>
                <a:blip r:embed="rId7"/>
                <a:stretch>
                  <a:fillRect l="-11905" r="-2381" b="-15217"/>
                </a:stretch>
              </a:blipFill>
            </p:spPr>
            <p:txBody>
              <a:bodyPr/>
              <a:lstStyle/>
              <a:p>
                <a:r>
                  <a:rPr lang="en-US">
                    <a:noFill/>
                  </a:rPr>
                  <a:t> </a:t>
                </a:r>
              </a:p>
            </p:txBody>
          </p:sp>
        </mc:Fallback>
      </mc:AlternateContent>
      <p:pic>
        <p:nvPicPr>
          <p:cNvPr id="34" name="Graphic 33" descr="Normal Distribution outline">
            <a:extLst>
              <a:ext uri="{FF2B5EF4-FFF2-40B4-BE49-F238E27FC236}">
                <a16:creationId xmlns:a16="http://schemas.microsoft.com/office/drawing/2014/main" id="{C002C9E9-6BA0-A170-9BEC-E8D45E4F7867}"/>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860621" y="5049744"/>
            <a:ext cx="420389" cy="420389"/>
          </a:xfrm>
          <a:prstGeom prst="rect">
            <a:avLst/>
          </a:prstGeom>
        </p:spPr>
      </p:pic>
      <p:pic>
        <p:nvPicPr>
          <p:cNvPr id="37" name="Graphic 36" descr="Normal Distribution outline">
            <a:extLst>
              <a:ext uri="{FF2B5EF4-FFF2-40B4-BE49-F238E27FC236}">
                <a16:creationId xmlns:a16="http://schemas.microsoft.com/office/drawing/2014/main" id="{936074C7-D392-06D4-482B-AD351F1E2948}"/>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667683" y="5786175"/>
            <a:ext cx="420389" cy="420389"/>
          </a:xfrm>
          <a:prstGeom prst="rect">
            <a:avLst/>
          </a:prstGeom>
        </p:spPr>
      </p:pic>
      <p:pic>
        <p:nvPicPr>
          <p:cNvPr id="38" name="Graphic 37" descr="Normal Distribution outline">
            <a:extLst>
              <a:ext uri="{FF2B5EF4-FFF2-40B4-BE49-F238E27FC236}">
                <a16:creationId xmlns:a16="http://schemas.microsoft.com/office/drawing/2014/main" id="{9AE54ED2-85B0-5C17-6E11-789D5BF5C587}"/>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0019928" y="5748073"/>
            <a:ext cx="420389" cy="420389"/>
          </a:xfrm>
          <a:prstGeom prst="rect">
            <a:avLst/>
          </a:prstGeom>
        </p:spPr>
      </p:pic>
      <p:sp>
        <p:nvSpPr>
          <p:cNvPr id="39" name="Rectangle 38">
            <a:extLst>
              <a:ext uri="{FF2B5EF4-FFF2-40B4-BE49-F238E27FC236}">
                <a16:creationId xmlns:a16="http://schemas.microsoft.com/office/drawing/2014/main" id="{2901A0F9-880D-4800-2A1D-DF0341A32295}"/>
              </a:ext>
            </a:extLst>
          </p:cNvPr>
          <p:cNvSpPr/>
          <p:nvPr/>
        </p:nvSpPr>
        <p:spPr>
          <a:xfrm>
            <a:off x="8423489" y="5583714"/>
            <a:ext cx="1081364" cy="430887"/>
          </a:xfrm>
          <a:prstGeom prst="rect">
            <a:avLst/>
          </a:prstGeom>
          <a:ln>
            <a:noFill/>
          </a:ln>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1400" b="1">
                <a:solidFill>
                  <a:schemeClr val="bg1">
                    <a:lumMod val="50000"/>
                  </a:schemeClr>
                </a:solidFill>
              </a:rPr>
              <a:t>Model Validation</a:t>
            </a:r>
          </a:p>
        </p:txBody>
      </p:sp>
      <mc:AlternateContent xmlns:mc="http://schemas.openxmlformats.org/markup-compatibility/2006" xmlns:a14="http://schemas.microsoft.com/office/drawing/2010/main">
        <mc:Choice Requires="a14">
          <p:sp>
            <p:nvSpPr>
              <p:cNvPr id="40" name="Rounded Rectangle 39">
                <a:extLst>
                  <a:ext uri="{FF2B5EF4-FFF2-40B4-BE49-F238E27FC236}">
                    <a16:creationId xmlns:a16="http://schemas.microsoft.com/office/drawing/2014/main" id="{0A88A443-A1EA-025F-8E1D-6785FF9CAC46}"/>
                  </a:ext>
                </a:extLst>
              </p:cNvPr>
              <p:cNvSpPr/>
              <p:nvPr/>
            </p:nvSpPr>
            <p:spPr>
              <a:xfrm>
                <a:off x="3935155" y="4843592"/>
                <a:ext cx="1885445" cy="551225"/>
              </a:xfrm>
              <a:prstGeom prst="roundRect">
                <a:avLst>
                  <a:gd name="adj" fmla="val 25634"/>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400" b="1"/>
                  <a:t>Computational Model</a:t>
                </a:r>
              </a:p>
              <a:p>
                <a:pPr algn="ctr"/>
                <a14:m>
                  <m:oMathPara xmlns:m="http://schemas.openxmlformats.org/officeDocument/2006/math">
                    <m:oMathParaPr>
                      <m:jc m:val="centerGroup"/>
                    </m:oMathParaPr>
                    <m:oMath xmlns:m="http://schemas.openxmlformats.org/officeDocument/2006/math">
                      <m:acc>
                        <m:accPr>
                          <m:chr m:val="̃"/>
                          <m:ctrlPr>
                            <a:rPr lang="en-US" sz="1400" b="0" i="1">
                              <a:latin typeface="Cambria Math" panose="02040503050406030204" pitchFamily="18" charset="0"/>
                            </a:rPr>
                          </m:ctrlPr>
                        </m:accPr>
                        <m:e>
                          <m:r>
                            <a:rPr lang="en-US" sz="1400" b="0" i="1">
                              <a:latin typeface="Cambria Math" panose="02040503050406030204" pitchFamily="18" charset="0"/>
                            </a:rPr>
                            <m:t>𝑓</m:t>
                          </m:r>
                        </m:e>
                      </m:acc>
                      <m:d>
                        <m:dPr>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sub>
                          </m:sSub>
                        </m:e>
                      </m:d>
                    </m:oMath>
                  </m:oMathPara>
                </a14:m>
                <a:endParaRPr lang="en-US" sz="1400"/>
              </a:p>
            </p:txBody>
          </p:sp>
        </mc:Choice>
        <mc:Fallback xmlns="">
          <p:sp>
            <p:nvSpPr>
              <p:cNvPr id="40" name="Rounded Rectangle 39">
                <a:extLst>
                  <a:ext uri="{FF2B5EF4-FFF2-40B4-BE49-F238E27FC236}">
                    <a16:creationId xmlns:a16="http://schemas.microsoft.com/office/drawing/2014/main" id="{0A88A443-A1EA-025F-8E1D-6785FF9CAC46}"/>
                  </a:ext>
                </a:extLst>
              </p:cNvPr>
              <p:cNvSpPr>
                <a:spLocks noRot="1" noChangeAspect="1" noMove="1" noResize="1" noEditPoints="1" noAdjustHandles="1" noChangeArrowheads="1" noChangeShapeType="1" noTextEdit="1"/>
              </p:cNvSpPr>
              <p:nvPr/>
            </p:nvSpPr>
            <p:spPr>
              <a:xfrm>
                <a:off x="3935155" y="4843592"/>
                <a:ext cx="1885445" cy="551225"/>
              </a:xfrm>
              <a:prstGeom prst="roundRect">
                <a:avLst>
                  <a:gd name="adj" fmla="val 25634"/>
                </a:avLst>
              </a:prstGeom>
              <a:blipFill>
                <a:blip r:embed="rId10"/>
                <a:stretch>
                  <a:fillRect b="-21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1702EF89-D224-5C1B-194E-BA250AD2D62A}"/>
                  </a:ext>
                </a:extLst>
              </p:cNvPr>
              <p:cNvSpPr/>
              <p:nvPr/>
            </p:nvSpPr>
            <p:spPr>
              <a:xfrm>
                <a:off x="6736021" y="4841945"/>
                <a:ext cx="1885445" cy="551225"/>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400" b="1"/>
                  <a:t>Model Output Data</a:t>
                </a:r>
              </a:p>
              <a:p>
                <a:pPr algn="ctr"/>
                <a14:m>
                  <m:oMath xmlns:m="http://schemas.openxmlformats.org/officeDocument/2006/math">
                    <m:sSub>
                      <m:sSubPr>
                        <m:ctrlPr>
                          <a:rPr lang="en-US" sz="1400" b="0" i="1">
                            <a:latin typeface="Cambria Math" panose="02040503050406030204" pitchFamily="18" charset="0"/>
                          </a:rPr>
                        </m:ctrlPr>
                      </m:sSubPr>
                      <m:e>
                        <m:acc>
                          <m:accPr>
                            <m:chr m:val="̃"/>
                            <m:ctrlPr>
                              <a:rPr lang="en-US" sz="1400" b="0" i="1">
                                <a:latin typeface="Cambria Math" panose="02040503050406030204" pitchFamily="18" charset="0"/>
                              </a:rPr>
                            </m:ctrlPr>
                          </m:accPr>
                          <m:e>
                            <m:r>
                              <a:rPr lang="en-US" sz="1400" b="0" i="1">
                                <a:latin typeface="Cambria Math" panose="02040503050406030204" pitchFamily="18" charset="0"/>
                              </a:rPr>
                              <m:t>𝑦</m:t>
                            </m:r>
                          </m:e>
                        </m:acc>
                      </m:e>
                      <m:sub>
                        <m:r>
                          <a:rPr lang="en-US" sz="1400" b="0" i="1">
                            <a:latin typeface="Cambria Math" panose="02040503050406030204" pitchFamily="18" charset="0"/>
                          </a:rPr>
                          <m:t>𝑗</m:t>
                        </m:r>
                      </m:sub>
                    </m:sSub>
                  </m:oMath>
                </a14:m>
                <a:r>
                  <a:rPr lang="en-US" sz="1400"/>
                  <a:t>   </a:t>
                </a:r>
                <a14:m>
                  <m:oMath xmlns:m="http://schemas.openxmlformats.org/officeDocument/2006/math">
                    <m:r>
                      <a:rPr lang="en-US" sz="1400" i="1">
                        <a:latin typeface="Cambria Math" panose="02040503050406030204" pitchFamily="18" charset="0"/>
                      </a:rPr>
                      <m:t>𝑗</m:t>
                    </m:r>
                    <m:r>
                      <a:rPr lang="en-US" sz="1400" i="1">
                        <a:latin typeface="Cambria Math" panose="02040503050406030204" pitchFamily="18" charset="0"/>
                      </a:rPr>
                      <m:t>=1,2,…,</m:t>
                    </m:r>
                    <m:r>
                      <a:rPr lang="en-US" sz="1400" i="1">
                        <a:latin typeface="Cambria Math" panose="02040503050406030204" pitchFamily="18" charset="0"/>
                      </a:rPr>
                      <m:t>𝑀</m:t>
                    </m:r>
                  </m:oMath>
                </a14:m>
                <a:endParaRPr lang="en-US" sz="1400"/>
              </a:p>
            </p:txBody>
          </p:sp>
        </mc:Choice>
        <mc:Fallback xmlns="">
          <p:sp>
            <p:nvSpPr>
              <p:cNvPr id="41" name="Rectangle 40">
                <a:extLst>
                  <a:ext uri="{FF2B5EF4-FFF2-40B4-BE49-F238E27FC236}">
                    <a16:creationId xmlns:a16="http://schemas.microsoft.com/office/drawing/2014/main" id="{1702EF89-D224-5C1B-194E-BA250AD2D62A}"/>
                  </a:ext>
                </a:extLst>
              </p:cNvPr>
              <p:cNvSpPr>
                <a:spLocks noRot="1" noChangeAspect="1" noMove="1" noResize="1" noEditPoints="1" noAdjustHandles="1" noChangeArrowheads="1" noChangeShapeType="1" noTextEdit="1"/>
              </p:cNvSpPr>
              <p:nvPr/>
            </p:nvSpPr>
            <p:spPr>
              <a:xfrm>
                <a:off x="6736021" y="4841945"/>
                <a:ext cx="1885445" cy="55122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9A4CDD6C-EF79-5A6C-C3C4-B4082F77AC3A}"/>
                  </a:ext>
                </a:extLst>
              </p:cNvPr>
              <p:cNvSpPr txBox="1"/>
              <p:nvPr/>
            </p:nvSpPr>
            <p:spPr>
              <a:xfrm>
                <a:off x="6094991" y="4924692"/>
                <a:ext cx="306367" cy="299313"/>
              </a:xfrm>
              <a:prstGeom prst="rect">
                <a:avLst/>
              </a:prstGeom>
              <a:solidFill>
                <a:schemeClr val="bg1"/>
              </a:solidFill>
            </p:spPr>
            <p:txBody>
              <a:bodyPr wrap="square" lIns="0" tIns="0" rIns="0" bIns="0">
                <a:spAutoFit/>
              </a:bodyPr>
              <a:lstStyle/>
              <a:p>
                <a:pPr algn="r"/>
                <a14:m>
                  <m:oMathPara xmlns:m="http://schemas.openxmlformats.org/officeDocument/2006/math">
                    <m:oMathParaPr>
                      <m:jc m:val="centerGroup"/>
                    </m:oMathParaPr>
                    <m:oMath xmlns:m="http://schemas.openxmlformats.org/officeDocument/2006/math">
                      <m:sSub>
                        <m:sSubPr>
                          <m:ctrlPr>
                            <a:rPr lang="en-US" sz="1800" b="0" i="1">
                              <a:latin typeface="Cambria Math" panose="02040503050406030204" pitchFamily="18" charset="0"/>
                            </a:rPr>
                          </m:ctrlPr>
                        </m:sSubPr>
                        <m:e>
                          <m:acc>
                            <m:accPr>
                              <m:chr m:val="̃"/>
                              <m:ctrlPr>
                                <a:rPr lang="en-US" sz="1800" b="0" i="1">
                                  <a:latin typeface="Cambria Math" panose="02040503050406030204" pitchFamily="18" charset="0"/>
                                </a:rPr>
                              </m:ctrlPr>
                            </m:accPr>
                            <m:e>
                              <m:r>
                                <a:rPr lang="en-US" sz="1800" b="0" i="1">
                                  <a:latin typeface="Cambria Math" panose="02040503050406030204" pitchFamily="18" charset="0"/>
                                </a:rPr>
                                <m:t>𝑦</m:t>
                              </m:r>
                            </m:e>
                          </m:acc>
                        </m:e>
                        <m:sub>
                          <m:r>
                            <a:rPr lang="en-US" sz="1800" b="0" i="1">
                              <a:latin typeface="Cambria Math" panose="02040503050406030204" pitchFamily="18" charset="0"/>
                            </a:rPr>
                            <m:t>𝑗</m:t>
                          </m:r>
                        </m:sub>
                      </m:sSub>
                    </m:oMath>
                  </m:oMathPara>
                </a14:m>
                <a:endParaRPr lang="en-US"/>
              </a:p>
            </p:txBody>
          </p:sp>
        </mc:Choice>
        <mc:Fallback xmlns="">
          <p:sp>
            <p:nvSpPr>
              <p:cNvPr id="42" name="TextBox 41">
                <a:extLst>
                  <a:ext uri="{FF2B5EF4-FFF2-40B4-BE49-F238E27FC236}">
                    <a16:creationId xmlns:a16="http://schemas.microsoft.com/office/drawing/2014/main" id="{9A4CDD6C-EF79-5A6C-C3C4-B4082F77AC3A}"/>
                  </a:ext>
                </a:extLst>
              </p:cNvPr>
              <p:cNvSpPr txBox="1">
                <a:spLocks noRot="1" noChangeAspect="1" noMove="1" noResize="1" noEditPoints="1" noAdjustHandles="1" noChangeArrowheads="1" noChangeShapeType="1" noTextEdit="1"/>
              </p:cNvSpPr>
              <p:nvPr/>
            </p:nvSpPr>
            <p:spPr>
              <a:xfrm>
                <a:off x="6094991" y="4924692"/>
                <a:ext cx="306367" cy="299313"/>
              </a:xfrm>
              <a:prstGeom prst="rect">
                <a:avLst/>
              </a:prstGeom>
              <a:blipFill>
                <a:blip r:embed="rId12"/>
                <a:stretch>
                  <a:fillRect l="-12000" t="-8163" r="-48000" b="-24490"/>
                </a:stretch>
              </a:blipFill>
            </p:spPr>
            <p:txBody>
              <a:bodyPr/>
              <a:lstStyle/>
              <a:p>
                <a:r>
                  <a:rPr lang="en-US">
                    <a:noFill/>
                  </a:rPr>
                  <a:t> </a:t>
                </a:r>
              </a:p>
            </p:txBody>
          </p:sp>
        </mc:Fallback>
      </mc:AlternateContent>
      <p:cxnSp>
        <p:nvCxnSpPr>
          <p:cNvPr id="43" name="Straight Connector 42">
            <a:extLst>
              <a:ext uri="{FF2B5EF4-FFF2-40B4-BE49-F238E27FC236}">
                <a16:creationId xmlns:a16="http://schemas.microsoft.com/office/drawing/2014/main" id="{0BE5172F-5925-EDEE-EB4A-15B5BE6F2774}"/>
              </a:ext>
            </a:extLst>
          </p:cNvPr>
          <p:cNvCxnSpPr>
            <a:cxnSpLocks/>
          </p:cNvCxnSpPr>
          <p:nvPr/>
        </p:nvCxnSpPr>
        <p:spPr>
          <a:xfrm>
            <a:off x="8963763" y="4641704"/>
            <a:ext cx="0" cy="7604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5C5D74A1-98A5-2F8A-FE0F-24E8FB2DD4CE}"/>
              </a:ext>
            </a:extLst>
          </p:cNvPr>
          <p:cNvSpPr/>
          <p:nvPr/>
        </p:nvSpPr>
        <p:spPr>
          <a:xfrm>
            <a:off x="8141791" y="6209731"/>
            <a:ext cx="1644760" cy="184666"/>
          </a:xfrm>
          <a:prstGeom prst="rect">
            <a:avLst/>
          </a:prstGeom>
          <a:ln>
            <a:noFill/>
          </a:ln>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p>
            <a:pPr algn="ctr"/>
            <a:r>
              <a:rPr lang="en-US" sz="1200">
                <a:solidFill>
                  <a:schemeClr val="accent1"/>
                </a:solidFill>
              </a:rPr>
              <a:t>Model Form Error / Bias</a:t>
            </a:r>
          </a:p>
        </p:txBody>
      </p:sp>
      <p:cxnSp>
        <p:nvCxnSpPr>
          <p:cNvPr id="46" name="Straight Arrow Connector 45">
            <a:extLst>
              <a:ext uri="{FF2B5EF4-FFF2-40B4-BE49-F238E27FC236}">
                <a16:creationId xmlns:a16="http://schemas.microsoft.com/office/drawing/2014/main" id="{E78DA001-1E89-5B9D-9FE7-747BC53E28FA}"/>
              </a:ext>
            </a:extLst>
          </p:cNvPr>
          <p:cNvCxnSpPr>
            <a:cxnSpLocks/>
          </p:cNvCxnSpPr>
          <p:nvPr/>
        </p:nvCxnSpPr>
        <p:spPr>
          <a:xfrm>
            <a:off x="7667398" y="5414340"/>
            <a:ext cx="0" cy="321449"/>
          </a:xfrm>
          <a:prstGeom prst="straightConnector1">
            <a:avLst/>
          </a:prstGeom>
          <a:ln w="12700">
            <a:solidFill>
              <a:schemeClr val="bg1">
                <a:lumMod val="50000"/>
              </a:schemeClr>
            </a:solidFill>
            <a:prstDash val="dash"/>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032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69123-D34B-4CAE-A29F-EE6DF55632B0}"/>
              </a:ext>
            </a:extLst>
          </p:cNvPr>
          <p:cNvSpPr>
            <a:spLocks noGrp="1"/>
          </p:cNvSpPr>
          <p:nvPr>
            <p:ph type="title"/>
          </p:nvPr>
        </p:nvSpPr>
        <p:spPr>
          <a:xfrm>
            <a:off x="838200" y="365125"/>
            <a:ext cx="10515600" cy="549275"/>
          </a:xfrm>
        </p:spPr>
        <p:txBody>
          <a:bodyPr>
            <a:normAutofit/>
          </a:bodyPr>
          <a:lstStyle/>
          <a:p>
            <a:r>
              <a:rPr lang="en-US"/>
              <a:t>Problem &amp; Model Definition</a:t>
            </a:r>
          </a:p>
        </p:txBody>
      </p:sp>
      <p:sp>
        <p:nvSpPr>
          <p:cNvPr id="3" name="Content Placeholder 2">
            <a:extLst>
              <a:ext uri="{FF2B5EF4-FFF2-40B4-BE49-F238E27FC236}">
                <a16:creationId xmlns:a16="http://schemas.microsoft.com/office/drawing/2014/main" id="{C70CB952-53A9-E554-3550-919AF2C2343D}"/>
              </a:ext>
            </a:extLst>
          </p:cNvPr>
          <p:cNvSpPr>
            <a:spLocks noGrp="1"/>
          </p:cNvSpPr>
          <p:nvPr>
            <p:ph idx="1"/>
          </p:nvPr>
        </p:nvSpPr>
        <p:spPr>
          <a:xfrm>
            <a:off x="838200" y="1291770"/>
            <a:ext cx="6798276" cy="5064579"/>
          </a:xfrm>
        </p:spPr>
        <p:txBody>
          <a:bodyPr>
            <a:normAutofit/>
          </a:bodyPr>
          <a:lstStyle/>
          <a:p>
            <a:r>
              <a:rPr lang="en-US" b="1"/>
              <a:t>Problem</a:t>
            </a:r>
            <a:r>
              <a:rPr lang="en-US"/>
              <a:t>: Develop a model to predict a spherical projectile’s flight path and then carry out VVUQ to estimate how accurately the model can predict the projectile’s </a:t>
            </a:r>
            <a:r>
              <a:rPr lang="en-US" b="1"/>
              <a:t>range</a:t>
            </a:r>
            <a:r>
              <a:rPr lang="en-US"/>
              <a:t> [7-9].</a:t>
            </a:r>
          </a:p>
          <a:p>
            <a:r>
              <a:rPr lang="en-US" b="1"/>
              <a:t>Model Definition</a:t>
            </a:r>
            <a:r>
              <a:rPr lang="en-US"/>
              <a:t>: The model is defined in two steps</a:t>
            </a:r>
          </a:p>
          <a:p>
            <a:pPr lvl="1"/>
            <a:r>
              <a:rPr lang="en-US"/>
              <a:t>The </a:t>
            </a:r>
            <a:r>
              <a:rPr lang="en-US" i="1"/>
              <a:t>mathematical model</a:t>
            </a:r>
            <a:r>
              <a:rPr lang="en-US"/>
              <a:t> is 2D and further assumes</a:t>
            </a:r>
          </a:p>
          <a:p>
            <a:pPr lvl="2"/>
            <a:r>
              <a:rPr lang="en-US"/>
              <a:t>the object is a point mass, and the ground is assumed to be planar</a:t>
            </a:r>
          </a:p>
          <a:p>
            <a:pPr lvl="2"/>
            <a:r>
              <a:rPr lang="en-US"/>
              <a:t>2 forces: quadratic drag &amp; gravity (no wind, no spin)</a:t>
            </a:r>
          </a:p>
          <a:p>
            <a:pPr lvl="2"/>
            <a:r>
              <a:rPr lang="en-US"/>
              <a:t>model inputs (table below right) include 4 stochastic variables</a:t>
            </a:r>
          </a:p>
          <a:p>
            <a:pPr lvl="1"/>
            <a:endParaRPr lang="en-US"/>
          </a:p>
          <a:p>
            <a:pPr lvl="1"/>
            <a:endParaRPr lang="en-US"/>
          </a:p>
          <a:p>
            <a:pPr lvl="1"/>
            <a:endParaRPr lang="en-US"/>
          </a:p>
          <a:p>
            <a:pPr lvl="1"/>
            <a:endParaRPr lang="en-US"/>
          </a:p>
          <a:p>
            <a:pPr lvl="2"/>
            <a:endParaRPr lang="en-US"/>
          </a:p>
          <a:p>
            <a:pPr lvl="1"/>
            <a:r>
              <a:rPr lang="en-US"/>
              <a:t>The </a:t>
            </a:r>
            <a:r>
              <a:rPr lang="en-US" i="1"/>
              <a:t>computational model</a:t>
            </a:r>
            <a:r>
              <a:rPr lang="en-US"/>
              <a:t> is solved numerically and assumes</a:t>
            </a:r>
          </a:p>
          <a:p>
            <a:pPr lvl="2"/>
            <a:r>
              <a:rPr lang="en-US"/>
              <a:t>Euler’s method [10] (to illustrate </a:t>
            </a:r>
            <a:r>
              <a:rPr lang="en-US" i="1"/>
              <a:t>solution verification</a:t>
            </a:r>
            <a:r>
              <a:rPr lang="en-US"/>
              <a:t>, next slide)</a:t>
            </a:r>
          </a:p>
          <a:p>
            <a:pPr lvl="2"/>
            <a:r>
              <a:rPr lang="en-US" i="1"/>
              <a:t>code verification</a:t>
            </a:r>
            <a:r>
              <a:rPr lang="en-US"/>
              <a:t> [3] has been performed </a:t>
            </a:r>
          </a:p>
        </p:txBody>
      </p:sp>
      <p:sp>
        <p:nvSpPr>
          <p:cNvPr id="4" name="Slide Number Placeholder 3">
            <a:extLst>
              <a:ext uri="{FF2B5EF4-FFF2-40B4-BE49-F238E27FC236}">
                <a16:creationId xmlns:a16="http://schemas.microsoft.com/office/drawing/2014/main" id="{D8F597B7-64F8-E797-2EE3-7BA5AA0E4294}"/>
              </a:ext>
            </a:extLst>
          </p:cNvPr>
          <p:cNvSpPr>
            <a:spLocks noGrp="1"/>
          </p:cNvSpPr>
          <p:nvPr>
            <p:ph type="sldNum" sz="quarter" idx="12"/>
          </p:nvPr>
        </p:nvSpPr>
        <p:spPr>
          <a:xfrm>
            <a:off x="8610600" y="6356350"/>
            <a:ext cx="2743200" cy="365125"/>
          </a:xfrm>
        </p:spPr>
        <p:txBody>
          <a:bodyPr/>
          <a:lstStyle/>
          <a:p>
            <a:fld id="{68B3A567-C260-624D-B035-2C71A5EFC3C9}" type="slidenum">
              <a:rPr lang="en-US"/>
              <a:pPr/>
              <a:t>4</a:t>
            </a:fld>
            <a:endParaRPr lang="en-US"/>
          </a:p>
        </p:txBody>
      </p:sp>
      <p:sp>
        <p:nvSpPr>
          <p:cNvPr id="7" name="TextBox 6">
            <a:extLst>
              <a:ext uri="{FF2B5EF4-FFF2-40B4-BE49-F238E27FC236}">
                <a16:creationId xmlns:a16="http://schemas.microsoft.com/office/drawing/2014/main" id="{A8DEFA61-904E-CF77-B9AD-92CCA81875A9}"/>
              </a:ext>
            </a:extLst>
          </p:cNvPr>
          <p:cNvSpPr txBox="1"/>
          <p:nvPr/>
        </p:nvSpPr>
        <p:spPr>
          <a:xfrm>
            <a:off x="236913" y="6362070"/>
            <a:ext cx="1061509" cy="261610"/>
          </a:xfrm>
          <a:prstGeom prst="rect">
            <a:avLst/>
          </a:prstGeom>
          <a:noFill/>
        </p:spPr>
        <p:txBody>
          <a:bodyPr wrap="none" rtlCol="0">
            <a:spAutoFit/>
          </a:bodyPr>
          <a:lstStyle/>
          <a:p>
            <a:r>
              <a:rPr lang="en-US" sz="1100">
                <a:solidFill>
                  <a:schemeClr val="accent3"/>
                </a:solidFill>
              </a:rPr>
              <a:t>V. 1, April 2026</a:t>
            </a:r>
          </a:p>
        </p:txBody>
      </p:sp>
      <mc:AlternateContent xmlns:mc="http://schemas.openxmlformats.org/markup-compatibility/2006" xmlns:a14="http://schemas.microsoft.com/office/drawing/2010/main">
        <mc:Choice Requires="a14">
          <p:graphicFrame>
            <p:nvGraphicFramePr>
              <p:cNvPr id="13" name="Table 12">
                <a:extLst>
                  <a:ext uri="{FF2B5EF4-FFF2-40B4-BE49-F238E27FC236}">
                    <a16:creationId xmlns:a16="http://schemas.microsoft.com/office/drawing/2014/main" id="{FBB369E2-ED7C-AB83-C627-0DA36E4E273A}"/>
                  </a:ext>
                </a:extLst>
              </p:cNvPr>
              <p:cNvGraphicFramePr>
                <a:graphicFrameLocks noGrp="1"/>
              </p:cNvGraphicFramePr>
              <p:nvPr>
                <p:extLst>
                  <p:ext uri="{D42A27DB-BD31-4B8C-83A1-F6EECF244321}">
                    <p14:modId xmlns:p14="http://schemas.microsoft.com/office/powerpoint/2010/main" val="1661926417"/>
                  </p:ext>
                </p:extLst>
              </p:nvPr>
            </p:nvGraphicFramePr>
            <p:xfrm>
              <a:off x="8170535" y="4558930"/>
              <a:ext cx="3483296" cy="1706880"/>
            </p:xfrm>
            <a:graphic>
              <a:graphicData uri="http://schemas.openxmlformats.org/drawingml/2006/table">
                <a:tbl>
                  <a:tblPr firstRow="1" firstCol="1" bandRow="1">
                    <a:tableStyleId>{2D5ABB26-0587-4C30-8999-92F81FD0307C}</a:tableStyleId>
                  </a:tblPr>
                  <a:tblGrid>
                    <a:gridCol w="1218629">
                      <a:extLst>
                        <a:ext uri="{9D8B030D-6E8A-4147-A177-3AD203B41FA5}">
                          <a16:colId xmlns:a16="http://schemas.microsoft.com/office/drawing/2014/main" val="3276745922"/>
                        </a:ext>
                      </a:extLst>
                    </a:gridCol>
                    <a:gridCol w="584835">
                      <a:extLst>
                        <a:ext uri="{9D8B030D-6E8A-4147-A177-3AD203B41FA5}">
                          <a16:colId xmlns:a16="http://schemas.microsoft.com/office/drawing/2014/main" val="1494927651"/>
                        </a:ext>
                      </a:extLst>
                    </a:gridCol>
                    <a:gridCol w="687939">
                      <a:extLst>
                        <a:ext uri="{9D8B030D-6E8A-4147-A177-3AD203B41FA5}">
                          <a16:colId xmlns:a16="http://schemas.microsoft.com/office/drawing/2014/main" val="2552657600"/>
                        </a:ext>
                      </a:extLst>
                    </a:gridCol>
                    <a:gridCol w="355600">
                      <a:extLst>
                        <a:ext uri="{9D8B030D-6E8A-4147-A177-3AD203B41FA5}">
                          <a16:colId xmlns:a16="http://schemas.microsoft.com/office/drawing/2014/main" val="3687498469"/>
                        </a:ext>
                      </a:extLst>
                    </a:gridCol>
                    <a:gridCol w="636293">
                      <a:extLst>
                        <a:ext uri="{9D8B030D-6E8A-4147-A177-3AD203B41FA5}">
                          <a16:colId xmlns:a16="http://schemas.microsoft.com/office/drawing/2014/main" val="4180264932"/>
                        </a:ext>
                      </a:extLst>
                    </a:gridCol>
                  </a:tblGrid>
                  <a:tr h="100016">
                    <a:tc>
                      <a:txBody>
                        <a:bodyPr/>
                        <a:lstStyle/>
                        <a:p>
                          <a:r>
                            <a:rPr lang="en-US" sz="1400" b="1"/>
                            <a:t>Inputs</a:t>
                          </a:r>
                        </a:p>
                      </a:txBody>
                      <a:tcPr marL="0" marR="0" marT="0" marB="0" anchor="ctr">
                        <a:lnB w="12700" cap="flat" cmpd="sng" algn="ctr">
                          <a:solidFill>
                            <a:schemeClr val="tx1"/>
                          </a:solidFill>
                          <a:prstDash val="solid"/>
                          <a:round/>
                          <a:headEnd type="none" w="med" len="med"/>
                          <a:tailEnd type="none" w="med" len="med"/>
                        </a:lnB>
                      </a:tcPr>
                    </a:tc>
                    <a:tc>
                      <a:txBody>
                        <a:bodyPr/>
                        <a:lstStyle/>
                        <a:p>
                          <a:pPr algn="ctr"/>
                          <a:r>
                            <a:rPr lang="en-US" sz="1400" b="1"/>
                            <a:t>Symbol</a:t>
                          </a:r>
                        </a:p>
                      </a:txBody>
                      <a:tcPr marL="0" marR="0" marT="0" marB="0" anchor="ctr">
                        <a:lnB w="12700" cap="flat" cmpd="sng" algn="ctr">
                          <a:solidFill>
                            <a:schemeClr val="tx1"/>
                          </a:solidFill>
                          <a:prstDash val="solid"/>
                          <a:round/>
                          <a:headEnd type="none" w="med" len="med"/>
                          <a:tailEnd type="none" w="med" len="med"/>
                        </a:lnB>
                      </a:tcPr>
                    </a:tc>
                    <a:tc>
                      <a:txBody>
                        <a:bodyPr/>
                        <a:lstStyle/>
                        <a:p>
                          <a:pPr algn="ctr"/>
                          <a:r>
                            <a:rPr lang="en-US" sz="1400" b="1"/>
                            <a:t>Units</a:t>
                          </a:r>
                        </a:p>
                      </a:txBody>
                      <a:tcPr marL="0" marR="0" marT="0" marB="0" anchor="ctr">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z="1400" b="1">
                                    <a:latin typeface="Cambria Math" panose="02040503050406030204" pitchFamily="18" charset="0"/>
                                  </a:rPr>
                                  <m:t>𝝁</m:t>
                                </m:r>
                              </m:oMath>
                            </m:oMathPara>
                          </a14:m>
                          <a:endParaRPr lang="en-US" sz="1400"/>
                        </a:p>
                      </a:txBody>
                      <a:tcPr marL="0" marR="0" marT="0" marB="0" anchor="ctr">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z="1400" b="1">
                                    <a:latin typeface="Cambria Math" panose="02040503050406030204" pitchFamily="18" charset="0"/>
                                  </a:rPr>
                                  <m:t>𝝈</m:t>
                                </m:r>
                                <m:r>
                                  <a:rPr lang="en-US" sz="1400" b="1">
                                    <a:latin typeface="Cambria Math" panose="02040503050406030204" pitchFamily="18" charset="0"/>
                                  </a:rPr>
                                  <m:t>/</m:t>
                                </m:r>
                                <m:r>
                                  <a:rPr lang="en-US" sz="1400" b="1">
                                    <a:latin typeface="Cambria Math" panose="02040503050406030204" pitchFamily="18" charset="0"/>
                                  </a:rPr>
                                  <m:t>𝝁</m:t>
                                </m:r>
                              </m:oMath>
                            </m:oMathPara>
                          </a14:m>
                          <a:endParaRPr lang="en-US" sz="1400"/>
                        </a:p>
                      </a:txBody>
                      <a:tcPr marL="0" marR="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4920934"/>
                      </a:ext>
                    </a:extLst>
                  </a:tr>
                  <a:tr h="200031">
                    <a:tc>
                      <a:txBody>
                        <a:bodyPr/>
                        <a:lstStyle/>
                        <a:p>
                          <a:r>
                            <a:rPr lang="en-US" sz="1400" b="0"/>
                            <a:t>Gravity </a:t>
                          </a:r>
                        </a:p>
                      </a:txBody>
                      <a:tcPr marL="0" marR="0" marT="0" marB="0" anchor="ctr">
                        <a:lnT w="12700" cap="flat" cmpd="sng" algn="ctr">
                          <a:solidFill>
                            <a:schemeClr val="tx1"/>
                          </a:solidFill>
                          <a:prstDash val="solid"/>
                          <a:round/>
                          <a:headEnd type="none" w="med" len="med"/>
                          <a:tailEnd type="none" w="med" len="med"/>
                        </a:lnT>
                      </a:tcPr>
                    </a:tc>
                    <a:tc>
                      <a:txBody>
                        <a:bodyPr/>
                        <a:lstStyle/>
                        <a:p>
                          <a:pPr algn="ctr"/>
                          <a14:m>
                            <m:oMathPara xmlns:m="http://schemas.openxmlformats.org/officeDocument/2006/math">
                              <m:oMathParaPr>
                                <m:jc m:val="centerGroup"/>
                              </m:oMathParaPr>
                              <m:oMath xmlns:m="http://schemas.openxmlformats.org/officeDocument/2006/math">
                                <m:r>
                                  <a:rPr lang="en-US" sz="1400" b="0" baseline="0">
                                    <a:latin typeface="Cambria Math" panose="02040503050406030204" pitchFamily="18" charset="0"/>
                                  </a:rPr>
                                  <m:t>𝑔</m:t>
                                </m:r>
                              </m:oMath>
                            </m:oMathPara>
                          </a14:m>
                          <a:endParaRPr lang="en-US" sz="1400" baseline="0"/>
                        </a:p>
                      </a:txBody>
                      <a:tcPr marL="0" marR="0" marT="0" marB="0" anchor="ctr">
                        <a:lnT w="12700" cap="flat" cmpd="sng" algn="ctr">
                          <a:solidFill>
                            <a:schemeClr val="tx1"/>
                          </a:solidFill>
                          <a:prstDash val="solid"/>
                          <a:round/>
                          <a:headEnd type="none" w="med" len="med"/>
                          <a:tailEnd type="none" w="med" len="med"/>
                        </a:lnT>
                      </a:tcPr>
                    </a:tc>
                    <a:tc>
                      <a:txBody>
                        <a:bodyPr/>
                        <a:lstStyle/>
                        <a:p>
                          <a:pPr algn="ctr"/>
                          <a:r>
                            <a:rPr lang="en-US" sz="1400"/>
                            <a:t>m/s</a:t>
                          </a:r>
                          <a:r>
                            <a:rPr lang="en-US" sz="1400" baseline="30000"/>
                            <a:t>2</a:t>
                          </a:r>
                        </a:p>
                      </a:txBody>
                      <a:tcPr marL="0" marR="0" marT="0" marB="0" anchor="ctr">
                        <a:lnT w="12700" cap="flat" cmpd="sng" algn="ctr">
                          <a:solidFill>
                            <a:schemeClr val="tx1"/>
                          </a:solidFill>
                          <a:prstDash val="solid"/>
                          <a:round/>
                          <a:headEnd type="none" w="med" len="med"/>
                          <a:tailEnd type="none" w="med" len="med"/>
                        </a:lnT>
                      </a:tcPr>
                    </a:tc>
                    <a:tc>
                      <a:txBody>
                        <a:bodyPr/>
                        <a:lstStyle/>
                        <a:p>
                          <a:pPr algn="ctr"/>
                          <a:r>
                            <a:rPr lang="en-US" sz="1400"/>
                            <a:t>9.81</a:t>
                          </a:r>
                        </a:p>
                      </a:txBody>
                      <a:tcPr marL="0" marR="0" marT="0" marB="0" anchor="ctr">
                        <a:lnT w="12700" cap="flat" cmpd="sng" algn="ctr">
                          <a:solidFill>
                            <a:schemeClr val="tx1"/>
                          </a:solidFill>
                          <a:prstDash val="solid"/>
                          <a:round/>
                          <a:headEnd type="none" w="med" len="med"/>
                          <a:tailEnd type="none" w="med" len="med"/>
                        </a:lnT>
                      </a:tcPr>
                    </a:tc>
                    <a:tc>
                      <a:txBody>
                        <a:bodyPr/>
                        <a:lstStyle/>
                        <a:p>
                          <a:pPr algn="ctr"/>
                          <a:r>
                            <a:rPr lang="en-US" sz="1400"/>
                            <a:t>-</a:t>
                          </a:r>
                        </a:p>
                      </a:txBody>
                      <a:tcPr marL="0" marR="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47563869"/>
                      </a:ext>
                    </a:extLst>
                  </a:tr>
                  <a:tr h="100016">
                    <a:tc>
                      <a:txBody>
                        <a:bodyPr/>
                        <a:lstStyle/>
                        <a:p>
                          <a:r>
                            <a:rPr lang="en-US" sz="1400" b="0"/>
                            <a:t>Mass</a:t>
                          </a:r>
                        </a:p>
                      </a:txBody>
                      <a:tcPr marL="0" marR="0" marT="0" marB="0" anchor="ctr"/>
                    </a:tc>
                    <a:tc>
                      <a:txBody>
                        <a:bodyPr/>
                        <a:lstStyle/>
                        <a:p>
                          <a:pPr algn="ctr"/>
                          <a14:m>
                            <m:oMathPara xmlns:m="http://schemas.openxmlformats.org/officeDocument/2006/math">
                              <m:oMathParaPr>
                                <m:jc m:val="centerGroup"/>
                              </m:oMathParaPr>
                              <m:oMath xmlns:m="http://schemas.openxmlformats.org/officeDocument/2006/math">
                                <m:r>
                                  <a:rPr lang="en-US" sz="1400" b="0">
                                    <a:latin typeface="Cambria Math" panose="02040503050406030204" pitchFamily="18" charset="0"/>
                                  </a:rPr>
                                  <m:t>𝑚</m:t>
                                </m:r>
                              </m:oMath>
                            </m:oMathPara>
                          </a14:m>
                          <a:endParaRPr lang="en-US" sz="1400"/>
                        </a:p>
                      </a:txBody>
                      <a:tcPr marL="0" marR="0" marT="0" marB="0" anchor="ctr"/>
                    </a:tc>
                    <a:tc>
                      <a:txBody>
                        <a:bodyPr/>
                        <a:lstStyle/>
                        <a:p>
                          <a:pPr algn="ctr"/>
                          <a:r>
                            <a:rPr lang="en-US" sz="1400"/>
                            <a:t>kg</a:t>
                          </a:r>
                        </a:p>
                      </a:txBody>
                      <a:tcPr marL="0" marR="0" marT="0" marB="0" anchor="ctr"/>
                    </a:tc>
                    <a:tc>
                      <a:txBody>
                        <a:bodyPr/>
                        <a:lstStyle/>
                        <a:p>
                          <a:pPr algn="ctr"/>
                          <a:r>
                            <a:rPr lang="en-US" sz="1400"/>
                            <a:t>0.2</a:t>
                          </a:r>
                        </a:p>
                      </a:txBody>
                      <a:tcPr marL="0" marR="0" marT="0" marB="0" anchor="ctr"/>
                    </a:tc>
                    <a:tc>
                      <a:txBody>
                        <a:bodyPr/>
                        <a:lstStyle/>
                        <a:p>
                          <a:pPr algn="ctr"/>
                          <a:r>
                            <a:rPr lang="en-US" sz="1400"/>
                            <a:t>-</a:t>
                          </a:r>
                        </a:p>
                      </a:txBody>
                      <a:tcPr marL="0" marR="0" marT="0" marB="0" anchor="ctr"/>
                    </a:tc>
                    <a:extLst>
                      <a:ext uri="{0D108BD9-81ED-4DB2-BD59-A6C34878D82A}">
                        <a16:rowId xmlns:a16="http://schemas.microsoft.com/office/drawing/2014/main" val="2332096448"/>
                      </a:ext>
                    </a:extLst>
                  </a:tr>
                  <a:tr h="200031">
                    <a:tc>
                      <a:txBody>
                        <a:bodyPr/>
                        <a:lstStyle/>
                        <a:p>
                          <a:r>
                            <a:rPr lang="en-US" sz="1400" b="0"/>
                            <a:t>Radius</a:t>
                          </a:r>
                        </a:p>
                      </a:txBody>
                      <a:tcPr marL="0" marR="0" marT="0" marB="0" anchor="ctr"/>
                    </a:tc>
                    <a:tc>
                      <a:txBody>
                        <a:bodyPr/>
                        <a:lstStyle/>
                        <a:p>
                          <a:pPr algn="ctr"/>
                          <a14:m>
                            <m:oMathPara xmlns:m="http://schemas.openxmlformats.org/officeDocument/2006/math">
                              <m:oMathParaPr>
                                <m:jc m:val="centerGroup"/>
                              </m:oMathParaPr>
                              <m:oMath xmlns:m="http://schemas.openxmlformats.org/officeDocument/2006/math">
                                <m:r>
                                  <a:rPr lang="en-US" sz="1400" b="0">
                                    <a:latin typeface="Cambria Math" panose="02040503050406030204" pitchFamily="18" charset="0"/>
                                  </a:rPr>
                                  <m:t>𝑟</m:t>
                                </m:r>
                              </m:oMath>
                            </m:oMathPara>
                          </a14:m>
                          <a:endParaRPr lang="en-US" sz="1400"/>
                        </a:p>
                      </a:txBody>
                      <a:tcPr marL="0" marR="0" marT="0" marB="0" anchor="ctr"/>
                    </a:tc>
                    <a:tc>
                      <a:txBody>
                        <a:bodyPr/>
                        <a:lstStyle/>
                        <a:p>
                          <a:pPr algn="ctr"/>
                          <a:r>
                            <a:rPr lang="en-US" sz="1400"/>
                            <a:t>m</a:t>
                          </a:r>
                        </a:p>
                      </a:txBody>
                      <a:tcPr marL="0" marR="0" marT="0" marB="0" anchor="ctr"/>
                    </a:tc>
                    <a:tc>
                      <a:txBody>
                        <a:bodyPr/>
                        <a:lstStyle/>
                        <a:p>
                          <a:pPr algn="ctr"/>
                          <a:r>
                            <a:rPr lang="en-US" sz="1400"/>
                            <a:t>0.05</a:t>
                          </a:r>
                        </a:p>
                      </a:txBody>
                      <a:tcPr marL="0" marR="0" marT="0" marB="0" anchor="ctr"/>
                    </a:tc>
                    <a:tc>
                      <a:txBody>
                        <a:bodyPr/>
                        <a:lstStyle/>
                        <a:p>
                          <a:pPr algn="ctr"/>
                          <a:r>
                            <a:rPr lang="en-US" sz="1400"/>
                            <a:t>-</a:t>
                          </a:r>
                        </a:p>
                      </a:txBody>
                      <a:tcPr marL="0" marR="0" marT="0" marB="0" anchor="ctr"/>
                    </a:tc>
                    <a:extLst>
                      <a:ext uri="{0D108BD9-81ED-4DB2-BD59-A6C34878D82A}">
                        <a16:rowId xmlns:a16="http://schemas.microsoft.com/office/drawing/2014/main" val="3149730876"/>
                      </a:ext>
                    </a:extLst>
                  </a:tr>
                  <a:tr h="200031">
                    <a:tc>
                      <a:txBody>
                        <a:bodyPr/>
                        <a:lstStyle/>
                        <a:p>
                          <a:r>
                            <a:rPr lang="en-US" sz="1400" b="0"/>
                            <a:t>Air Density</a:t>
                          </a:r>
                        </a:p>
                      </a:txBody>
                      <a:tcPr marL="0" marR="0" marT="0" marB="0" anchor="ctr"/>
                    </a:tc>
                    <a:tc>
                      <a:txBody>
                        <a:bodyPr/>
                        <a:lstStyle/>
                        <a:p>
                          <a:pPr algn="ctr"/>
                          <a14:m>
                            <m:oMathPara xmlns:m="http://schemas.openxmlformats.org/officeDocument/2006/math">
                              <m:oMathParaPr>
                                <m:jc m:val="centerGroup"/>
                              </m:oMathParaPr>
                              <m:oMath xmlns:m="http://schemas.openxmlformats.org/officeDocument/2006/math">
                                <m:r>
                                  <a:rPr lang="en-US" sz="1400" b="0" baseline="0">
                                    <a:latin typeface="Cambria Math" panose="02040503050406030204" pitchFamily="18" charset="0"/>
                                  </a:rPr>
                                  <m:t>𝜌</m:t>
                                </m:r>
                              </m:oMath>
                            </m:oMathPara>
                          </a14:m>
                          <a:endParaRPr lang="en-US" sz="1400" baseline="0"/>
                        </a:p>
                      </a:txBody>
                      <a:tcPr marL="0" marR="0" marT="0" marB="0" anchor="ctr"/>
                    </a:tc>
                    <a:tc>
                      <a:txBody>
                        <a:bodyPr/>
                        <a:lstStyle/>
                        <a:p>
                          <a:pPr algn="ctr"/>
                          <a:r>
                            <a:rPr lang="en-US" sz="1400"/>
                            <a:t>kg/m</a:t>
                          </a:r>
                          <a:r>
                            <a:rPr lang="en-US" sz="1400" baseline="30000"/>
                            <a:t>3</a:t>
                          </a:r>
                        </a:p>
                      </a:txBody>
                      <a:tcPr marL="0" marR="0" marT="0" marB="0" anchor="ctr"/>
                    </a:tc>
                    <a:tc>
                      <a:txBody>
                        <a:bodyPr/>
                        <a:lstStyle/>
                        <a:p>
                          <a:pPr algn="ctr"/>
                          <a:r>
                            <a:rPr lang="en-US" sz="1400"/>
                            <a:t>1.28</a:t>
                          </a:r>
                        </a:p>
                      </a:txBody>
                      <a:tcPr marL="0" marR="0" marT="0" marB="0" anchor="ctr"/>
                    </a:tc>
                    <a:tc>
                      <a:txBody>
                        <a:bodyPr/>
                        <a:lstStyle/>
                        <a:p>
                          <a:pPr algn="ctr"/>
                          <a:r>
                            <a:rPr lang="en-US" sz="1400"/>
                            <a:t>0.05</a:t>
                          </a:r>
                        </a:p>
                      </a:txBody>
                      <a:tcPr marL="0" marR="0" marT="0" marB="0" anchor="ctr"/>
                    </a:tc>
                    <a:extLst>
                      <a:ext uri="{0D108BD9-81ED-4DB2-BD59-A6C34878D82A}">
                        <a16:rowId xmlns:a16="http://schemas.microsoft.com/office/drawing/2014/main" val="1589480060"/>
                      </a:ext>
                    </a:extLst>
                  </a:tr>
                  <a:tr h="100016">
                    <a:tc>
                      <a:txBody>
                        <a:bodyPr/>
                        <a:lstStyle/>
                        <a:p>
                          <a:r>
                            <a:rPr lang="en-US" sz="1400" b="0"/>
                            <a:t>Initial Speed</a:t>
                          </a:r>
                        </a:p>
                      </a:txBody>
                      <a:tcPr marL="0" marR="0" marT="0" marB="0"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1400" b="0" i="1">
                                        <a:latin typeface="Cambria Math" panose="02040503050406030204" pitchFamily="18" charset="0"/>
                                      </a:rPr>
                                    </m:ctrlPr>
                                  </m:sSubPr>
                                  <m:e>
                                    <m:r>
                                      <a:rPr lang="en-US" sz="1400" b="0">
                                        <a:latin typeface="Cambria Math" panose="02040503050406030204" pitchFamily="18" charset="0"/>
                                      </a:rPr>
                                      <m:t>𝑣</m:t>
                                    </m:r>
                                  </m:e>
                                  <m:sub>
                                    <m:r>
                                      <a:rPr lang="en-US" sz="1400" b="0">
                                        <a:latin typeface="Cambria Math" panose="02040503050406030204" pitchFamily="18" charset="0"/>
                                      </a:rPr>
                                      <m:t>0</m:t>
                                    </m:r>
                                  </m:sub>
                                </m:sSub>
                              </m:oMath>
                            </m:oMathPara>
                          </a14:m>
                          <a:endParaRPr lang="en-US" sz="1400"/>
                        </a:p>
                      </a:txBody>
                      <a:tcPr marL="0" marR="0" marT="0" marB="0" anchor="ctr"/>
                    </a:tc>
                    <a:tc>
                      <a:txBody>
                        <a:bodyPr/>
                        <a:lstStyle/>
                        <a:p>
                          <a:pPr algn="ctr"/>
                          <a:r>
                            <a:rPr lang="en-US" sz="1400"/>
                            <a:t>m/s</a:t>
                          </a:r>
                        </a:p>
                      </a:txBody>
                      <a:tcPr marL="0" marR="0" marT="0" marB="0" anchor="ctr"/>
                    </a:tc>
                    <a:tc>
                      <a:txBody>
                        <a:bodyPr/>
                        <a:lstStyle/>
                        <a:p>
                          <a:pPr algn="ctr"/>
                          <a:r>
                            <a:rPr lang="en-US" sz="1400"/>
                            <a:t>50</a:t>
                          </a:r>
                        </a:p>
                      </a:txBody>
                      <a:tcPr marL="0" marR="0" marT="0" marB="0" anchor="ctr"/>
                    </a:tc>
                    <a:tc>
                      <a:txBody>
                        <a:bodyPr/>
                        <a:lstStyle/>
                        <a:p>
                          <a:pPr algn="ctr"/>
                          <a:r>
                            <a:rPr lang="en-US" sz="1400"/>
                            <a:t>0.01</a:t>
                          </a:r>
                        </a:p>
                      </a:txBody>
                      <a:tcPr marL="0" marR="0" marT="0" marB="0" anchor="ctr"/>
                    </a:tc>
                    <a:extLst>
                      <a:ext uri="{0D108BD9-81ED-4DB2-BD59-A6C34878D82A}">
                        <a16:rowId xmlns:a16="http://schemas.microsoft.com/office/drawing/2014/main" val="2023377312"/>
                      </a:ext>
                    </a:extLst>
                  </a:tr>
                  <a:tr h="100016">
                    <a:tc>
                      <a:txBody>
                        <a:bodyPr/>
                        <a:lstStyle/>
                        <a:p>
                          <a:r>
                            <a:rPr lang="en-US" sz="1400" b="0"/>
                            <a:t>Launch Angle</a:t>
                          </a:r>
                        </a:p>
                      </a:txBody>
                      <a:tcPr marL="0" marR="0" marT="0" marB="0" anchor="ctr"/>
                    </a:tc>
                    <a:tc>
                      <a:txBody>
                        <a:bodyPr/>
                        <a:lstStyle/>
                        <a:p>
                          <a:pPr algn="ctr"/>
                          <a14:m>
                            <m:oMathPara xmlns:m="http://schemas.openxmlformats.org/officeDocument/2006/math">
                              <m:oMathParaPr>
                                <m:jc m:val="centerGroup"/>
                              </m:oMathParaPr>
                              <m:oMath xmlns:m="http://schemas.openxmlformats.org/officeDocument/2006/math">
                                <m:r>
                                  <a:rPr lang="en-US" sz="1400" b="0">
                                    <a:latin typeface="Cambria Math" panose="02040503050406030204" pitchFamily="18" charset="0"/>
                                  </a:rPr>
                                  <m:t>𝛼</m:t>
                                </m:r>
                              </m:oMath>
                            </m:oMathPara>
                          </a14:m>
                          <a:endParaRPr lang="en-US" sz="1400"/>
                        </a:p>
                      </a:txBody>
                      <a:tcPr marL="0" marR="0" marT="0" marB="0" anchor="ctr"/>
                    </a:tc>
                    <a:tc>
                      <a:txBody>
                        <a:bodyPr/>
                        <a:lstStyle/>
                        <a:p>
                          <a:pPr algn="ctr"/>
                          <a:r>
                            <a:rPr lang="en-US" sz="1400"/>
                            <a:t>deg</a:t>
                          </a:r>
                        </a:p>
                      </a:txBody>
                      <a:tcPr marL="0" marR="0" marT="0" marB="0" anchor="ctr"/>
                    </a:tc>
                    <a:tc>
                      <a:txBody>
                        <a:bodyPr/>
                        <a:lstStyle/>
                        <a:p>
                          <a:pPr algn="ctr"/>
                          <a:r>
                            <a:rPr lang="en-US" sz="1400"/>
                            <a:t>45</a:t>
                          </a:r>
                        </a:p>
                      </a:txBody>
                      <a:tcPr marL="0" marR="0" marT="0" marB="0" anchor="ctr"/>
                    </a:tc>
                    <a:tc>
                      <a:txBody>
                        <a:bodyPr/>
                        <a:lstStyle/>
                        <a:p>
                          <a:pPr algn="ctr"/>
                          <a:r>
                            <a:rPr lang="en-US" sz="1400"/>
                            <a:t>0.01</a:t>
                          </a:r>
                        </a:p>
                      </a:txBody>
                      <a:tcPr marL="0" marR="0" marT="0" marB="0" anchor="ctr"/>
                    </a:tc>
                    <a:extLst>
                      <a:ext uri="{0D108BD9-81ED-4DB2-BD59-A6C34878D82A}">
                        <a16:rowId xmlns:a16="http://schemas.microsoft.com/office/drawing/2014/main" val="3558861351"/>
                      </a:ext>
                    </a:extLst>
                  </a:tr>
                  <a:tr h="200031">
                    <a:tc>
                      <a:txBody>
                        <a:bodyPr/>
                        <a:lstStyle/>
                        <a:p>
                          <a:r>
                            <a:rPr lang="en-US" sz="1400" b="0"/>
                            <a:t>Drag Coefficient</a:t>
                          </a:r>
                        </a:p>
                      </a:txBody>
                      <a:tcPr marL="0" marR="0" marT="0" marB="0"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1400" b="0" i="1">
                                        <a:latin typeface="Cambria Math" panose="02040503050406030204" pitchFamily="18" charset="0"/>
                                      </a:rPr>
                                    </m:ctrlPr>
                                  </m:sSubPr>
                                  <m:e>
                                    <m:r>
                                      <a:rPr lang="en-US" sz="1400" b="0">
                                        <a:latin typeface="Cambria Math" panose="02040503050406030204" pitchFamily="18" charset="0"/>
                                      </a:rPr>
                                      <m:t>𝐶</m:t>
                                    </m:r>
                                  </m:e>
                                  <m:sub>
                                    <m:r>
                                      <a:rPr lang="en-US" sz="1400" b="0">
                                        <a:latin typeface="Cambria Math" panose="02040503050406030204" pitchFamily="18" charset="0"/>
                                      </a:rPr>
                                      <m:t>𝑑</m:t>
                                    </m:r>
                                  </m:sub>
                                </m:sSub>
                              </m:oMath>
                            </m:oMathPara>
                          </a14:m>
                          <a:endParaRPr lang="en-US" sz="1400"/>
                        </a:p>
                      </a:txBody>
                      <a:tcPr marL="0" marR="0" marT="0" marB="0" anchor="ctr"/>
                    </a:tc>
                    <a:tc>
                      <a:txBody>
                        <a:bodyPr/>
                        <a:lstStyle/>
                        <a:p>
                          <a:pPr algn="ctr"/>
                          <a:r>
                            <a:rPr lang="en-US" sz="1400"/>
                            <a:t>-</a:t>
                          </a:r>
                        </a:p>
                      </a:txBody>
                      <a:tcPr marL="0" marR="0" marT="0" marB="0" anchor="ctr"/>
                    </a:tc>
                    <a:tc>
                      <a:txBody>
                        <a:bodyPr/>
                        <a:lstStyle/>
                        <a:p>
                          <a:pPr algn="ctr"/>
                          <a:r>
                            <a:rPr lang="en-US" sz="1400"/>
                            <a:t>0.47</a:t>
                          </a:r>
                        </a:p>
                      </a:txBody>
                      <a:tcPr marL="0" marR="0" marT="0" marB="0" anchor="ctr"/>
                    </a:tc>
                    <a:tc>
                      <a:txBody>
                        <a:bodyPr/>
                        <a:lstStyle/>
                        <a:p>
                          <a:pPr algn="ctr"/>
                          <a:r>
                            <a:rPr lang="en-US" sz="1400"/>
                            <a:t>0.1</a:t>
                          </a:r>
                        </a:p>
                      </a:txBody>
                      <a:tcPr marL="0" marR="0" marT="0" marB="0" anchor="ctr"/>
                    </a:tc>
                    <a:extLst>
                      <a:ext uri="{0D108BD9-81ED-4DB2-BD59-A6C34878D82A}">
                        <a16:rowId xmlns:a16="http://schemas.microsoft.com/office/drawing/2014/main" val="1605644916"/>
                      </a:ext>
                    </a:extLst>
                  </a:tr>
                </a:tbl>
              </a:graphicData>
            </a:graphic>
          </p:graphicFrame>
        </mc:Choice>
        <mc:Fallback xmlns="">
          <p:graphicFrame>
            <p:nvGraphicFramePr>
              <p:cNvPr id="13" name="Table 12">
                <a:extLst>
                  <a:ext uri="{FF2B5EF4-FFF2-40B4-BE49-F238E27FC236}">
                    <a16:creationId xmlns:a16="http://schemas.microsoft.com/office/drawing/2014/main" id="{FBB369E2-ED7C-AB83-C627-0DA36E4E273A}"/>
                  </a:ext>
                </a:extLst>
              </p:cNvPr>
              <p:cNvGraphicFramePr>
                <a:graphicFrameLocks noGrp="1"/>
              </p:cNvGraphicFramePr>
              <p:nvPr>
                <p:extLst>
                  <p:ext uri="{D42A27DB-BD31-4B8C-83A1-F6EECF244321}">
                    <p14:modId xmlns:p14="http://schemas.microsoft.com/office/powerpoint/2010/main" val="1661926417"/>
                  </p:ext>
                </p:extLst>
              </p:nvPr>
            </p:nvGraphicFramePr>
            <p:xfrm>
              <a:off x="8170535" y="4558930"/>
              <a:ext cx="3483296" cy="1706880"/>
            </p:xfrm>
            <a:graphic>
              <a:graphicData uri="http://schemas.openxmlformats.org/drawingml/2006/table">
                <a:tbl>
                  <a:tblPr firstRow="1" firstCol="1" bandRow="1">
                    <a:tableStyleId>{2D5ABB26-0587-4C30-8999-92F81FD0307C}</a:tableStyleId>
                  </a:tblPr>
                  <a:tblGrid>
                    <a:gridCol w="1218629">
                      <a:extLst>
                        <a:ext uri="{9D8B030D-6E8A-4147-A177-3AD203B41FA5}">
                          <a16:colId xmlns:a16="http://schemas.microsoft.com/office/drawing/2014/main" val="3276745922"/>
                        </a:ext>
                      </a:extLst>
                    </a:gridCol>
                    <a:gridCol w="584835">
                      <a:extLst>
                        <a:ext uri="{9D8B030D-6E8A-4147-A177-3AD203B41FA5}">
                          <a16:colId xmlns:a16="http://schemas.microsoft.com/office/drawing/2014/main" val="1494927651"/>
                        </a:ext>
                      </a:extLst>
                    </a:gridCol>
                    <a:gridCol w="687939">
                      <a:extLst>
                        <a:ext uri="{9D8B030D-6E8A-4147-A177-3AD203B41FA5}">
                          <a16:colId xmlns:a16="http://schemas.microsoft.com/office/drawing/2014/main" val="2552657600"/>
                        </a:ext>
                      </a:extLst>
                    </a:gridCol>
                    <a:gridCol w="355600">
                      <a:extLst>
                        <a:ext uri="{9D8B030D-6E8A-4147-A177-3AD203B41FA5}">
                          <a16:colId xmlns:a16="http://schemas.microsoft.com/office/drawing/2014/main" val="3687498469"/>
                        </a:ext>
                      </a:extLst>
                    </a:gridCol>
                    <a:gridCol w="636293">
                      <a:extLst>
                        <a:ext uri="{9D8B030D-6E8A-4147-A177-3AD203B41FA5}">
                          <a16:colId xmlns:a16="http://schemas.microsoft.com/office/drawing/2014/main" val="4180264932"/>
                        </a:ext>
                      </a:extLst>
                    </a:gridCol>
                  </a:tblGrid>
                  <a:tr h="213360">
                    <a:tc>
                      <a:txBody>
                        <a:bodyPr/>
                        <a:lstStyle/>
                        <a:p>
                          <a:r>
                            <a:rPr lang="en-US" sz="1400" b="1"/>
                            <a:t>Inputs</a:t>
                          </a:r>
                        </a:p>
                      </a:txBody>
                      <a:tcPr marL="0" marR="0" marT="0" marB="0" anchor="ctr">
                        <a:lnB w="12700" cap="flat" cmpd="sng" algn="ctr">
                          <a:solidFill>
                            <a:schemeClr val="tx1"/>
                          </a:solidFill>
                          <a:prstDash val="solid"/>
                          <a:round/>
                          <a:headEnd type="none" w="med" len="med"/>
                          <a:tailEnd type="none" w="med" len="med"/>
                        </a:lnB>
                      </a:tcPr>
                    </a:tc>
                    <a:tc>
                      <a:txBody>
                        <a:bodyPr/>
                        <a:lstStyle/>
                        <a:p>
                          <a:pPr algn="ctr"/>
                          <a:r>
                            <a:rPr lang="en-US" sz="1400" b="1"/>
                            <a:t>Symbol</a:t>
                          </a:r>
                        </a:p>
                      </a:txBody>
                      <a:tcPr marL="0" marR="0" marT="0" marB="0" anchor="ctr">
                        <a:lnB w="12700" cap="flat" cmpd="sng" algn="ctr">
                          <a:solidFill>
                            <a:schemeClr val="tx1"/>
                          </a:solidFill>
                          <a:prstDash val="solid"/>
                          <a:round/>
                          <a:headEnd type="none" w="med" len="med"/>
                          <a:tailEnd type="none" w="med" len="med"/>
                        </a:lnB>
                      </a:tcPr>
                    </a:tc>
                    <a:tc>
                      <a:txBody>
                        <a:bodyPr/>
                        <a:lstStyle/>
                        <a:p>
                          <a:pPr algn="ctr"/>
                          <a:r>
                            <a:rPr lang="en-US" sz="1400" b="1"/>
                            <a:t>Units</a:t>
                          </a:r>
                        </a:p>
                      </a:txBody>
                      <a:tcPr marL="0" marR="0" marT="0" marB="0" anchor="ctr">
                        <a:lnB w="12700" cap="flat" cmpd="sng" algn="ctr">
                          <a:solidFill>
                            <a:schemeClr val="tx1"/>
                          </a:solidFill>
                          <a:prstDash val="solid"/>
                          <a:round/>
                          <a:headEnd type="none" w="med" len="med"/>
                          <a:tailEnd type="none" w="med" len="med"/>
                        </a:lnB>
                      </a:tcPr>
                    </a:tc>
                    <a:tc>
                      <a:txBody>
                        <a:bodyPr/>
                        <a:lstStyle/>
                        <a:p>
                          <a:endParaRPr lang="en-US"/>
                        </a:p>
                      </a:txBody>
                      <a:tcPr marL="0" marR="0" marT="0" marB="0" anchor="ctr">
                        <a:lnB w="12700" cap="flat" cmpd="sng" algn="ctr">
                          <a:solidFill>
                            <a:schemeClr val="tx1"/>
                          </a:solidFill>
                          <a:prstDash val="solid"/>
                          <a:round/>
                          <a:headEnd type="none" w="med" len="med"/>
                          <a:tailEnd type="none" w="med" len="med"/>
                        </a:lnB>
                        <a:blipFill>
                          <a:blip r:embed="rId3"/>
                          <a:stretch>
                            <a:fillRect l="-693220" t="-22857" r="-177966" b="-754286"/>
                          </a:stretch>
                        </a:blipFill>
                      </a:tcPr>
                    </a:tc>
                    <a:tc>
                      <a:txBody>
                        <a:bodyPr/>
                        <a:lstStyle/>
                        <a:p>
                          <a:endParaRPr lang="en-US"/>
                        </a:p>
                      </a:txBody>
                      <a:tcPr marL="0" marR="0" marT="0" marB="0" anchor="ctr">
                        <a:lnB w="12700" cap="flat" cmpd="sng" algn="ctr">
                          <a:solidFill>
                            <a:schemeClr val="tx1"/>
                          </a:solidFill>
                          <a:prstDash val="solid"/>
                          <a:round/>
                          <a:headEnd type="none" w="med" len="med"/>
                          <a:tailEnd type="none" w="med" len="med"/>
                        </a:lnB>
                        <a:blipFill>
                          <a:blip r:embed="rId3"/>
                          <a:stretch>
                            <a:fillRect l="-450000" t="-22857" r="-962" b="-754286"/>
                          </a:stretch>
                        </a:blipFill>
                      </a:tcPr>
                    </a:tc>
                    <a:extLst>
                      <a:ext uri="{0D108BD9-81ED-4DB2-BD59-A6C34878D82A}">
                        <a16:rowId xmlns:a16="http://schemas.microsoft.com/office/drawing/2014/main" val="3934920934"/>
                      </a:ext>
                    </a:extLst>
                  </a:tr>
                  <a:tr h="213360">
                    <a:tc>
                      <a:txBody>
                        <a:bodyPr/>
                        <a:lstStyle/>
                        <a:p>
                          <a:r>
                            <a:rPr lang="en-US" sz="1400" b="0"/>
                            <a:t>Gravity </a:t>
                          </a:r>
                        </a:p>
                      </a:txBody>
                      <a:tcPr marL="0" marR="0" marT="0" marB="0" anchor="ctr">
                        <a:lnT w="12700" cap="flat" cmpd="sng" algn="ctr">
                          <a:solidFill>
                            <a:schemeClr val="tx1"/>
                          </a:solidFill>
                          <a:prstDash val="solid"/>
                          <a:round/>
                          <a:headEnd type="none" w="med" len="med"/>
                          <a:tailEnd type="none" w="med" len="med"/>
                        </a:lnT>
                      </a:tcPr>
                    </a:tc>
                    <a:tc>
                      <a:txBody>
                        <a:bodyPr/>
                        <a:lstStyle/>
                        <a:p>
                          <a:endParaRPr lang="en-US"/>
                        </a:p>
                      </a:txBody>
                      <a:tcPr marL="0" marR="0" marT="0" marB="0" anchor="ctr">
                        <a:lnT w="12700" cap="flat" cmpd="sng" algn="ctr">
                          <a:solidFill>
                            <a:schemeClr val="tx1"/>
                          </a:solidFill>
                          <a:prstDash val="solid"/>
                          <a:round/>
                          <a:headEnd type="none" w="med" len="med"/>
                          <a:tailEnd type="none" w="med" len="med"/>
                        </a:lnT>
                        <a:blipFill>
                          <a:blip r:embed="rId3"/>
                          <a:stretch>
                            <a:fillRect l="-208333" t="-122857" r="-288542" b="-654286"/>
                          </a:stretch>
                        </a:blipFill>
                      </a:tcPr>
                    </a:tc>
                    <a:tc>
                      <a:txBody>
                        <a:bodyPr/>
                        <a:lstStyle/>
                        <a:p>
                          <a:pPr algn="ctr"/>
                          <a:r>
                            <a:rPr lang="en-US" sz="1400"/>
                            <a:t>m/s</a:t>
                          </a:r>
                          <a:r>
                            <a:rPr lang="en-US" sz="1400" baseline="30000"/>
                            <a:t>2</a:t>
                          </a:r>
                        </a:p>
                      </a:txBody>
                      <a:tcPr marL="0" marR="0" marT="0" marB="0" anchor="ctr">
                        <a:lnT w="12700" cap="flat" cmpd="sng" algn="ctr">
                          <a:solidFill>
                            <a:schemeClr val="tx1"/>
                          </a:solidFill>
                          <a:prstDash val="solid"/>
                          <a:round/>
                          <a:headEnd type="none" w="med" len="med"/>
                          <a:tailEnd type="none" w="med" len="med"/>
                        </a:lnT>
                      </a:tcPr>
                    </a:tc>
                    <a:tc>
                      <a:txBody>
                        <a:bodyPr/>
                        <a:lstStyle/>
                        <a:p>
                          <a:pPr algn="ctr"/>
                          <a:r>
                            <a:rPr lang="en-US" sz="1400"/>
                            <a:t>9.81</a:t>
                          </a:r>
                        </a:p>
                      </a:txBody>
                      <a:tcPr marL="0" marR="0" marT="0" marB="0" anchor="ctr">
                        <a:lnT w="12700" cap="flat" cmpd="sng" algn="ctr">
                          <a:solidFill>
                            <a:schemeClr val="tx1"/>
                          </a:solidFill>
                          <a:prstDash val="solid"/>
                          <a:round/>
                          <a:headEnd type="none" w="med" len="med"/>
                          <a:tailEnd type="none" w="med" len="med"/>
                        </a:lnT>
                      </a:tcPr>
                    </a:tc>
                    <a:tc>
                      <a:txBody>
                        <a:bodyPr/>
                        <a:lstStyle/>
                        <a:p>
                          <a:pPr algn="ctr"/>
                          <a:r>
                            <a:rPr lang="en-US" sz="1400"/>
                            <a:t>-</a:t>
                          </a:r>
                        </a:p>
                      </a:txBody>
                      <a:tcPr marL="0" marR="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47563869"/>
                      </a:ext>
                    </a:extLst>
                  </a:tr>
                  <a:tr h="213360">
                    <a:tc>
                      <a:txBody>
                        <a:bodyPr/>
                        <a:lstStyle/>
                        <a:p>
                          <a:r>
                            <a:rPr lang="en-US" sz="1400" b="0"/>
                            <a:t>Mass</a:t>
                          </a:r>
                        </a:p>
                      </a:txBody>
                      <a:tcPr marL="0" marR="0" marT="0" marB="0" anchor="ctr"/>
                    </a:tc>
                    <a:tc>
                      <a:txBody>
                        <a:bodyPr/>
                        <a:lstStyle/>
                        <a:p>
                          <a:endParaRPr lang="en-US"/>
                        </a:p>
                      </a:txBody>
                      <a:tcPr marL="0" marR="0" marT="0" marB="0" anchor="ctr">
                        <a:blipFill>
                          <a:blip r:embed="rId3"/>
                          <a:stretch>
                            <a:fillRect l="-208333" t="-222857" r="-288542" b="-554286"/>
                          </a:stretch>
                        </a:blipFill>
                      </a:tcPr>
                    </a:tc>
                    <a:tc>
                      <a:txBody>
                        <a:bodyPr/>
                        <a:lstStyle/>
                        <a:p>
                          <a:pPr algn="ctr"/>
                          <a:r>
                            <a:rPr lang="en-US" sz="1400"/>
                            <a:t>kg</a:t>
                          </a:r>
                        </a:p>
                      </a:txBody>
                      <a:tcPr marL="0" marR="0" marT="0" marB="0" anchor="ctr"/>
                    </a:tc>
                    <a:tc>
                      <a:txBody>
                        <a:bodyPr/>
                        <a:lstStyle/>
                        <a:p>
                          <a:pPr algn="ctr"/>
                          <a:r>
                            <a:rPr lang="en-US" sz="1400"/>
                            <a:t>0.2</a:t>
                          </a:r>
                        </a:p>
                      </a:txBody>
                      <a:tcPr marL="0" marR="0" marT="0" marB="0" anchor="ctr"/>
                    </a:tc>
                    <a:tc>
                      <a:txBody>
                        <a:bodyPr/>
                        <a:lstStyle/>
                        <a:p>
                          <a:pPr algn="ctr"/>
                          <a:r>
                            <a:rPr lang="en-US" sz="1400"/>
                            <a:t>-</a:t>
                          </a:r>
                        </a:p>
                      </a:txBody>
                      <a:tcPr marL="0" marR="0" marT="0" marB="0" anchor="ctr"/>
                    </a:tc>
                    <a:extLst>
                      <a:ext uri="{0D108BD9-81ED-4DB2-BD59-A6C34878D82A}">
                        <a16:rowId xmlns:a16="http://schemas.microsoft.com/office/drawing/2014/main" val="2332096448"/>
                      </a:ext>
                    </a:extLst>
                  </a:tr>
                  <a:tr h="213360">
                    <a:tc>
                      <a:txBody>
                        <a:bodyPr/>
                        <a:lstStyle/>
                        <a:p>
                          <a:r>
                            <a:rPr lang="en-US" sz="1400" b="0"/>
                            <a:t>Radius</a:t>
                          </a:r>
                        </a:p>
                      </a:txBody>
                      <a:tcPr marL="0" marR="0" marT="0" marB="0" anchor="ctr"/>
                    </a:tc>
                    <a:tc>
                      <a:txBody>
                        <a:bodyPr/>
                        <a:lstStyle/>
                        <a:p>
                          <a:endParaRPr lang="en-US"/>
                        </a:p>
                      </a:txBody>
                      <a:tcPr marL="0" marR="0" marT="0" marB="0" anchor="ctr">
                        <a:blipFill>
                          <a:blip r:embed="rId3"/>
                          <a:stretch>
                            <a:fillRect l="-208333" t="-313889" r="-288542" b="-438889"/>
                          </a:stretch>
                        </a:blipFill>
                      </a:tcPr>
                    </a:tc>
                    <a:tc>
                      <a:txBody>
                        <a:bodyPr/>
                        <a:lstStyle/>
                        <a:p>
                          <a:pPr algn="ctr"/>
                          <a:r>
                            <a:rPr lang="en-US" sz="1400"/>
                            <a:t>m</a:t>
                          </a:r>
                        </a:p>
                      </a:txBody>
                      <a:tcPr marL="0" marR="0" marT="0" marB="0" anchor="ctr"/>
                    </a:tc>
                    <a:tc>
                      <a:txBody>
                        <a:bodyPr/>
                        <a:lstStyle/>
                        <a:p>
                          <a:pPr algn="ctr"/>
                          <a:r>
                            <a:rPr lang="en-US" sz="1400"/>
                            <a:t>0.05</a:t>
                          </a:r>
                        </a:p>
                      </a:txBody>
                      <a:tcPr marL="0" marR="0" marT="0" marB="0" anchor="ctr"/>
                    </a:tc>
                    <a:tc>
                      <a:txBody>
                        <a:bodyPr/>
                        <a:lstStyle/>
                        <a:p>
                          <a:pPr algn="ctr"/>
                          <a:r>
                            <a:rPr lang="en-US" sz="1400"/>
                            <a:t>-</a:t>
                          </a:r>
                        </a:p>
                      </a:txBody>
                      <a:tcPr marL="0" marR="0" marT="0" marB="0" anchor="ctr"/>
                    </a:tc>
                    <a:extLst>
                      <a:ext uri="{0D108BD9-81ED-4DB2-BD59-A6C34878D82A}">
                        <a16:rowId xmlns:a16="http://schemas.microsoft.com/office/drawing/2014/main" val="3149730876"/>
                      </a:ext>
                    </a:extLst>
                  </a:tr>
                  <a:tr h="213360">
                    <a:tc>
                      <a:txBody>
                        <a:bodyPr/>
                        <a:lstStyle/>
                        <a:p>
                          <a:r>
                            <a:rPr lang="en-US" sz="1400" b="0"/>
                            <a:t>Air Density</a:t>
                          </a:r>
                        </a:p>
                      </a:txBody>
                      <a:tcPr marL="0" marR="0" marT="0" marB="0" anchor="ctr"/>
                    </a:tc>
                    <a:tc>
                      <a:txBody>
                        <a:bodyPr/>
                        <a:lstStyle/>
                        <a:p>
                          <a:endParaRPr lang="en-US"/>
                        </a:p>
                      </a:txBody>
                      <a:tcPr marL="0" marR="0" marT="0" marB="0" anchor="ctr">
                        <a:blipFill>
                          <a:blip r:embed="rId3"/>
                          <a:stretch>
                            <a:fillRect l="-208333" t="-425714" r="-288542" b="-351429"/>
                          </a:stretch>
                        </a:blipFill>
                      </a:tcPr>
                    </a:tc>
                    <a:tc>
                      <a:txBody>
                        <a:bodyPr/>
                        <a:lstStyle/>
                        <a:p>
                          <a:pPr algn="ctr"/>
                          <a:r>
                            <a:rPr lang="en-US" sz="1400"/>
                            <a:t>kg/m</a:t>
                          </a:r>
                          <a:r>
                            <a:rPr lang="en-US" sz="1400" baseline="30000"/>
                            <a:t>3</a:t>
                          </a:r>
                        </a:p>
                      </a:txBody>
                      <a:tcPr marL="0" marR="0" marT="0" marB="0" anchor="ctr"/>
                    </a:tc>
                    <a:tc>
                      <a:txBody>
                        <a:bodyPr/>
                        <a:lstStyle/>
                        <a:p>
                          <a:pPr algn="ctr"/>
                          <a:r>
                            <a:rPr lang="en-US" sz="1400"/>
                            <a:t>1.28</a:t>
                          </a:r>
                        </a:p>
                      </a:txBody>
                      <a:tcPr marL="0" marR="0" marT="0" marB="0" anchor="ctr"/>
                    </a:tc>
                    <a:tc>
                      <a:txBody>
                        <a:bodyPr/>
                        <a:lstStyle/>
                        <a:p>
                          <a:pPr algn="ctr"/>
                          <a:r>
                            <a:rPr lang="en-US" sz="1400"/>
                            <a:t>0.05</a:t>
                          </a:r>
                        </a:p>
                      </a:txBody>
                      <a:tcPr marL="0" marR="0" marT="0" marB="0" anchor="ctr"/>
                    </a:tc>
                    <a:extLst>
                      <a:ext uri="{0D108BD9-81ED-4DB2-BD59-A6C34878D82A}">
                        <a16:rowId xmlns:a16="http://schemas.microsoft.com/office/drawing/2014/main" val="1589480060"/>
                      </a:ext>
                    </a:extLst>
                  </a:tr>
                  <a:tr h="213360">
                    <a:tc>
                      <a:txBody>
                        <a:bodyPr/>
                        <a:lstStyle/>
                        <a:p>
                          <a:r>
                            <a:rPr lang="en-US" sz="1400" b="0"/>
                            <a:t>Initial Speed</a:t>
                          </a:r>
                        </a:p>
                      </a:txBody>
                      <a:tcPr marL="0" marR="0" marT="0" marB="0" anchor="ctr"/>
                    </a:tc>
                    <a:tc>
                      <a:txBody>
                        <a:bodyPr/>
                        <a:lstStyle/>
                        <a:p>
                          <a:endParaRPr lang="en-US"/>
                        </a:p>
                      </a:txBody>
                      <a:tcPr marL="0" marR="0" marT="0" marB="0" anchor="ctr">
                        <a:blipFill>
                          <a:blip r:embed="rId3"/>
                          <a:stretch>
                            <a:fillRect l="-208333" t="-525714" r="-288542" b="-251429"/>
                          </a:stretch>
                        </a:blipFill>
                      </a:tcPr>
                    </a:tc>
                    <a:tc>
                      <a:txBody>
                        <a:bodyPr/>
                        <a:lstStyle/>
                        <a:p>
                          <a:pPr algn="ctr"/>
                          <a:r>
                            <a:rPr lang="en-US" sz="1400"/>
                            <a:t>m/s</a:t>
                          </a:r>
                        </a:p>
                      </a:txBody>
                      <a:tcPr marL="0" marR="0" marT="0" marB="0" anchor="ctr"/>
                    </a:tc>
                    <a:tc>
                      <a:txBody>
                        <a:bodyPr/>
                        <a:lstStyle/>
                        <a:p>
                          <a:pPr algn="ctr"/>
                          <a:r>
                            <a:rPr lang="en-US" sz="1400"/>
                            <a:t>50</a:t>
                          </a:r>
                        </a:p>
                      </a:txBody>
                      <a:tcPr marL="0" marR="0" marT="0" marB="0" anchor="ctr"/>
                    </a:tc>
                    <a:tc>
                      <a:txBody>
                        <a:bodyPr/>
                        <a:lstStyle/>
                        <a:p>
                          <a:pPr algn="ctr"/>
                          <a:r>
                            <a:rPr lang="en-US" sz="1400"/>
                            <a:t>0.01</a:t>
                          </a:r>
                        </a:p>
                      </a:txBody>
                      <a:tcPr marL="0" marR="0" marT="0" marB="0" anchor="ctr"/>
                    </a:tc>
                    <a:extLst>
                      <a:ext uri="{0D108BD9-81ED-4DB2-BD59-A6C34878D82A}">
                        <a16:rowId xmlns:a16="http://schemas.microsoft.com/office/drawing/2014/main" val="2023377312"/>
                      </a:ext>
                    </a:extLst>
                  </a:tr>
                  <a:tr h="213360">
                    <a:tc>
                      <a:txBody>
                        <a:bodyPr/>
                        <a:lstStyle/>
                        <a:p>
                          <a:r>
                            <a:rPr lang="en-US" sz="1400" b="0"/>
                            <a:t>Launch Angle</a:t>
                          </a:r>
                        </a:p>
                      </a:txBody>
                      <a:tcPr marL="0" marR="0" marT="0" marB="0" anchor="ctr"/>
                    </a:tc>
                    <a:tc>
                      <a:txBody>
                        <a:bodyPr/>
                        <a:lstStyle/>
                        <a:p>
                          <a:endParaRPr lang="en-US"/>
                        </a:p>
                      </a:txBody>
                      <a:tcPr marL="0" marR="0" marT="0" marB="0" anchor="ctr">
                        <a:blipFill>
                          <a:blip r:embed="rId3"/>
                          <a:stretch>
                            <a:fillRect l="-208333" t="-625714" r="-288542" b="-151429"/>
                          </a:stretch>
                        </a:blipFill>
                      </a:tcPr>
                    </a:tc>
                    <a:tc>
                      <a:txBody>
                        <a:bodyPr/>
                        <a:lstStyle/>
                        <a:p>
                          <a:pPr algn="ctr"/>
                          <a:r>
                            <a:rPr lang="en-US" sz="1400"/>
                            <a:t>deg</a:t>
                          </a:r>
                        </a:p>
                      </a:txBody>
                      <a:tcPr marL="0" marR="0" marT="0" marB="0" anchor="ctr"/>
                    </a:tc>
                    <a:tc>
                      <a:txBody>
                        <a:bodyPr/>
                        <a:lstStyle/>
                        <a:p>
                          <a:pPr algn="ctr"/>
                          <a:r>
                            <a:rPr lang="en-US" sz="1400"/>
                            <a:t>45</a:t>
                          </a:r>
                        </a:p>
                      </a:txBody>
                      <a:tcPr marL="0" marR="0" marT="0" marB="0" anchor="ctr"/>
                    </a:tc>
                    <a:tc>
                      <a:txBody>
                        <a:bodyPr/>
                        <a:lstStyle/>
                        <a:p>
                          <a:pPr algn="ctr"/>
                          <a:r>
                            <a:rPr lang="en-US" sz="1400"/>
                            <a:t>0.01</a:t>
                          </a:r>
                        </a:p>
                      </a:txBody>
                      <a:tcPr marL="0" marR="0" marT="0" marB="0" anchor="ctr"/>
                    </a:tc>
                    <a:extLst>
                      <a:ext uri="{0D108BD9-81ED-4DB2-BD59-A6C34878D82A}">
                        <a16:rowId xmlns:a16="http://schemas.microsoft.com/office/drawing/2014/main" val="3558861351"/>
                      </a:ext>
                    </a:extLst>
                  </a:tr>
                  <a:tr h="213360">
                    <a:tc>
                      <a:txBody>
                        <a:bodyPr/>
                        <a:lstStyle/>
                        <a:p>
                          <a:r>
                            <a:rPr lang="en-US" sz="1400" b="0"/>
                            <a:t>Drag Coefficient</a:t>
                          </a:r>
                        </a:p>
                      </a:txBody>
                      <a:tcPr marL="0" marR="0" marT="0" marB="0" anchor="ctr"/>
                    </a:tc>
                    <a:tc>
                      <a:txBody>
                        <a:bodyPr/>
                        <a:lstStyle/>
                        <a:p>
                          <a:endParaRPr lang="en-US"/>
                        </a:p>
                      </a:txBody>
                      <a:tcPr marL="0" marR="0" marT="0" marB="0" anchor="ctr">
                        <a:blipFill>
                          <a:blip r:embed="rId3"/>
                          <a:stretch>
                            <a:fillRect l="-208333" t="-725714" r="-288542" b="-51429"/>
                          </a:stretch>
                        </a:blipFill>
                      </a:tcPr>
                    </a:tc>
                    <a:tc>
                      <a:txBody>
                        <a:bodyPr/>
                        <a:lstStyle/>
                        <a:p>
                          <a:pPr algn="ctr"/>
                          <a:r>
                            <a:rPr lang="en-US" sz="1400"/>
                            <a:t>-</a:t>
                          </a:r>
                        </a:p>
                      </a:txBody>
                      <a:tcPr marL="0" marR="0" marT="0" marB="0" anchor="ctr"/>
                    </a:tc>
                    <a:tc>
                      <a:txBody>
                        <a:bodyPr/>
                        <a:lstStyle/>
                        <a:p>
                          <a:pPr algn="ctr"/>
                          <a:r>
                            <a:rPr lang="en-US" sz="1400"/>
                            <a:t>0.47</a:t>
                          </a:r>
                        </a:p>
                      </a:txBody>
                      <a:tcPr marL="0" marR="0" marT="0" marB="0" anchor="ctr"/>
                    </a:tc>
                    <a:tc>
                      <a:txBody>
                        <a:bodyPr/>
                        <a:lstStyle/>
                        <a:p>
                          <a:pPr algn="ctr"/>
                          <a:r>
                            <a:rPr lang="en-US" sz="1400"/>
                            <a:t>0.1</a:t>
                          </a:r>
                        </a:p>
                      </a:txBody>
                      <a:tcPr marL="0" marR="0" marT="0" marB="0" anchor="ctr"/>
                    </a:tc>
                    <a:extLst>
                      <a:ext uri="{0D108BD9-81ED-4DB2-BD59-A6C34878D82A}">
                        <a16:rowId xmlns:a16="http://schemas.microsoft.com/office/drawing/2014/main" val="160564491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C5CE8B4E-456D-4906-AD51-9E9097647EB5}"/>
                  </a:ext>
                </a:extLst>
              </p:cNvPr>
              <p:cNvGraphicFramePr>
                <a:graphicFrameLocks noGrp="1"/>
              </p:cNvGraphicFramePr>
              <p:nvPr>
                <p:extLst>
                  <p:ext uri="{D42A27DB-BD31-4B8C-83A1-F6EECF244321}">
                    <p14:modId xmlns:p14="http://schemas.microsoft.com/office/powerpoint/2010/main" val="3495698755"/>
                  </p:ext>
                </p:extLst>
              </p:nvPr>
            </p:nvGraphicFramePr>
            <p:xfrm>
              <a:off x="2079300" y="3862701"/>
              <a:ext cx="5023739" cy="1071626"/>
            </p:xfrm>
            <a:graphic>
              <a:graphicData uri="http://schemas.openxmlformats.org/drawingml/2006/table">
                <a:tbl>
                  <a:tblPr firstRow="1" bandRow="1">
                    <a:tableStyleId>{5940675A-B579-460E-94D1-54222C63F5DA}</a:tableStyleId>
                  </a:tblPr>
                  <a:tblGrid>
                    <a:gridCol w="951738">
                      <a:extLst>
                        <a:ext uri="{9D8B030D-6E8A-4147-A177-3AD203B41FA5}">
                          <a16:colId xmlns:a16="http://schemas.microsoft.com/office/drawing/2014/main" val="321398358"/>
                        </a:ext>
                      </a:extLst>
                    </a:gridCol>
                    <a:gridCol w="1678686">
                      <a:extLst>
                        <a:ext uri="{9D8B030D-6E8A-4147-A177-3AD203B41FA5}">
                          <a16:colId xmlns:a16="http://schemas.microsoft.com/office/drawing/2014/main" val="2976183846"/>
                        </a:ext>
                      </a:extLst>
                    </a:gridCol>
                    <a:gridCol w="2393315">
                      <a:extLst>
                        <a:ext uri="{9D8B030D-6E8A-4147-A177-3AD203B41FA5}">
                          <a16:colId xmlns:a16="http://schemas.microsoft.com/office/drawing/2014/main" val="4144434833"/>
                        </a:ext>
                      </a:extLst>
                    </a:gridCol>
                  </a:tblGrid>
                  <a:tr h="370840">
                    <a:tc>
                      <a:txBody>
                        <a:bodyPr/>
                        <a:lstStyle/>
                        <a:p>
                          <a:r>
                            <a:rPr lang="en-US" sz="1400" b="1"/>
                            <a:t>Forces</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bg1">
                                  <a:lumMod val="50000"/>
                                </a:schemeClr>
                              </a:solidFill>
                            </a:rPr>
                            <a:t>Force of gravity: </a:t>
                          </a:r>
                          <a:br>
                            <a:rPr lang="en-US" sz="1400"/>
                          </a:br>
                          <a14:m>
                            <m:oMathPara xmlns:m="http://schemas.openxmlformats.org/officeDocument/2006/math">
                              <m:oMathParaPr>
                                <m:jc m:val="centerGroup"/>
                              </m:oMathParaPr>
                              <m:oMath xmlns:m="http://schemas.openxmlformats.org/officeDocument/2006/math">
                                <m:sSub>
                                  <m:sSubPr>
                                    <m:ctrlPr>
                                      <a:rPr lang="en-US" sz="1400" b="0" i="1">
                                        <a:latin typeface="Cambria Math" panose="02040503050406030204" pitchFamily="18" charset="0"/>
                                      </a:rPr>
                                    </m:ctrlPr>
                                  </m:sSubPr>
                                  <m:e>
                                    <m:r>
                                      <a:rPr lang="en-US" sz="1400" b="1" i="1">
                                        <a:latin typeface="Cambria Math" panose="02040503050406030204" pitchFamily="18" charset="0"/>
                                      </a:rPr>
                                      <m:t>𝑭</m:t>
                                    </m:r>
                                  </m:e>
                                  <m:sub>
                                    <m:r>
                                      <a:rPr lang="en-US" sz="1400" b="0" i="1">
                                        <a:latin typeface="Cambria Math" panose="02040503050406030204" pitchFamily="18" charset="0"/>
                                      </a:rPr>
                                      <m:t>𝑔</m:t>
                                    </m:r>
                                  </m:sub>
                                </m:sSub>
                                <m:r>
                                  <a:rPr lang="en-US" sz="1400" b="0" i="1">
                                    <a:latin typeface="Cambria Math" panose="02040503050406030204" pitchFamily="18" charset="0"/>
                                  </a:rPr>
                                  <m:t>=−</m:t>
                                </m:r>
                                <m:r>
                                  <a:rPr lang="en-US" sz="1400" b="0" i="1">
                                    <a:latin typeface="Cambria Math" panose="02040503050406030204" pitchFamily="18" charset="0"/>
                                  </a:rPr>
                                  <m:t>𝑚𝑔</m:t>
                                </m:r>
                                <m:acc>
                                  <m:accPr>
                                    <m:chr m:val="̂"/>
                                    <m:ctrlPr>
                                      <a:rPr lang="en-US" sz="1400" b="1" i="1">
                                        <a:latin typeface="Cambria Math" panose="02040503050406030204" pitchFamily="18" charset="0"/>
                                      </a:rPr>
                                    </m:ctrlPr>
                                  </m:accPr>
                                  <m:e>
                                    <m:r>
                                      <a:rPr lang="en-US" sz="1400" b="1" i="1">
                                        <a:latin typeface="Cambria Math" panose="02040503050406030204" pitchFamily="18" charset="0"/>
                                      </a:rPr>
                                      <m:t>𝒚</m:t>
                                    </m:r>
                                  </m:e>
                                </m:acc>
                              </m:oMath>
                            </m:oMathPara>
                          </a14:m>
                          <a:endParaRPr lang="en-US" sz="1400" b="1"/>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bg1">
                                  <a:lumMod val="50000"/>
                                </a:schemeClr>
                              </a:solidFill>
                            </a:rPr>
                            <a:t>Force of drag (with </a:t>
                          </a:r>
                          <a14:m>
                            <m:oMath xmlns:m="http://schemas.openxmlformats.org/officeDocument/2006/math">
                              <m:r>
                                <a:rPr lang="en-US" sz="1400" i="1">
                                  <a:solidFill>
                                    <a:schemeClr val="bg1">
                                      <a:lumMod val="50000"/>
                                    </a:schemeClr>
                                  </a:solidFill>
                                  <a:latin typeface="Cambria Math" panose="02040503050406030204" pitchFamily="18" charset="0"/>
                                </a:rPr>
                                <m:t>𝐴</m:t>
                              </m:r>
                              <m:r>
                                <a:rPr lang="en-US" sz="1400" b="0" i="0">
                                  <a:solidFill>
                                    <a:schemeClr val="bg1">
                                      <a:lumMod val="50000"/>
                                    </a:schemeClr>
                                  </a:solidFill>
                                  <a:latin typeface="Cambria Math" panose="02040503050406030204" pitchFamily="18" charset="0"/>
                                </a:rPr>
                                <m:t>=</m:t>
                              </m:r>
                              <m:r>
                                <a:rPr lang="en-US" sz="1400" b="0" i="1">
                                  <a:solidFill>
                                    <a:schemeClr val="bg1">
                                      <a:lumMod val="50000"/>
                                    </a:schemeClr>
                                  </a:solidFill>
                                  <a:latin typeface="Cambria Math" panose="02040503050406030204" pitchFamily="18" charset="0"/>
                                </a:rPr>
                                <m:t>𝜋</m:t>
                              </m:r>
                              <m:sSup>
                                <m:sSupPr>
                                  <m:ctrlPr>
                                    <a:rPr lang="en-US" sz="1400" b="0" i="1">
                                      <a:solidFill>
                                        <a:schemeClr val="bg1">
                                          <a:lumMod val="50000"/>
                                        </a:schemeClr>
                                      </a:solidFill>
                                      <a:latin typeface="Cambria Math" panose="02040503050406030204" pitchFamily="18" charset="0"/>
                                    </a:rPr>
                                  </m:ctrlPr>
                                </m:sSupPr>
                                <m:e>
                                  <m:r>
                                    <a:rPr lang="en-US" sz="1400" b="0" i="1">
                                      <a:solidFill>
                                        <a:schemeClr val="bg1">
                                          <a:lumMod val="50000"/>
                                        </a:schemeClr>
                                      </a:solidFill>
                                      <a:latin typeface="Cambria Math" panose="02040503050406030204" pitchFamily="18" charset="0"/>
                                    </a:rPr>
                                    <m:t>𝑟</m:t>
                                  </m:r>
                                </m:e>
                                <m:sup>
                                  <m:r>
                                    <a:rPr lang="en-US" sz="1400" b="0" i="1">
                                      <a:solidFill>
                                        <a:schemeClr val="bg1">
                                          <a:lumMod val="50000"/>
                                        </a:schemeClr>
                                      </a:solidFill>
                                      <a:latin typeface="Cambria Math" panose="02040503050406030204" pitchFamily="18" charset="0"/>
                                    </a:rPr>
                                    <m:t>2</m:t>
                                  </m:r>
                                </m:sup>
                              </m:sSup>
                            </m:oMath>
                          </a14:m>
                          <a:r>
                            <a:rPr lang="en-US" sz="1400">
                              <a:solidFill>
                                <a:schemeClr val="bg1">
                                  <a:lumMod val="50000"/>
                                </a:schemeClr>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400" b="0" i="1">
                                        <a:latin typeface="Cambria Math" panose="02040503050406030204" pitchFamily="18" charset="0"/>
                                      </a:rPr>
                                    </m:ctrlPr>
                                  </m:sSubPr>
                                  <m:e>
                                    <m:r>
                                      <a:rPr lang="en-US" sz="1400" b="1" i="1">
                                        <a:latin typeface="Cambria Math" panose="02040503050406030204" pitchFamily="18" charset="0"/>
                                      </a:rPr>
                                      <m:t>𝑭</m:t>
                                    </m:r>
                                  </m:e>
                                  <m:sub>
                                    <m:r>
                                      <a:rPr lang="en-US" sz="1400" b="0" i="1">
                                        <a:latin typeface="Cambria Math" panose="02040503050406030204" pitchFamily="18" charset="0"/>
                                      </a:rPr>
                                      <m:t>𝑑</m:t>
                                    </m:r>
                                  </m:sub>
                                </m:sSub>
                                <m:r>
                                  <a:rPr lang="en-US" sz="1400" b="0" i="1">
                                    <a:latin typeface="Cambria Math" panose="02040503050406030204" pitchFamily="18" charset="0"/>
                                  </a:rPr>
                                  <m:t>=−</m:t>
                                </m:r>
                                <m:box>
                                  <m:boxPr>
                                    <m:ctrlPr>
                                      <a:rPr lang="en-US" sz="1400" b="0" i="1">
                                        <a:latin typeface="Cambria Math" panose="02040503050406030204" pitchFamily="18" charset="0"/>
                                      </a:rPr>
                                    </m:ctrlPr>
                                  </m:boxPr>
                                  <m:e>
                                    <m:argPr>
                                      <m:argSz m:val="-1"/>
                                    </m:argPr>
                                    <m:f>
                                      <m:fPr>
                                        <m:ctrlPr>
                                          <a:rPr lang="en-US" sz="1400" b="0" i="1">
                                            <a:latin typeface="Cambria Math" panose="02040503050406030204" pitchFamily="18" charset="0"/>
                                          </a:rPr>
                                        </m:ctrlPr>
                                      </m:fPr>
                                      <m:num>
                                        <m:r>
                                          <a:rPr lang="en-US" sz="1400" b="0" i="1">
                                            <a:latin typeface="Cambria Math" panose="02040503050406030204" pitchFamily="18" charset="0"/>
                                          </a:rPr>
                                          <m:t>1</m:t>
                                        </m:r>
                                      </m:num>
                                      <m:den>
                                        <m:r>
                                          <a:rPr lang="en-US" sz="1400" b="0" i="1">
                                            <a:latin typeface="Cambria Math" panose="02040503050406030204" pitchFamily="18" charset="0"/>
                                          </a:rPr>
                                          <m:t>2</m:t>
                                        </m:r>
                                      </m:den>
                                    </m:f>
                                  </m:e>
                                </m:box>
                                <m:sSub>
                                  <m:sSubPr>
                                    <m:ctrlPr>
                                      <a:rPr lang="en-US" sz="1400" b="0" i="1">
                                        <a:latin typeface="Cambria Math" panose="02040503050406030204" pitchFamily="18" charset="0"/>
                                      </a:rPr>
                                    </m:ctrlPr>
                                  </m:sSubPr>
                                  <m:e>
                                    <m:r>
                                      <a:rPr lang="en-US" sz="1400" b="0" i="1">
                                        <a:latin typeface="Cambria Math" panose="02040503050406030204" pitchFamily="18" charset="0"/>
                                      </a:rPr>
                                      <m:t>𝐶</m:t>
                                    </m:r>
                                  </m:e>
                                  <m:sub>
                                    <m:r>
                                      <a:rPr lang="en-US" sz="1400" b="0" i="1">
                                        <a:latin typeface="Cambria Math" panose="02040503050406030204" pitchFamily="18" charset="0"/>
                                      </a:rPr>
                                      <m:t>𝑑</m:t>
                                    </m:r>
                                  </m:sub>
                                </m:sSub>
                                <m:r>
                                  <a:rPr lang="en-US" sz="1400" b="0" i="1">
                                    <a:latin typeface="Cambria Math" panose="02040503050406030204" pitchFamily="18" charset="0"/>
                                  </a:rPr>
                                  <m:t>𝜌</m:t>
                                </m:r>
                                <m:r>
                                  <a:rPr lang="en-US" sz="1400" b="0" i="1">
                                    <a:latin typeface="Cambria Math" panose="02040503050406030204" pitchFamily="18" charset="0"/>
                                  </a:rPr>
                                  <m:t>𝐴𝑣</m:t>
                                </m:r>
                                <m:r>
                                  <a:rPr lang="en-US" sz="1400" b="1" i="1">
                                    <a:latin typeface="Cambria Math" panose="02040503050406030204" pitchFamily="18" charset="0"/>
                                  </a:rPr>
                                  <m:t>𝒗</m:t>
                                </m:r>
                              </m:oMath>
                            </m:oMathPara>
                          </a14:m>
                          <a:endParaRPr lang="en-US" sz="140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474586521"/>
                      </a:ext>
                    </a:extLst>
                  </a:tr>
                  <a:tr h="370840">
                    <a:tc>
                      <a:txBody>
                        <a:bodyPr/>
                        <a:lstStyle/>
                        <a:p>
                          <a:r>
                            <a:rPr lang="en-US" sz="1400" b="1"/>
                            <a:t>Equations</a:t>
                          </a:r>
                        </a:p>
                        <a:p>
                          <a:r>
                            <a:rPr lang="en-US" sz="1400" b="1"/>
                            <a:t>of motion</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a:latin typeface="Cambria Math" panose="02040503050406030204" pitchFamily="18" charset="0"/>
                                  </a:rPr>
                                  <m:t>𝑚</m:t>
                                </m:r>
                                <m:sSub>
                                  <m:sSubPr>
                                    <m:ctrlPr>
                                      <a:rPr lang="en-US" sz="1400" b="0" i="1">
                                        <a:latin typeface="Cambria Math" panose="02040503050406030204" pitchFamily="18" charset="0"/>
                                      </a:rPr>
                                    </m:ctrlPr>
                                  </m:sSubPr>
                                  <m:e>
                                    <m:r>
                                      <a:rPr lang="en-US" sz="1400" b="0" i="1">
                                        <a:latin typeface="Cambria Math" panose="02040503050406030204" pitchFamily="18" charset="0"/>
                                      </a:rPr>
                                      <m:t>𝑎</m:t>
                                    </m:r>
                                  </m:e>
                                  <m:sub>
                                    <m:r>
                                      <a:rPr lang="en-US" sz="1400" b="0" i="1">
                                        <a:latin typeface="Cambria Math" panose="02040503050406030204" pitchFamily="18" charset="0"/>
                                      </a:rPr>
                                      <m:t>𝑥</m:t>
                                    </m:r>
                                  </m:sub>
                                </m:sSub>
                                <m:r>
                                  <a:rPr lang="en-US" sz="1400" b="0" i="1">
                                    <a:latin typeface="Cambria Math" panose="02040503050406030204" pitchFamily="18" charset="0"/>
                                  </a:rPr>
                                  <m:t>=−</m:t>
                                </m:r>
                                <m:box>
                                  <m:boxPr>
                                    <m:ctrlPr>
                                      <a:rPr lang="en-US" sz="1400" b="0" i="1">
                                        <a:latin typeface="Cambria Math" panose="02040503050406030204" pitchFamily="18" charset="0"/>
                                      </a:rPr>
                                    </m:ctrlPr>
                                  </m:boxPr>
                                  <m:e>
                                    <m:argPr>
                                      <m:argSz m:val="-1"/>
                                    </m:argPr>
                                    <m:f>
                                      <m:fPr>
                                        <m:ctrlPr>
                                          <a:rPr lang="en-US" sz="1400" b="0" i="1">
                                            <a:latin typeface="Cambria Math" panose="02040503050406030204" pitchFamily="18" charset="0"/>
                                          </a:rPr>
                                        </m:ctrlPr>
                                      </m:fPr>
                                      <m:num>
                                        <m:r>
                                          <a:rPr lang="en-US" sz="1400" b="0" i="1">
                                            <a:latin typeface="Cambria Math" panose="02040503050406030204" pitchFamily="18" charset="0"/>
                                          </a:rPr>
                                          <m:t>1</m:t>
                                        </m:r>
                                      </m:num>
                                      <m:den>
                                        <m:r>
                                          <a:rPr lang="en-US" sz="1400" b="0" i="1">
                                            <a:latin typeface="Cambria Math" panose="02040503050406030204" pitchFamily="18" charset="0"/>
                                          </a:rPr>
                                          <m:t>2</m:t>
                                        </m:r>
                                      </m:den>
                                    </m:f>
                                  </m:e>
                                </m:box>
                                <m:sSub>
                                  <m:sSubPr>
                                    <m:ctrlPr>
                                      <a:rPr lang="en-US" sz="1400" b="0" i="1">
                                        <a:latin typeface="Cambria Math" panose="02040503050406030204" pitchFamily="18" charset="0"/>
                                      </a:rPr>
                                    </m:ctrlPr>
                                  </m:sSubPr>
                                  <m:e>
                                    <m:r>
                                      <a:rPr lang="en-US" sz="1400" b="0" i="1">
                                        <a:latin typeface="Cambria Math" panose="02040503050406030204" pitchFamily="18" charset="0"/>
                                      </a:rPr>
                                      <m:t>𝐶</m:t>
                                    </m:r>
                                  </m:e>
                                  <m:sub>
                                    <m:r>
                                      <a:rPr lang="en-US" sz="1400" b="0" i="1">
                                        <a:latin typeface="Cambria Math" panose="02040503050406030204" pitchFamily="18" charset="0"/>
                                      </a:rPr>
                                      <m:t>𝑑</m:t>
                                    </m:r>
                                  </m:sub>
                                </m:sSub>
                                <m:r>
                                  <a:rPr lang="en-US" sz="1400" b="0" i="1">
                                    <a:latin typeface="Cambria Math" panose="02040503050406030204" pitchFamily="18" charset="0"/>
                                  </a:rPr>
                                  <m:t>𝜌</m:t>
                                </m:r>
                                <m:r>
                                  <a:rPr lang="en-US" sz="1400" b="0" i="1">
                                    <a:latin typeface="Cambria Math" panose="02040503050406030204" pitchFamily="18" charset="0"/>
                                  </a:rPr>
                                  <m:t>𝐴𝑣</m:t>
                                </m:r>
                                <m:sSub>
                                  <m:sSubPr>
                                    <m:ctrlPr>
                                      <a:rPr lang="en-US" sz="1400" b="0" i="1">
                                        <a:latin typeface="Cambria Math" panose="02040503050406030204" pitchFamily="18" charset="0"/>
                                      </a:rPr>
                                    </m:ctrlPr>
                                  </m:sSubPr>
                                  <m:e>
                                    <m:r>
                                      <a:rPr lang="en-US" sz="1400" b="0" i="1">
                                        <a:latin typeface="Cambria Math" panose="02040503050406030204" pitchFamily="18" charset="0"/>
                                      </a:rPr>
                                      <m:t>𝑣</m:t>
                                    </m:r>
                                  </m:e>
                                  <m:sub>
                                    <m:r>
                                      <a:rPr lang="en-US" sz="1400" b="0" i="1">
                                        <a:latin typeface="Cambria Math" panose="02040503050406030204" pitchFamily="18" charset="0"/>
                                      </a:rPr>
                                      <m:t>𝑥</m:t>
                                    </m:r>
                                  </m:sub>
                                </m:sSub>
                              </m:oMath>
                            </m:oMathPara>
                          </a14:m>
                          <a:endParaRPr lang="en-US" sz="140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a:latin typeface="Cambria Math" panose="02040503050406030204" pitchFamily="18" charset="0"/>
                                  </a:rPr>
                                  <m:t>𝑚</m:t>
                                </m:r>
                                <m:sSub>
                                  <m:sSubPr>
                                    <m:ctrlPr>
                                      <a:rPr lang="en-US" sz="1400" b="0" i="1">
                                        <a:latin typeface="Cambria Math" panose="02040503050406030204" pitchFamily="18" charset="0"/>
                                      </a:rPr>
                                    </m:ctrlPr>
                                  </m:sSubPr>
                                  <m:e>
                                    <m:r>
                                      <a:rPr lang="en-US" sz="1400" b="0" i="1">
                                        <a:latin typeface="Cambria Math" panose="02040503050406030204" pitchFamily="18" charset="0"/>
                                      </a:rPr>
                                      <m:t>𝑎</m:t>
                                    </m:r>
                                  </m:e>
                                  <m:sub>
                                    <m:r>
                                      <a:rPr lang="en-US" sz="1400" b="0" i="1">
                                        <a:latin typeface="Cambria Math" panose="02040503050406030204" pitchFamily="18" charset="0"/>
                                      </a:rPr>
                                      <m:t>𝑦</m:t>
                                    </m:r>
                                  </m:sub>
                                </m:sSub>
                                <m:r>
                                  <a:rPr lang="en-US" sz="1400" b="0" i="1">
                                    <a:latin typeface="Cambria Math" panose="02040503050406030204" pitchFamily="18" charset="0"/>
                                  </a:rPr>
                                  <m:t>=−</m:t>
                                </m:r>
                                <m:box>
                                  <m:boxPr>
                                    <m:ctrlPr>
                                      <a:rPr lang="en-US" sz="1400" b="0" i="1">
                                        <a:latin typeface="Cambria Math" panose="02040503050406030204" pitchFamily="18" charset="0"/>
                                      </a:rPr>
                                    </m:ctrlPr>
                                  </m:boxPr>
                                  <m:e>
                                    <m:argPr>
                                      <m:argSz m:val="-1"/>
                                    </m:argPr>
                                    <m:f>
                                      <m:fPr>
                                        <m:ctrlPr>
                                          <a:rPr lang="en-US" sz="1400" b="0" i="1">
                                            <a:latin typeface="Cambria Math" panose="02040503050406030204" pitchFamily="18" charset="0"/>
                                          </a:rPr>
                                        </m:ctrlPr>
                                      </m:fPr>
                                      <m:num>
                                        <m:r>
                                          <a:rPr lang="en-US" sz="1400" b="0" i="1">
                                            <a:latin typeface="Cambria Math" panose="02040503050406030204" pitchFamily="18" charset="0"/>
                                          </a:rPr>
                                          <m:t>1</m:t>
                                        </m:r>
                                      </m:num>
                                      <m:den>
                                        <m:r>
                                          <a:rPr lang="en-US" sz="1400" b="0" i="1">
                                            <a:latin typeface="Cambria Math" panose="02040503050406030204" pitchFamily="18" charset="0"/>
                                          </a:rPr>
                                          <m:t>2</m:t>
                                        </m:r>
                                      </m:den>
                                    </m:f>
                                  </m:e>
                                </m:box>
                                <m:sSub>
                                  <m:sSubPr>
                                    <m:ctrlPr>
                                      <a:rPr lang="en-US" sz="1400" b="0" i="1">
                                        <a:latin typeface="Cambria Math" panose="02040503050406030204" pitchFamily="18" charset="0"/>
                                      </a:rPr>
                                    </m:ctrlPr>
                                  </m:sSubPr>
                                  <m:e>
                                    <m:r>
                                      <a:rPr lang="en-US" sz="1400" b="0" i="1">
                                        <a:latin typeface="Cambria Math" panose="02040503050406030204" pitchFamily="18" charset="0"/>
                                      </a:rPr>
                                      <m:t>𝐶</m:t>
                                    </m:r>
                                  </m:e>
                                  <m:sub>
                                    <m:r>
                                      <a:rPr lang="en-US" sz="1400" b="0" i="1">
                                        <a:latin typeface="Cambria Math" panose="02040503050406030204" pitchFamily="18" charset="0"/>
                                      </a:rPr>
                                      <m:t>𝑑</m:t>
                                    </m:r>
                                  </m:sub>
                                </m:sSub>
                                <m:r>
                                  <a:rPr lang="en-US" sz="1400" b="0" i="1">
                                    <a:latin typeface="Cambria Math" panose="02040503050406030204" pitchFamily="18" charset="0"/>
                                  </a:rPr>
                                  <m:t>𝜌</m:t>
                                </m:r>
                                <m:r>
                                  <a:rPr lang="en-US" sz="1400" b="0" i="1">
                                    <a:latin typeface="Cambria Math" panose="02040503050406030204" pitchFamily="18" charset="0"/>
                                  </a:rPr>
                                  <m:t>𝐴𝑣</m:t>
                                </m:r>
                                <m:sSub>
                                  <m:sSubPr>
                                    <m:ctrlPr>
                                      <a:rPr lang="en-US" sz="1400" b="0" i="1">
                                        <a:latin typeface="Cambria Math" panose="02040503050406030204" pitchFamily="18" charset="0"/>
                                      </a:rPr>
                                    </m:ctrlPr>
                                  </m:sSubPr>
                                  <m:e>
                                    <m:r>
                                      <a:rPr lang="en-US" sz="1400" b="0" i="1">
                                        <a:latin typeface="Cambria Math" panose="02040503050406030204" pitchFamily="18" charset="0"/>
                                      </a:rPr>
                                      <m:t>𝑣</m:t>
                                    </m:r>
                                  </m:e>
                                  <m:sub>
                                    <m:r>
                                      <a:rPr lang="en-US" sz="1400" b="0" i="1">
                                        <a:latin typeface="Cambria Math" panose="02040503050406030204" pitchFamily="18" charset="0"/>
                                      </a:rPr>
                                      <m:t>𝑦</m:t>
                                    </m:r>
                                  </m:sub>
                                </m:sSub>
                                <m:r>
                                  <a:rPr lang="en-US" sz="1400" b="0" i="1">
                                    <a:latin typeface="Cambria Math" panose="02040503050406030204" pitchFamily="18" charset="0"/>
                                  </a:rPr>
                                  <m:t>−</m:t>
                                </m:r>
                                <m:r>
                                  <a:rPr lang="en-US" sz="1400" b="0" i="1">
                                    <a:latin typeface="Cambria Math" panose="02040503050406030204" pitchFamily="18" charset="0"/>
                                  </a:rPr>
                                  <m:t>𝑚𝑔</m:t>
                                </m:r>
                              </m:oMath>
                            </m:oMathPara>
                          </a14:m>
                          <a:endParaRPr lang="en-US" sz="140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949046806"/>
                      </a:ext>
                    </a:extLst>
                  </a:tr>
                </a:tbl>
              </a:graphicData>
            </a:graphic>
          </p:graphicFrame>
        </mc:Choice>
        <mc:Fallback xmlns="">
          <p:graphicFrame>
            <p:nvGraphicFramePr>
              <p:cNvPr id="8" name="Table 7">
                <a:extLst>
                  <a:ext uri="{FF2B5EF4-FFF2-40B4-BE49-F238E27FC236}">
                    <a16:creationId xmlns:a16="http://schemas.microsoft.com/office/drawing/2014/main" id="{C5CE8B4E-456D-4906-AD51-9E9097647EB5}"/>
                  </a:ext>
                </a:extLst>
              </p:cNvPr>
              <p:cNvGraphicFramePr>
                <a:graphicFrameLocks noGrp="1"/>
              </p:cNvGraphicFramePr>
              <p:nvPr>
                <p:extLst>
                  <p:ext uri="{D42A27DB-BD31-4B8C-83A1-F6EECF244321}">
                    <p14:modId xmlns:p14="http://schemas.microsoft.com/office/powerpoint/2010/main" val="3495698755"/>
                  </p:ext>
                </p:extLst>
              </p:nvPr>
            </p:nvGraphicFramePr>
            <p:xfrm>
              <a:off x="2079300" y="3862701"/>
              <a:ext cx="5023739" cy="1071626"/>
            </p:xfrm>
            <a:graphic>
              <a:graphicData uri="http://schemas.openxmlformats.org/drawingml/2006/table">
                <a:tbl>
                  <a:tblPr firstRow="1" bandRow="1">
                    <a:tableStyleId>{5940675A-B579-460E-94D1-54222C63F5DA}</a:tableStyleId>
                  </a:tblPr>
                  <a:tblGrid>
                    <a:gridCol w="951738">
                      <a:extLst>
                        <a:ext uri="{9D8B030D-6E8A-4147-A177-3AD203B41FA5}">
                          <a16:colId xmlns:a16="http://schemas.microsoft.com/office/drawing/2014/main" val="321398358"/>
                        </a:ext>
                      </a:extLst>
                    </a:gridCol>
                    <a:gridCol w="1678686">
                      <a:extLst>
                        <a:ext uri="{9D8B030D-6E8A-4147-A177-3AD203B41FA5}">
                          <a16:colId xmlns:a16="http://schemas.microsoft.com/office/drawing/2014/main" val="2976183846"/>
                        </a:ext>
                      </a:extLst>
                    </a:gridCol>
                    <a:gridCol w="2393315">
                      <a:extLst>
                        <a:ext uri="{9D8B030D-6E8A-4147-A177-3AD203B41FA5}">
                          <a16:colId xmlns:a16="http://schemas.microsoft.com/office/drawing/2014/main" val="4144434833"/>
                        </a:ext>
                      </a:extLst>
                    </a:gridCol>
                  </a:tblGrid>
                  <a:tr h="553466">
                    <a:tc>
                      <a:txBody>
                        <a:bodyPr/>
                        <a:lstStyle/>
                        <a:p>
                          <a:r>
                            <a:rPr lang="en-US" sz="1400" b="1"/>
                            <a:t>Forces</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en-US"/>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56522" t="-1099" r="-142754" b="-105495"/>
                          </a:stretch>
                        </a:blipFill>
                      </a:tcPr>
                    </a:tc>
                    <a:tc>
                      <a:txBody>
                        <a:bodyPr/>
                        <a:lstStyle/>
                        <a:p>
                          <a:endParaRPr lang="en-US"/>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109924" t="-1099" r="-254" b="-105495"/>
                          </a:stretch>
                        </a:blipFill>
                      </a:tcPr>
                    </a:tc>
                    <a:extLst>
                      <a:ext uri="{0D108BD9-81ED-4DB2-BD59-A6C34878D82A}">
                        <a16:rowId xmlns:a16="http://schemas.microsoft.com/office/drawing/2014/main" val="1474586521"/>
                      </a:ext>
                    </a:extLst>
                  </a:tr>
                  <a:tr h="518160">
                    <a:tc>
                      <a:txBody>
                        <a:bodyPr/>
                        <a:lstStyle/>
                        <a:p>
                          <a:r>
                            <a:rPr lang="en-US" sz="1400" b="1"/>
                            <a:t>Equations</a:t>
                          </a:r>
                        </a:p>
                        <a:p>
                          <a:r>
                            <a:rPr lang="en-US" sz="1400" b="1"/>
                            <a:t>of motion</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en-US"/>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56522" t="-106977" r="-142754" b="-11628"/>
                          </a:stretch>
                        </a:blipFill>
                      </a:tcPr>
                    </a:tc>
                    <a:tc>
                      <a:txBody>
                        <a:bodyPr/>
                        <a:lstStyle/>
                        <a:p>
                          <a:endParaRPr lang="en-US"/>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109924" t="-106977" r="-254" b="-11628"/>
                          </a:stretch>
                        </a:blipFill>
                      </a:tcPr>
                    </a:tc>
                    <a:extLst>
                      <a:ext uri="{0D108BD9-81ED-4DB2-BD59-A6C34878D82A}">
                        <a16:rowId xmlns:a16="http://schemas.microsoft.com/office/drawing/2014/main" val="2949046806"/>
                      </a:ext>
                    </a:extLst>
                  </a:tr>
                </a:tbl>
              </a:graphicData>
            </a:graphic>
          </p:graphicFrame>
        </mc:Fallback>
      </mc:AlternateContent>
      <p:pic>
        <p:nvPicPr>
          <p:cNvPr id="6" name="Picture 5">
            <a:extLst>
              <a:ext uri="{FF2B5EF4-FFF2-40B4-BE49-F238E27FC236}">
                <a16:creationId xmlns:a16="http://schemas.microsoft.com/office/drawing/2014/main" id="{A754F494-EE42-9932-EE91-57DF4560B9B5}"/>
              </a:ext>
            </a:extLst>
          </p:cNvPr>
          <p:cNvPicPr>
            <a:picLocks noChangeAspect="1"/>
          </p:cNvPicPr>
          <p:nvPr/>
        </p:nvPicPr>
        <p:blipFill>
          <a:blip r:embed="rId5"/>
          <a:stretch>
            <a:fillRect/>
          </a:stretch>
        </p:blipFill>
        <p:spPr>
          <a:xfrm>
            <a:off x="7263714" y="49428"/>
            <a:ext cx="3886200" cy="937727"/>
          </a:xfrm>
          <a:prstGeom prst="rect">
            <a:avLst/>
          </a:prstGeom>
        </p:spPr>
      </p:pic>
      <p:sp>
        <p:nvSpPr>
          <p:cNvPr id="10" name="Oval 9">
            <a:extLst>
              <a:ext uri="{FF2B5EF4-FFF2-40B4-BE49-F238E27FC236}">
                <a16:creationId xmlns:a16="http://schemas.microsoft.com/office/drawing/2014/main" id="{DF5FEE1D-ABC3-1B72-0BDA-2F5C3125054B}"/>
              </a:ext>
            </a:extLst>
          </p:cNvPr>
          <p:cNvSpPr/>
          <p:nvPr/>
        </p:nvSpPr>
        <p:spPr>
          <a:xfrm>
            <a:off x="8345960" y="60510"/>
            <a:ext cx="711544" cy="53894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aph with red and blue dots&#10;&#10;AI-generated content may be incorrect.">
            <a:extLst>
              <a:ext uri="{FF2B5EF4-FFF2-40B4-BE49-F238E27FC236}">
                <a16:creationId xmlns:a16="http://schemas.microsoft.com/office/drawing/2014/main" id="{E7588D2D-9181-E5FC-4F76-941223540C47}"/>
              </a:ext>
            </a:extLst>
          </p:cNvPr>
          <p:cNvPicPr>
            <a:picLocks noChangeAspect="1"/>
          </p:cNvPicPr>
          <p:nvPr/>
        </p:nvPicPr>
        <p:blipFill>
          <a:blip r:embed="rId6"/>
          <a:stretch>
            <a:fillRect/>
          </a:stretch>
        </p:blipFill>
        <p:spPr>
          <a:xfrm>
            <a:off x="7740672" y="1255392"/>
            <a:ext cx="4140200" cy="3035300"/>
          </a:xfrm>
          <a:prstGeom prst="rect">
            <a:avLst/>
          </a:prstGeom>
        </p:spPr>
      </p:pic>
    </p:spTree>
    <p:extLst>
      <p:ext uri="{BB962C8B-B14F-4D97-AF65-F5344CB8AC3E}">
        <p14:creationId xmlns:p14="http://schemas.microsoft.com/office/powerpoint/2010/main" val="922609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3DA27-66BE-90D6-A0F3-862C153776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19E63F-EB05-E004-1A0C-B9B9B386A165}"/>
              </a:ext>
            </a:extLst>
          </p:cNvPr>
          <p:cNvSpPr>
            <a:spLocks noGrp="1"/>
          </p:cNvSpPr>
          <p:nvPr>
            <p:ph type="title"/>
          </p:nvPr>
        </p:nvSpPr>
        <p:spPr>
          <a:xfrm>
            <a:off x="838200" y="365125"/>
            <a:ext cx="10515600" cy="549275"/>
          </a:xfrm>
        </p:spPr>
        <p:txBody>
          <a:bodyPr>
            <a:normAutofit/>
          </a:bodyPr>
          <a:lstStyle/>
          <a:p>
            <a:r>
              <a:rPr lang="en-US"/>
              <a:t>Sources of Uncertainty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2BD6C4E-8E76-6BC6-CF9A-103D9326AB05}"/>
                  </a:ext>
                </a:extLst>
              </p:cNvPr>
              <p:cNvSpPr>
                <a:spLocks noGrp="1"/>
              </p:cNvSpPr>
              <p:nvPr>
                <p:ph idx="1"/>
              </p:nvPr>
            </p:nvSpPr>
            <p:spPr>
              <a:xfrm>
                <a:off x="838199" y="1754659"/>
                <a:ext cx="10896601" cy="4422303"/>
              </a:xfrm>
            </p:spPr>
            <p:txBody>
              <a:bodyPr>
                <a:noAutofit/>
              </a:bodyPr>
              <a:lstStyle/>
              <a:p>
                <a:r>
                  <a:rPr lang="en-US" b="1"/>
                  <a:t>Input uncertainty:</a:t>
                </a:r>
                <a:r>
                  <a:rPr lang="en-US"/>
                  <a:t> Derived from various sources including the experimental set up, specifications, or expert opinion. This uncertainty causes each launch to be slightly different, even when the setup is nominally the same.</a:t>
                </a:r>
              </a:p>
              <a:p>
                <a:r>
                  <a:rPr lang="en-US"/>
                  <a:t>The projectile problem is defined with four sources of input uncertainty</a:t>
                </a:r>
              </a:p>
              <a:p>
                <a:pPr lvl="1"/>
                <a:r>
                  <a:rPr lang="en-US"/>
                  <a:t>Air density, </a:t>
                </a:r>
                <a14:m>
                  <m:oMath xmlns:m="http://schemas.openxmlformats.org/officeDocument/2006/math">
                    <m:r>
                      <a:rPr lang="en-US">
                        <a:latin typeface="Cambria Math" panose="02040503050406030204" pitchFamily="18" charset="0"/>
                      </a:rPr>
                      <m:t>𝜌</m:t>
                    </m:r>
                  </m:oMath>
                </a14:m>
                <a:r>
                  <a:rPr lang="en-US"/>
                  <a:t>, varies during operation by ±5% </a:t>
                </a:r>
              </a:p>
              <a:p>
                <a:pPr lvl="1"/>
                <a:r>
                  <a:rPr lang="en-US"/>
                  <a:t>Drag coefficient,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𝐶</m:t>
                        </m:r>
                      </m:e>
                      <m:sub>
                        <m:r>
                          <a:rPr lang="en-US">
                            <a:latin typeface="Cambria Math" panose="02040503050406030204" pitchFamily="18" charset="0"/>
                          </a:rPr>
                          <m:t>𝑑</m:t>
                        </m:r>
                      </m:sub>
                    </m:sSub>
                  </m:oMath>
                </a14:m>
                <a:r>
                  <a:rPr lang="en-US"/>
                  <a:t>, is known to within ±10%</a:t>
                </a:r>
              </a:p>
              <a:p>
                <a:pPr lvl="1"/>
                <a:r>
                  <a:rPr lang="en-US"/>
                  <a:t>Initial speed,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𝑣</m:t>
                        </m:r>
                      </m:e>
                      <m:sub>
                        <m:r>
                          <a:rPr lang="en-US">
                            <a:latin typeface="Cambria Math" panose="02040503050406030204" pitchFamily="18" charset="0"/>
                          </a:rPr>
                          <m:t>0</m:t>
                        </m:r>
                      </m:sub>
                    </m:sSub>
                  </m:oMath>
                </a14:m>
                <a:r>
                  <a:rPr lang="en-US"/>
                  <a:t>, uncertainty due to launch mechanism setting accuracy (±1%)</a:t>
                </a:r>
              </a:p>
              <a:p>
                <a:pPr lvl="1"/>
                <a:r>
                  <a:rPr lang="en-US"/>
                  <a:t>Launch angle, </a:t>
                </a:r>
                <a14:m>
                  <m:oMath xmlns:m="http://schemas.openxmlformats.org/officeDocument/2006/math">
                    <m:r>
                      <a:rPr lang="en-US">
                        <a:latin typeface="Cambria Math" panose="02040503050406030204" pitchFamily="18" charset="0"/>
                      </a:rPr>
                      <m:t>𝛼</m:t>
                    </m:r>
                  </m:oMath>
                </a14:m>
                <a:r>
                  <a:rPr lang="en-US"/>
                  <a:t>, uncertainty due to angle setting accuracy (±1%)</a:t>
                </a:r>
              </a:p>
              <a:p>
                <a:pPr>
                  <a:spcBef>
                    <a:spcPts val="1600"/>
                  </a:spcBef>
                </a:pPr>
                <a:r>
                  <a:rPr lang="en-US" b="1"/>
                  <a:t>Experimental uncertainty in the measured range</a:t>
                </a:r>
                <a:r>
                  <a:rPr lang="en-US"/>
                  <a:t>: The experiment is repeated 10 times, resulting in 10 samples from which are computed the sample mean and sample standard deviation</a:t>
                </a:r>
              </a:p>
              <a:p>
                <a:pPr lvl="1">
                  <a:spcBef>
                    <a:spcPts val="1100"/>
                  </a:spcBef>
                </a:pPr>
                <a:r>
                  <a:rPr lang="en-US"/>
                  <a:t>Sample mean of the projectile range, </a:t>
                </a:r>
                <a14:m>
                  <m:oMath xmlns:m="http://schemas.openxmlformats.org/officeDocument/2006/math">
                    <m:sSub>
                      <m:sSubPr>
                        <m:ctrlPr>
                          <a:rPr lang="en-US" i="1">
                            <a:solidFill>
                              <a:srgbClr val="C00000"/>
                            </a:solidFill>
                            <a:latin typeface="Cambria Math" panose="02040503050406030204" pitchFamily="18" charset="0"/>
                          </a:rPr>
                        </m:ctrlPr>
                      </m:sSubPr>
                      <m:e>
                        <m:acc>
                          <m:accPr>
                            <m:chr m:val="̅"/>
                            <m:ctrlPr>
                              <a:rPr lang="en-US" i="1">
                                <a:solidFill>
                                  <a:srgbClr val="C00000"/>
                                </a:solidFill>
                                <a:latin typeface="Cambria Math" panose="02040503050406030204" pitchFamily="18" charset="0"/>
                              </a:rPr>
                            </m:ctrlPr>
                          </m:accPr>
                          <m:e>
                            <m:r>
                              <a:rPr lang="en-US">
                                <a:solidFill>
                                  <a:srgbClr val="C00000"/>
                                </a:solidFill>
                                <a:latin typeface="Cambria Math" panose="02040503050406030204" pitchFamily="18" charset="0"/>
                              </a:rPr>
                              <m:t>𝑦</m:t>
                            </m:r>
                          </m:e>
                        </m:acc>
                      </m:e>
                      <m:sub>
                        <m:r>
                          <a:rPr lang="en-US">
                            <a:solidFill>
                              <a:srgbClr val="C00000"/>
                            </a:solidFill>
                            <a:latin typeface="Cambria Math" panose="02040503050406030204" pitchFamily="18" charset="0"/>
                          </a:rPr>
                          <m:t>𝑑</m:t>
                        </m:r>
                      </m:sub>
                    </m:sSub>
                    <m:r>
                      <a:rPr lang="en-US">
                        <a:solidFill>
                          <a:srgbClr val="C00000"/>
                        </a:solidFill>
                        <a:latin typeface="Cambria Math" panose="02040503050406030204" pitchFamily="18" charset="0"/>
                      </a:rPr>
                      <m:t>=80.26</m:t>
                    </m:r>
                  </m:oMath>
                </a14:m>
                <a:r>
                  <a:rPr lang="en-US">
                    <a:solidFill>
                      <a:srgbClr val="C00000"/>
                    </a:solidFill>
                  </a:rPr>
                  <a:t> m </a:t>
                </a:r>
                <a:endParaRPr lang="en-US"/>
              </a:p>
              <a:p>
                <a:pPr lvl="1"/>
                <a:r>
                  <a:rPr lang="en-US"/>
                  <a:t>Sample standard deviation of the projectile range, </a:t>
                </a:r>
                <a14:m>
                  <m:oMath xmlns:m="http://schemas.openxmlformats.org/officeDocument/2006/math">
                    <m:sSub>
                      <m:sSubPr>
                        <m:ctrlPr>
                          <a:rPr lang="en-US" i="1">
                            <a:solidFill>
                              <a:srgbClr val="C00000"/>
                            </a:solidFill>
                            <a:latin typeface="Cambria Math" panose="02040503050406030204" pitchFamily="18" charset="0"/>
                          </a:rPr>
                        </m:ctrlPr>
                      </m:sSubPr>
                      <m:e>
                        <m:r>
                          <a:rPr lang="en-US">
                            <a:solidFill>
                              <a:srgbClr val="C00000"/>
                            </a:solidFill>
                            <a:latin typeface="Cambria Math" panose="02040503050406030204" pitchFamily="18" charset="0"/>
                          </a:rPr>
                          <m:t>𝜎</m:t>
                        </m:r>
                      </m:e>
                      <m:sub>
                        <m:r>
                          <a:rPr lang="en-US">
                            <a:solidFill>
                              <a:srgbClr val="C00000"/>
                            </a:solidFill>
                            <a:latin typeface="Cambria Math" panose="02040503050406030204" pitchFamily="18" charset="0"/>
                          </a:rPr>
                          <m:t>𝑑</m:t>
                        </m:r>
                      </m:sub>
                    </m:sSub>
                    <m:r>
                      <a:rPr lang="en-US">
                        <a:solidFill>
                          <a:srgbClr val="C00000"/>
                        </a:solidFill>
                        <a:latin typeface="Cambria Math" panose="02040503050406030204" pitchFamily="18" charset="0"/>
                      </a:rPr>
                      <m:t>=</m:t>
                    </m:r>
                    <m:rad>
                      <m:radPr>
                        <m:degHide m:val="on"/>
                        <m:ctrlPr>
                          <a:rPr lang="en-US" b="0" i="1">
                            <a:solidFill>
                              <a:srgbClr val="C00000"/>
                            </a:solidFill>
                            <a:latin typeface="Cambria Math" panose="02040503050406030204" pitchFamily="18" charset="0"/>
                          </a:rPr>
                        </m:ctrlPr>
                      </m:radPr>
                      <m:deg/>
                      <m:e>
                        <m:f>
                          <m:fPr>
                            <m:ctrlPr>
                              <a:rPr lang="en-US" b="0" i="1">
                                <a:solidFill>
                                  <a:srgbClr val="C00000"/>
                                </a:solidFill>
                                <a:latin typeface="Cambria Math" panose="02040503050406030204" pitchFamily="18" charset="0"/>
                              </a:rPr>
                            </m:ctrlPr>
                          </m:fPr>
                          <m:num>
                            <m:r>
                              <a:rPr lang="en-US" b="0" i="1">
                                <a:solidFill>
                                  <a:srgbClr val="C00000"/>
                                </a:solidFill>
                                <a:latin typeface="Cambria Math" panose="02040503050406030204" pitchFamily="18" charset="0"/>
                              </a:rPr>
                              <m:t>1</m:t>
                            </m:r>
                          </m:num>
                          <m:den>
                            <m:r>
                              <a:rPr lang="en-US" b="0" i="1">
                                <a:solidFill>
                                  <a:srgbClr val="C00000"/>
                                </a:solidFill>
                                <a:latin typeface="Cambria Math" panose="02040503050406030204" pitchFamily="18" charset="0"/>
                              </a:rPr>
                              <m:t>10−1</m:t>
                            </m:r>
                          </m:den>
                        </m:f>
                        <m:nary>
                          <m:naryPr>
                            <m:chr m:val="∑"/>
                            <m:ctrlPr>
                              <a:rPr lang="en-US" b="0" i="1">
                                <a:solidFill>
                                  <a:srgbClr val="C00000"/>
                                </a:solidFill>
                                <a:latin typeface="Cambria Math" panose="02040503050406030204" pitchFamily="18" charset="0"/>
                              </a:rPr>
                            </m:ctrlPr>
                          </m:naryPr>
                          <m:sub>
                            <m:r>
                              <m:rPr>
                                <m:brk m:alnAt="23"/>
                              </m:rPr>
                              <a:rPr lang="en-US" b="0" i="1">
                                <a:solidFill>
                                  <a:srgbClr val="C00000"/>
                                </a:solidFill>
                                <a:latin typeface="Cambria Math" panose="02040503050406030204" pitchFamily="18" charset="0"/>
                              </a:rPr>
                              <m:t>𝑖</m:t>
                            </m:r>
                            <m:r>
                              <a:rPr lang="en-US" b="0" i="1">
                                <a:solidFill>
                                  <a:srgbClr val="C00000"/>
                                </a:solidFill>
                                <a:latin typeface="Cambria Math" panose="02040503050406030204" pitchFamily="18" charset="0"/>
                              </a:rPr>
                              <m:t>=1</m:t>
                            </m:r>
                          </m:sub>
                          <m:sup>
                            <m:r>
                              <a:rPr lang="en-US" b="0" i="1">
                                <a:solidFill>
                                  <a:srgbClr val="C00000"/>
                                </a:solidFill>
                                <a:latin typeface="Cambria Math" panose="02040503050406030204" pitchFamily="18" charset="0"/>
                              </a:rPr>
                              <m:t>10</m:t>
                            </m:r>
                          </m:sup>
                          <m:e>
                            <m:sSup>
                              <m:sSupPr>
                                <m:ctrlPr>
                                  <a:rPr lang="en-US" b="0" i="1">
                                    <a:solidFill>
                                      <a:srgbClr val="C00000"/>
                                    </a:solidFill>
                                    <a:latin typeface="Cambria Math" panose="02040503050406030204" pitchFamily="18" charset="0"/>
                                  </a:rPr>
                                </m:ctrlPr>
                              </m:sSupPr>
                              <m:e>
                                <m:d>
                                  <m:dPr>
                                    <m:ctrlPr>
                                      <a:rPr lang="en-US" b="0" i="1">
                                        <a:solidFill>
                                          <a:srgbClr val="C00000"/>
                                        </a:solidFill>
                                        <a:latin typeface="Cambria Math" panose="02040503050406030204" pitchFamily="18" charset="0"/>
                                      </a:rPr>
                                    </m:ctrlPr>
                                  </m:dPr>
                                  <m:e>
                                    <m:sSub>
                                      <m:sSubPr>
                                        <m:ctrlPr>
                                          <a:rPr lang="en-US" b="0" i="1">
                                            <a:solidFill>
                                              <a:srgbClr val="C00000"/>
                                            </a:solidFill>
                                            <a:latin typeface="Cambria Math" panose="02040503050406030204" pitchFamily="18" charset="0"/>
                                          </a:rPr>
                                        </m:ctrlPr>
                                      </m:sSubPr>
                                      <m:e>
                                        <m:r>
                                          <a:rPr lang="en-US" b="0" i="1">
                                            <a:solidFill>
                                              <a:srgbClr val="C00000"/>
                                            </a:solidFill>
                                            <a:latin typeface="Cambria Math" panose="02040503050406030204" pitchFamily="18" charset="0"/>
                                          </a:rPr>
                                          <m:t>𝑦</m:t>
                                        </m:r>
                                      </m:e>
                                      <m:sub>
                                        <m:r>
                                          <a:rPr lang="en-US" b="0" i="1">
                                            <a:solidFill>
                                              <a:srgbClr val="C00000"/>
                                            </a:solidFill>
                                            <a:latin typeface="Cambria Math" panose="02040503050406030204" pitchFamily="18" charset="0"/>
                                          </a:rPr>
                                          <m:t>𝑑𝑖</m:t>
                                        </m:r>
                                      </m:sub>
                                    </m:sSub>
                                    <m:r>
                                      <a:rPr lang="en-US" b="0" i="1">
                                        <a:solidFill>
                                          <a:srgbClr val="C00000"/>
                                        </a:solidFill>
                                        <a:latin typeface="Cambria Math" panose="02040503050406030204" pitchFamily="18" charset="0"/>
                                      </a:rPr>
                                      <m:t>−</m:t>
                                    </m:r>
                                    <m:sSub>
                                      <m:sSubPr>
                                        <m:ctrlPr>
                                          <a:rPr lang="en-US" b="0" i="1">
                                            <a:solidFill>
                                              <a:srgbClr val="C00000"/>
                                            </a:solidFill>
                                            <a:latin typeface="Cambria Math" panose="02040503050406030204" pitchFamily="18" charset="0"/>
                                          </a:rPr>
                                        </m:ctrlPr>
                                      </m:sSubPr>
                                      <m:e>
                                        <m:acc>
                                          <m:accPr>
                                            <m:chr m:val="̅"/>
                                            <m:ctrlPr>
                                              <a:rPr lang="en-US" b="0" i="1">
                                                <a:solidFill>
                                                  <a:srgbClr val="C00000"/>
                                                </a:solidFill>
                                                <a:latin typeface="Cambria Math" panose="02040503050406030204" pitchFamily="18" charset="0"/>
                                              </a:rPr>
                                            </m:ctrlPr>
                                          </m:accPr>
                                          <m:e>
                                            <m:r>
                                              <a:rPr lang="en-US" b="0" i="1">
                                                <a:solidFill>
                                                  <a:srgbClr val="C00000"/>
                                                </a:solidFill>
                                                <a:latin typeface="Cambria Math" panose="02040503050406030204" pitchFamily="18" charset="0"/>
                                              </a:rPr>
                                              <m:t>𝑦</m:t>
                                            </m:r>
                                          </m:e>
                                        </m:acc>
                                      </m:e>
                                      <m:sub>
                                        <m:r>
                                          <a:rPr lang="en-US" b="0" i="1">
                                            <a:solidFill>
                                              <a:srgbClr val="C00000"/>
                                            </a:solidFill>
                                            <a:latin typeface="Cambria Math" panose="02040503050406030204" pitchFamily="18" charset="0"/>
                                          </a:rPr>
                                          <m:t>𝑑</m:t>
                                        </m:r>
                                      </m:sub>
                                    </m:sSub>
                                  </m:e>
                                </m:d>
                              </m:e>
                              <m:sup>
                                <m:r>
                                  <a:rPr lang="en-US" b="0" i="1">
                                    <a:solidFill>
                                      <a:srgbClr val="C00000"/>
                                    </a:solidFill>
                                    <a:latin typeface="Cambria Math" panose="02040503050406030204" pitchFamily="18" charset="0"/>
                                  </a:rPr>
                                  <m:t>2</m:t>
                                </m:r>
                              </m:sup>
                            </m:sSup>
                          </m:e>
                        </m:nary>
                      </m:e>
                    </m:rad>
                    <m:r>
                      <a:rPr lang="en-US" b="0" i="1">
                        <a:solidFill>
                          <a:srgbClr val="C00000"/>
                        </a:solidFill>
                        <a:latin typeface="Cambria Math" panose="02040503050406030204" pitchFamily="18" charset="0"/>
                      </a:rPr>
                      <m:t>=</m:t>
                    </m:r>
                    <m:r>
                      <a:rPr lang="en-US">
                        <a:solidFill>
                          <a:srgbClr val="C00000"/>
                        </a:solidFill>
                        <a:latin typeface="Cambria Math" panose="02040503050406030204" pitchFamily="18" charset="0"/>
                      </a:rPr>
                      <m:t>2.01</m:t>
                    </m:r>
                  </m:oMath>
                </a14:m>
                <a:r>
                  <a:rPr lang="en-US">
                    <a:solidFill>
                      <a:srgbClr val="C00000"/>
                    </a:solidFill>
                  </a:rPr>
                  <a:t> m</a:t>
                </a:r>
                <a:endParaRPr lang="en-US"/>
              </a:p>
            </p:txBody>
          </p:sp>
        </mc:Choice>
        <mc:Fallback xmlns="">
          <p:sp>
            <p:nvSpPr>
              <p:cNvPr id="3" name="Content Placeholder 2">
                <a:extLst>
                  <a:ext uri="{FF2B5EF4-FFF2-40B4-BE49-F238E27FC236}">
                    <a16:creationId xmlns:a16="http://schemas.microsoft.com/office/drawing/2014/main" id="{A2BD6C4E-8E76-6BC6-CF9A-103D9326AB05}"/>
                  </a:ext>
                </a:extLst>
              </p:cNvPr>
              <p:cNvSpPr>
                <a:spLocks noGrp="1" noRot="1" noChangeAspect="1" noMove="1" noResize="1" noEditPoints="1" noAdjustHandles="1" noChangeArrowheads="1" noChangeShapeType="1" noTextEdit="1"/>
              </p:cNvSpPr>
              <p:nvPr>
                <p:ph idx="1"/>
              </p:nvPr>
            </p:nvSpPr>
            <p:spPr>
              <a:xfrm>
                <a:off x="838199" y="1754659"/>
                <a:ext cx="10896601" cy="4422303"/>
              </a:xfrm>
              <a:blipFill>
                <a:blip r:embed="rId3"/>
                <a:stretch>
                  <a:fillRect l="-447" t="-151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332115A-DDB2-838F-55F2-63E7E8BE7EC9}"/>
              </a:ext>
            </a:extLst>
          </p:cNvPr>
          <p:cNvSpPr>
            <a:spLocks noGrp="1"/>
          </p:cNvSpPr>
          <p:nvPr>
            <p:ph type="sldNum" sz="quarter" idx="12"/>
          </p:nvPr>
        </p:nvSpPr>
        <p:spPr>
          <a:xfrm>
            <a:off x="8610600" y="6356350"/>
            <a:ext cx="2743200" cy="365125"/>
          </a:xfrm>
        </p:spPr>
        <p:txBody>
          <a:bodyPr/>
          <a:lstStyle/>
          <a:p>
            <a:fld id="{68B3A567-C260-624D-B035-2C71A5EFC3C9}" type="slidenum">
              <a:rPr lang="en-US"/>
              <a:pPr/>
              <a:t>5</a:t>
            </a:fld>
            <a:endParaRPr lang="en-US"/>
          </a:p>
        </p:txBody>
      </p:sp>
      <p:sp>
        <p:nvSpPr>
          <p:cNvPr id="7" name="TextBox 6">
            <a:extLst>
              <a:ext uri="{FF2B5EF4-FFF2-40B4-BE49-F238E27FC236}">
                <a16:creationId xmlns:a16="http://schemas.microsoft.com/office/drawing/2014/main" id="{5EAE8DDC-9B06-457B-EEED-72EE74AEC2B6}"/>
              </a:ext>
            </a:extLst>
          </p:cNvPr>
          <p:cNvSpPr txBox="1"/>
          <p:nvPr/>
        </p:nvSpPr>
        <p:spPr>
          <a:xfrm>
            <a:off x="236913" y="6362070"/>
            <a:ext cx="1061509" cy="261610"/>
          </a:xfrm>
          <a:prstGeom prst="rect">
            <a:avLst/>
          </a:prstGeom>
          <a:noFill/>
        </p:spPr>
        <p:txBody>
          <a:bodyPr wrap="none" rtlCol="0">
            <a:spAutoFit/>
          </a:bodyPr>
          <a:lstStyle/>
          <a:p>
            <a:r>
              <a:rPr lang="en-US" sz="1100">
                <a:solidFill>
                  <a:schemeClr val="accent3"/>
                </a:solidFill>
              </a:rPr>
              <a:t>V. 1, April 2026</a:t>
            </a:r>
          </a:p>
        </p:txBody>
      </p:sp>
      <p:pic>
        <p:nvPicPr>
          <p:cNvPr id="6" name="Picture 5">
            <a:extLst>
              <a:ext uri="{FF2B5EF4-FFF2-40B4-BE49-F238E27FC236}">
                <a16:creationId xmlns:a16="http://schemas.microsoft.com/office/drawing/2014/main" id="{D277164B-0970-205B-6FBC-00C10686A714}"/>
              </a:ext>
            </a:extLst>
          </p:cNvPr>
          <p:cNvPicPr>
            <a:picLocks noChangeAspect="1"/>
          </p:cNvPicPr>
          <p:nvPr/>
        </p:nvPicPr>
        <p:blipFill>
          <a:blip r:embed="rId4"/>
          <a:stretch>
            <a:fillRect/>
          </a:stretch>
        </p:blipFill>
        <p:spPr>
          <a:xfrm>
            <a:off x="7263714" y="49428"/>
            <a:ext cx="3886200" cy="937727"/>
          </a:xfrm>
          <a:prstGeom prst="rect">
            <a:avLst/>
          </a:prstGeom>
        </p:spPr>
      </p:pic>
      <p:sp>
        <p:nvSpPr>
          <p:cNvPr id="10" name="Oval 9">
            <a:extLst>
              <a:ext uri="{FF2B5EF4-FFF2-40B4-BE49-F238E27FC236}">
                <a16:creationId xmlns:a16="http://schemas.microsoft.com/office/drawing/2014/main" id="{884F18C7-D740-6C36-CE87-BD1B2613FE54}"/>
              </a:ext>
            </a:extLst>
          </p:cNvPr>
          <p:cNvSpPr/>
          <p:nvPr/>
        </p:nvSpPr>
        <p:spPr>
          <a:xfrm>
            <a:off x="7459434" y="294541"/>
            <a:ext cx="440868" cy="42278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8F85762-8A43-962E-1C74-59FE0D2AA48C}"/>
              </a:ext>
            </a:extLst>
          </p:cNvPr>
          <p:cNvSpPr/>
          <p:nvPr/>
        </p:nvSpPr>
        <p:spPr>
          <a:xfrm>
            <a:off x="10545462" y="600747"/>
            <a:ext cx="440868" cy="42278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Content Placeholder 2">
                <a:extLst>
                  <a:ext uri="{FF2B5EF4-FFF2-40B4-BE49-F238E27FC236}">
                    <a16:creationId xmlns:a16="http://schemas.microsoft.com/office/drawing/2014/main" id="{5E7F33C6-B10D-391B-09FD-BD34CE213C3D}"/>
                  </a:ext>
                </a:extLst>
              </p:cNvPr>
              <p:cNvSpPr txBox="1">
                <a:spLocks/>
              </p:cNvSpPr>
              <p:nvPr/>
            </p:nvSpPr>
            <p:spPr>
              <a:xfrm>
                <a:off x="838198" y="1224375"/>
                <a:ext cx="10923741" cy="4227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t>Objective</a:t>
                </a:r>
                <a:r>
                  <a:rPr lang="en-US"/>
                  <a:t>: Characterize uncertainty in the </a:t>
                </a:r>
                <a:r>
                  <a:rPr lang="en-US" b="1"/>
                  <a:t>model inputs </a:t>
                </a:r>
                <a:r>
                  <a:rPr lang="en-US"/>
                  <a:t>and </a:t>
                </a:r>
                <a:r>
                  <a:rPr lang="en-US" b="1"/>
                  <a:t>measured range </a:t>
                </a:r>
                <a:r>
                  <a:rPr lang="en-US"/>
                  <a:t>(</a:t>
                </a:r>
                <a14:m>
                  <m:oMath xmlns:m="http://schemas.openxmlformats.org/officeDocument/2006/math">
                    <m:sSub>
                      <m:sSubPr>
                        <m:ctrlPr>
                          <a:rPr lang="en-US" i="1">
                            <a:solidFill>
                              <a:srgbClr val="C00000"/>
                            </a:solidFill>
                            <a:latin typeface="Cambria Math" panose="02040503050406030204" pitchFamily="18" charset="0"/>
                          </a:rPr>
                        </m:ctrlPr>
                      </m:sSubPr>
                      <m:e>
                        <m:r>
                          <a:rPr lang="en-US">
                            <a:solidFill>
                              <a:srgbClr val="C00000"/>
                            </a:solidFill>
                            <a:latin typeface="Cambria Math" panose="02040503050406030204" pitchFamily="18" charset="0"/>
                          </a:rPr>
                          <m:t>𝜎</m:t>
                        </m:r>
                      </m:e>
                      <m:sub>
                        <m:r>
                          <a:rPr lang="en-US">
                            <a:solidFill>
                              <a:srgbClr val="C00000"/>
                            </a:solidFill>
                            <a:latin typeface="Cambria Math" panose="02040503050406030204" pitchFamily="18" charset="0"/>
                          </a:rPr>
                          <m:t>𝑑</m:t>
                        </m:r>
                      </m:sub>
                    </m:sSub>
                  </m:oMath>
                </a14:m>
                <a:r>
                  <a:rPr lang="en-US"/>
                  <a:t>) </a:t>
                </a:r>
              </a:p>
            </p:txBody>
          </p:sp>
        </mc:Choice>
        <mc:Fallback xmlns="">
          <p:sp>
            <p:nvSpPr>
              <p:cNvPr id="15" name="Content Placeholder 2">
                <a:extLst>
                  <a:ext uri="{FF2B5EF4-FFF2-40B4-BE49-F238E27FC236}">
                    <a16:creationId xmlns:a16="http://schemas.microsoft.com/office/drawing/2014/main" id="{5E7F33C6-B10D-391B-09FD-BD34CE213C3D}"/>
                  </a:ext>
                </a:extLst>
              </p:cNvPr>
              <p:cNvSpPr txBox="1">
                <a:spLocks noRot="1" noChangeAspect="1" noMove="1" noResize="1" noEditPoints="1" noAdjustHandles="1" noChangeArrowheads="1" noChangeShapeType="1" noTextEdit="1"/>
              </p:cNvSpPr>
              <p:nvPr/>
            </p:nvSpPr>
            <p:spPr>
              <a:xfrm>
                <a:off x="838198" y="1224375"/>
                <a:ext cx="10923741" cy="422787"/>
              </a:xfrm>
              <a:prstGeom prst="rect">
                <a:avLst/>
              </a:prstGeom>
              <a:blipFill>
                <a:blip r:embed="rId5"/>
                <a:stretch>
                  <a:fillRect l="-558" t="-15942" b="-13043"/>
                </a:stretch>
              </a:blipFill>
            </p:spPr>
            <p:txBody>
              <a:bodyPr/>
              <a:lstStyle/>
              <a:p>
                <a:r>
                  <a:rPr lang="en-US">
                    <a:noFill/>
                  </a:rPr>
                  <a:t> </a:t>
                </a:r>
              </a:p>
            </p:txBody>
          </p:sp>
        </mc:Fallback>
      </mc:AlternateContent>
    </p:spTree>
    <p:extLst>
      <p:ext uri="{BB962C8B-B14F-4D97-AF65-F5344CB8AC3E}">
        <p14:creationId xmlns:p14="http://schemas.microsoft.com/office/powerpoint/2010/main" val="662078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576E7-218A-B571-3C9F-2513C4F72D59}"/>
              </a:ext>
            </a:extLst>
          </p:cNvPr>
          <p:cNvSpPr>
            <a:spLocks noGrp="1"/>
          </p:cNvSpPr>
          <p:nvPr>
            <p:ph type="title"/>
          </p:nvPr>
        </p:nvSpPr>
        <p:spPr/>
        <p:txBody>
          <a:bodyPr/>
          <a:lstStyle/>
          <a:p>
            <a:r>
              <a:rPr lang="en-US"/>
              <a:t>Solution Verification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98A548A-0CB7-D13C-B408-C58AC5EEC2CB}"/>
                  </a:ext>
                </a:extLst>
              </p:cNvPr>
              <p:cNvSpPr>
                <a:spLocks noGrp="1"/>
              </p:cNvSpPr>
              <p:nvPr>
                <p:ph idx="1"/>
              </p:nvPr>
            </p:nvSpPr>
            <p:spPr>
              <a:xfrm>
                <a:off x="838200" y="1655653"/>
                <a:ext cx="6573516" cy="4521310"/>
              </a:xfrm>
            </p:spPr>
            <p:txBody>
              <a:bodyPr>
                <a:normAutofit/>
              </a:bodyPr>
              <a:lstStyle/>
              <a:p>
                <a:r>
                  <a:rPr lang="en-US">
                    <a:solidFill>
                      <a:srgbClr val="000000"/>
                    </a:solidFill>
                    <a:latin typeface="-webkit-standard"/>
                  </a:rPr>
                  <a:t>This example solves the ODE time integration using the Euler method*, at time steps </a:t>
                </a:r>
                <a14:m>
                  <m:oMath xmlns:m="http://schemas.openxmlformats.org/officeDocument/2006/math">
                    <m:r>
                      <m:rPr>
                        <m:sty m:val="p"/>
                      </m:rPr>
                      <a:rPr lang="en-US">
                        <a:latin typeface="Cambria Math" panose="02040503050406030204" pitchFamily="18" charset="0"/>
                      </a:rPr>
                      <m:t>Δ</m:t>
                    </m:r>
                    <m:r>
                      <a:rPr lang="en-US" i="1">
                        <a:latin typeface="Cambria Math" panose="02040503050406030204" pitchFamily="18" charset="0"/>
                      </a:rPr>
                      <m:t>𝑡</m:t>
                    </m:r>
                    <m:r>
                      <m:rPr>
                        <m:nor/>
                      </m:rPr>
                      <a:rPr lang="en-US">
                        <a:latin typeface="Cambria Math" panose="02040503050406030204" pitchFamily="18" charset="0"/>
                      </a:rPr>
                      <m:t>=</m:t>
                    </m:r>
                    <m:r>
                      <m:rPr>
                        <m:nor/>
                      </m:rPr>
                      <a:rPr lang="en-US"/>
                      <m:t>[0.5, 0.2, 0.1, 0.05]</m:t>
                    </m:r>
                  </m:oMath>
                </a14:m>
                <a:r>
                  <a:rPr lang="en-US"/>
                  <a:t> sec.</a:t>
                </a:r>
              </a:p>
              <a:p>
                <a:pPr lvl="1"/>
                <a14:m>
                  <m:oMath xmlns:m="http://schemas.openxmlformats.org/officeDocument/2006/math">
                    <m:sSub>
                      <m:sSubPr>
                        <m:ctrlPr>
                          <a:rPr lang="en-US" b="0" i="1">
                            <a:latin typeface="Cambria Math" panose="02040503050406030204" pitchFamily="18" charset="0"/>
                          </a:rPr>
                        </m:ctrlPr>
                      </m:sSubPr>
                      <m:e>
                        <m:r>
                          <a:rPr lang="en-US" b="0" i="1">
                            <a:latin typeface="Cambria Math" panose="02040503050406030204" pitchFamily="18" charset="0"/>
                          </a:rPr>
                          <m:t>𝑦</m:t>
                        </m:r>
                      </m:e>
                      <m:sub>
                        <m:r>
                          <a:rPr lang="en-US" b="0" i="1">
                            <a:latin typeface="Cambria Math" panose="02040503050406030204" pitchFamily="18" charset="0"/>
                          </a:rPr>
                          <m:t>𝑛</m:t>
                        </m:r>
                        <m:r>
                          <a:rPr lang="en-US" b="0" i="1">
                            <a:latin typeface="Cambria Math" panose="02040503050406030204" pitchFamily="18" charset="0"/>
                          </a:rPr>
                          <m:t>+1</m:t>
                        </m:r>
                      </m:sub>
                    </m:sSub>
                    <m:r>
                      <a:rPr lang="en-US" b="0" i="1">
                        <a:latin typeface="Cambria Math" panose="02040503050406030204" pitchFamily="18" charset="0"/>
                      </a:rPr>
                      <m:t>=</m:t>
                    </m:r>
                    <m:sSub>
                      <m:sSubPr>
                        <m:ctrlPr>
                          <a:rPr lang="en-US" b="0" i="1">
                            <a:latin typeface="Cambria Math" panose="02040503050406030204" pitchFamily="18" charset="0"/>
                          </a:rPr>
                        </m:ctrlPr>
                      </m:sSubPr>
                      <m:e>
                        <m:r>
                          <a:rPr lang="en-US" b="0" i="1">
                            <a:latin typeface="Cambria Math" panose="02040503050406030204" pitchFamily="18" charset="0"/>
                          </a:rPr>
                          <m:t>𝑦</m:t>
                        </m:r>
                      </m:e>
                      <m:sub>
                        <m:r>
                          <a:rPr lang="en-US" b="0" i="1">
                            <a:latin typeface="Cambria Math" panose="02040503050406030204" pitchFamily="18" charset="0"/>
                          </a:rPr>
                          <m:t>𝑛</m:t>
                        </m:r>
                      </m:sub>
                    </m:sSub>
                    <m:r>
                      <a:rPr lang="en-US" b="0" i="1">
                        <a:latin typeface="Cambria Math" panose="02040503050406030204" pitchFamily="18" charset="0"/>
                      </a:rPr>
                      <m:t>+</m:t>
                    </m:r>
                    <m:r>
                      <m:rPr>
                        <m:sty m:val="p"/>
                      </m:rPr>
                      <a:rPr lang="en-US" b="0" i="0">
                        <a:latin typeface="Cambria Math" panose="02040503050406030204" pitchFamily="18" charset="0"/>
                      </a:rPr>
                      <m:t>Δ</m:t>
                    </m:r>
                    <m:r>
                      <a:rPr lang="en-US" b="0" i="1">
                        <a:latin typeface="Cambria Math" panose="02040503050406030204" pitchFamily="18" charset="0"/>
                      </a:rPr>
                      <m:t>𝑡</m:t>
                    </m:r>
                    <m:r>
                      <a:rPr lang="en-US" b="0" i="1">
                        <a:latin typeface="Cambria Math" panose="02040503050406030204" pitchFamily="18" charset="0"/>
                        <a:ea typeface="Cambria Math" panose="02040503050406030204" pitchFamily="18" charset="0"/>
                      </a:rPr>
                      <m:t>∙</m:t>
                    </m:r>
                    <m:r>
                      <a:rPr lang="en-US" b="0" i="1">
                        <a:latin typeface="Cambria Math" panose="02040503050406030204" pitchFamily="18" charset="0"/>
                        <a:ea typeface="Cambria Math" panose="02040503050406030204" pitchFamily="18" charset="0"/>
                      </a:rPr>
                      <m:t>𝑓</m:t>
                    </m:r>
                    <m:d>
                      <m:dPr>
                        <m:ctrlPr>
                          <a:rPr lang="en-US" b="0" i="1">
                            <a:latin typeface="Cambria Math" panose="02040503050406030204" pitchFamily="18" charset="0"/>
                            <a:ea typeface="Cambria Math" panose="02040503050406030204" pitchFamily="18" charset="0"/>
                          </a:rPr>
                        </m:ctrlPr>
                      </m:dPr>
                      <m:e>
                        <m:sSub>
                          <m:sSubPr>
                            <m:ctrlPr>
                              <a:rPr lang="en-US" b="0" i="1">
                                <a:latin typeface="Cambria Math" panose="02040503050406030204" pitchFamily="18" charset="0"/>
                                <a:ea typeface="Cambria Math" panose="02040503050406030204" pitchFamily="18" charset="0"/>
                              </a:rPr>
                            </m:ctrlPr>
                          </m:sSubPr>
                          <m:e>
                            <m:r>
                              <a:rPr lang="en-US" b="0" i="1">
                                <a:latin typeface="Cambria Math" panose="02040503050406030204" pitchFamily="18" charset="0"/>
                                <a:ea typeface="Cambria Math" panose="02040503050406030204" pitchFamily="18" charset="0"/>
                              </a:rPr>
                              <m:t>𝑡</m:t>
                            </m:r>
                          </m:e>
                          <m:sub>
                            <m:r>
                              <a:rPr lang="en-US" b="0" i="1">
                                <a:latin typeface="Cambria Math" panose="02040503050406030204" pitchFamily="18" charset="0"/>
                                <a:ea typeface="Cambria Math" panose="02040503050406030204" pitchFamily="18" charset="0"/>
                              </a:rPr>
                              <m:t>𝑛</m:t>
                            </m:r>
                          </m:sub>
                        </m:sSub>
                        <m:r>
                          <a:rPr lang="en-US" b="0" i="1">
                            <a:latin typeface="Cambria Math" panose="02040503050406030204" pitchFamily="18" charset="0"/>
                            <a:ea typeface="Cambria Math" panose="02040503050406030204" pitchFamily="18" charset="0"/>
                          </a:rPr>
                          <m:t>,</m:t>
                        </m:r>
                        <m:sSub>
                          <m:sSubPr>
                            <m:ctrlPr>
                              <a:rPr lang="en-US" b="0" i="1">
                                <a:latin typeface="Cambria Math" panose="02040503050406030204" pitchFamily="18" charset="0"/>
                                <a:ea typeface="Cambria Math" panose="02040503050406030204" pitchFamily="18" charset="0"/>
                              </a:rPr>
                            </m:ctrlPr>
                          </m:sSubPr>
                          <m:e>
                            <m:r>
                              <a:rPr lang="en-US" b="0" i="1">
                                <a:latin typeface="Cambria Math" panose="02040503050406030204" pitchFamily="18" charset="0"/>
                                <a:ea typeface="Cambria Math" panose="02040503050406030204" pitchFamily="18" charset="0"/>
                              </a:rPr>
                              <m:t>𝑦</m:t>
                            </m:r>
                          </m:e>
                          <m:sub>
                            <m:r>
                              <a:rPr lang="en-US" b="0" i="1">
                                <a:latin typeface="Cambria Math" panose="02040503050406030204" pitchFamily="18" charset="0"/>
                                <a:ea typeface="Cambria Math" panose="02040503050406030204" pitchFamily="18" charset="0"/>
                              </a:rPr>
                              <m:t>𝑛</m:t>
                            </m:r>
                          </m:sub>
                        </m:sSub>
                      </m:e>
                    </m:d>
                  </m:oMath>
                </a14:m>
                <a:endParaRPr lang="en-US"/>
              </a:p>
              <a:p>
                <a:pPr marL="457200" lvl="1" indent="0">
                  <a:buNone/>
                </a:pPr>
                <a:r>
                  <a:rPr lang="en-US"/>
                  <a:t>	where, </a:t>
                </a:r>
                <a14:m>
                  <m:oMath xmlns:m="http://schemas.openxmlformats.org/officeDocument/2006/math">
                    <m:sSub>
                      <m:sSubPr>
                        <m:ctrlPr>
                          <a:rPr lang="en-US" b="0" i="1">
                            <a:latin typeface="Cambria Math" panose="02040503050406030204" pitchFamily="18" charset="0"/>
                          </a:rPr>
                        </m:ctrlPr>
                      </m:sSubPr>
                      <m:e>
                        <m:r>
                          <a:rPr lang="en-US" b="0" i="1">
                            <a:latin typeface="Cambria Math" panose="02040503050406030204" pitchFamily="18" charset="0"/>
                          </a:rPr>
                          <m:t>𝑥</m:t>
                        </m:r>
                      </m:e>
                      <m:sub>
                        <m:r>
                          <a:rPr lang="en-US" b="0" i="1">
                            <a:latin typeface="Cambria Math" panose="02040503050406030204" pitchFamily="18" charset="0"/>
                          </a:rPr>
                          <m:t>𝑛</m:t>
                        </m:r>
                        <m:r>
                          <a:rPr lang="en-US" b="0" i="1">
                            <a:latin typeface="Cambria Math" panose="02040503050406030204" pitchFamily="18" charset="0"/>
                          </a:rPr>
                          <m:t>+1</m:t>
                        </m:r>
                      </m:sub>
                    </m:sSub>
                    <m:r>
                      <a:rPr lang="en-US" b="0" i="1">
                        <a:latin typeface="Cambria Math" panose="02040503050406030204" pitchFamily="18" charset="0"/>
                      </a:rPr>
                      <m:t>=</m:t>
                    </m:r>
                    <m:sSub>
                      <m:sSubPr>
                        <m:ctrlPr>
                          <a:rPr lang="en-US" b="0" i="1">
                            <a:latin typeface="Cambria Math" panose="02040503050406030204" pitchFamily="18" charset="0"/>
                          </a:rPr>
                        </m:ctrlPr>
                      </m:sSubPr>
                      <m:e>
                        <m:r>
                          <a:rPr lang="en-US" b="0" i="1">
                            <a:latin typeface="Cambria Math" panose="02040503050406030204" pitchFamily="18" charset="0"/>
                          </a:rPr>
                          <m:t>𝑡</m:t>
                        </m:r>
                      </m:e>
                      <m:sub>
                        <m:r>
                          <a:rPr lang="en-US" b="0" i="1">
                            <a:latin typeface="Cambria Math" panose="02040503050406030204" pitchFamily="18" charset="0"/>
                          </a:rPr>
                          <m:t>𝑛</m:t>
                        </m:r>
                      </m:sub>
                    </m:sSub>
                    <m:r>
                      <a:rPr lang="en-US" b="0" i="1">
                        <a:latin typeface="Cambria Math" panose="02040503050406030204" pitchFamily="18" charset="0"/>
                      </a:rPr>
                      <m:t>+</m:t>
                    </m:r>
                    <m:r>
                      <m:rPr>
                        <m:sty m:val="p"/>
                      </m:rPr>
                      <a:rPr lang="en-US" b="0" i="0">
                        <a:latin typeface="Cambria Math" panose="02040503050406030204" pitchFamily="18" charset="0"/>
                      </a:rPr>
                      <m:t>Δ</m:t>
                    </m:r>
                    <m:r>
                      <a:rPr lang="en-US" b="0" i="1">
                        <a:latin typeface="Cambria Math" panose="02040503050406030204" pitchFamily="18" charset="0"/>
                      </a:rPr>
                      <m:t>𝑡</m:t>
                    </m:r>
                  </m:oMath>
                </a14:m>
                <a:endParaRPr lang="en-US"/>
              </a:p>
              <a:p>
                <a:pPr marL="457200" lvl="1" indent="0">
                  <a:buNone/>
                </a:pPr>
                <a:r>
                  <a:rPr lang="en-US"/>
                  <a:t>	and </a:t>
                </a:r>
                <a14:m>
                  <m:oMath xmlns:m="http://schemas.openxmlformats.org/officeDocument/2006/math">
                    <m:r>
                      <a:rPr lang="en-US" b="0" i="1">
                        <a:latin typeface="Cambria Math" panose="02040503050406030204" pitchFamily="18" charset="0"/>
                      </a:rPr>
                      <m:t>𝑓</m:t>
                    </m:r>
                    <m:r>
                      <a:rPr lang="en-US" b="0" i="1">
                        <a:latin typeface="Cambria Math" panose="02040503050406030204" pitchFamily="18" charset="0"/>
                      </a:rPr>
                      <m:t>(∙)</m:t>
                    </m:r>
                  </m:oMath>
                </a14:m>
                <a:r>
                  <a:rPr lang="en-US"/>
                  <a:t> is a function of the derivative</a:t>
                </a:r>
              </a:p>
              <a:p>
                <a:r>
                  <a:rPr lang="en-US"/>
                  <a:t>In many real-world problems, numerical refinement may be limited due to the computational time/cost. </a:t>
                </a:r>
              </a:p>
              <a:p>
                <a:pPr lvl="1"/>
                <a:r>
                  <a:rPr lang="en-US"/>
                  <a:t>In this example, assume the limitation </a:t>
                </a:r>
                <a14:m>
                  <m:oMath xmlns:m="http://schemas.openxmlformats.org/officeDocument/2006/math">
                    <m:r>
                      <m:rPr>
                        <m:sty m:val="p"/>
                      </m:rPr>
                      <a:rPr lang="en-US">
                        <a:latin typeface="Cambria Math" panose="02040503050406030204" pitchFamily="18" charset="0"/>
                      </a:rPr>
                      <m:t>Δ</m:t>
                    </m:r>
                    <m:r>
                      <a:rPr lang="en-US" b="0" i="1" smtClean="0">
                        <a:latin typeface="Cambria Math" panose="02040503050406030204" pitchFamily="18" charset="0"/>
                      </a:rPr>
                      <m:t>𝑡</m:t>
                    </m:r>
                    <m:r>
                      <a:rPr lang="en-US" b="0" i="1" smtClean="0">
                        <a:latin typeface="Cambria Math" panose="02040503050406030204" pitchFamily="18" charset="0"/>
                      </a:rPr>
                      <m:t>≥</m:t>
                    </m:r>
                  </m:oMath>
                </a14:m>
                <a:r>
                  <a:rPr lang="en-US"/>
                  <a:t>0.05 sec.</a:t>
                </a:r>
              </a:p>
              <a:p>
                <a:r>
                  <a:rPr lang="en-US"/>
                  <a:t>Then, compute multiple solutions and perform solution verification using Richardson Extrapolation** [3] which,  </a:t>
                </a:r>
              </a:p>
              <a:p>
                <a:pPr lvl="1"/>
                <a:r>
                  <a:rPr lang="en-US"/>
                  <a:t>Extrapolates to </a:t>
                </a:r>
                <a14:m>
                  <m:oMath xmlns:m="http://schemas.openxmlformats.org/officeDocument/2006/math">
                    <m:r>
                      <m:rPr>
                        <m:sty m:val="p"/>
                      </m:rPr>
                      <a:rPr lang="en-US">
                        <a:solidFill>
                          <a:srgbClr val="FF0000"/>
                        </a:solidFill>
                        <a:latin typeface="Cambria Math" panose="02040503050406030204" pitchFamily="18" charset="0"/>
                      </a:rPr>
                      <m:t>Δ</m:t>
                    </m:r>
                    <m:r>
                      <a:rPr lang="en-US" i="1">
                        <a:solidFill>
                          <a:srgbClr val="FF0000"/>
                        </a:solidFill>
                        <a:latin typeface="Cambria Math" panose="02040503050406030204" pitchFamily="18" charset="0"/>
                      </a:rPr>
                      <m:t>𝑡</m:t>
                    </m:r>
                    <m:r>
                      <a:rPr lang="en-US" b="0" i="1" smtClean="0">
                        <a:solidFill>
                          <a:srgbClr val="FF0000"/>
                        </a:solidFill>
                        <a:latin typeface="Cambria Math" panose="02040503050406030204" pitchFamily="18" charset="0"/>
                      </a:rPr>
                      <m:t>→</m:t>
                    </m:r>
                    <m:r>
                      <m:rPr>
                        <m:nor/>
                      </m:rPr>
                      <a:rPr lang="en-US">
                        <a:solidFill>
                          <a:srgbClr val="FF0000"/>
                        </a:solidFill>
                        <a:latin typeface="Cambria Math" panose="02040503050406030204" pitchFamily="18" charset="0"/>
                      </a:rPr>
                      <m:t>0</m:t>
                    </m:r>
                  </m:oMath>
                </a14:m>
                <a:r>
                  <a:rPr lang="en-US">
                    <a:solidFill>
                      <a:srgbClr val="FF0000"/>
                    </a:solidFill>
                  </a:rPr>
                  <a:t> sec</a:t>
                </a:r>
                <a:r>
                  <a:rPr lang="en-US"/>
                  <a:t>, </a:t>
                </a:r>
              </a:p>
              <a:p>
                <a:pPr lvl="1"/>
                <a:r>
                  <a:rPr lang="en-US"/>
                  <a:t>Estimates error of at the smallest </a:t>
                </a:r>
                <a14:m>
                  <m:oMath xmlns:m="http://schemas.openxmlformats.org/officeDocument/2006/math">
                    <m:r>
                      <m:rPr>
                        <m:sty m:val="p"/>
                      </m:rPr>
                      <a:rPr lang="en-US" b="0" i="0" smtClean="0">
                        <a:latin typeface="Cambria Math" panose="02040503050406030204" pitchFamily="18" charset="0"/>
                      </a:rPr>
                      <m:t>Δ</m:t>
                    </m:r>
                    <m:r>
                      <a:rPr lang="en-US" b="0" i="1" smtClean="0">
                        <a:latin typeface="Cambria Math" panose="02040503050406030204" pitchFamily="18" charset="0"/>
                      </a:rPr>
                      <m:t>𝑡</m:t>
                    </m:r>
                    <m:r>
                      <a:rPr lang="en-US" b="0" i="1" smtClean="0">
                        <a:latin typeface="Cambria Math" panose="02040503050406030204" pitchFamily="18" charset="0"/>
                      </a:rPr>
                      <m:t>=0.05</m:t>
                    </m:r>
                  </m:oMath>
                </a14:m>
                <a:r>
                  <a:rPr lang="en-US"/>
                  <a:t> sec. </a:t>
                </a:r>
              </a:p>
              <a:p>
                <a:pPr lvl="1"/>
                <a:r>
                  <a:rPr lang="en-US"/>
                  <a:t>The result is </a:t>
                </a:r>
                <a14:m>
                  <m:oMath xmlns:m="http://schemas.openxmlformats.org/officeDocument/2006/math">
                    <m:sSub>
                      <m:sSubPr>
                        <m:ctrlPr>
                          <a:rPr lang="en-US" i="1">
                            <a:solidFill>
                              <a:schemeClr val="accent1"/>
                            </a:solidFill>
                            <a:latin typeface="Cambria Math" panose="02040503050406030204" pitchFamily="18" charset="0"/>
                          </a:rPr>
                        </m:ctrlPr>
                      </m:sSubPr>
                      <m:e>
                        <m:r>
                          <a:rPr lang="en-US" i="1">
                            <a:solidFill>
                              <a:schemeClr val="accent1"/>
                            </a:solidFill>
                            <a:latin typeface="Cambria Math" panose="02040503050406030204" pitchFamily="18" charset="0"/>
                          </a:rPr>
                          <m:t>𝜎</m:t>
                        </m:r>
                      </m:e>
                      <m:sub>
                        <m:r>
                          <a:rPr lang="en-US" i="1">
                            <a:solidFill>
                              <a:schemeClr val="accent1"/>
                            </a:solidFill>
                            <a:latin typeface="Cambria Math" panose="02040503050406030204" pitchFamily="18" charset="0"/>
                          </a:rPr>
                          <m:t>𝑛𝑢𝑚</m:t>
                        </m:r>
                      </m:sub>
                    </m:sSub>
                    <m:r>
                      <a:rPr lang="en-US" i="1">
                        <a:solidFill>
                          <a:schemeClr val="accent1"/>
                        </a:solidFill>
                        <a:latin typeface="Cambria Math" panose="02040503050406030204" pitchFamily="18" charset="0"/>
                      </a:rPr>
                      <m:t>≈2.78</m:t>
                    </m:r>
                  </m:oMath>
                </a14:m>
                <a:r>
                  <a:rPr lang="en-US">
                    <a:solidFill>
                      <a:schemeClr val="accent1"/>
                    </a:solidFill>
                  </a:rPr>
                  <a:t> m</a:t>
                </a:r>
                <a:r>
                  <a:rPr lang="en-US"/>
                  <a:t> (shown as error bars). </a:t>
                </a:r>
              </a:p>
            </p:txBody>
          </p:sp>
        </mc:Choice>
        <mc:Fallback xmlns="">
          <p:sp>
            <p:nvSpPr>
              <p:cNvPr id="3" name="Content Placeholder 2">
                <a:extLst>
                  <a:ext uri="{FF2B5EF4-FFF2-40B4-BE49-F238E27FC236}">
                    <a16:creationId xmlns:a16="http://schemas.microsoft.com/office/drawing/2014/main" id="{398A548A-0CB7-D13C-B408-C58AC5EEC2CB}"/>
                  </a:ext>
                </a:extLst>
              </p:cNvPr>
              <p:cNvSpPr>
                <a:spLocks noGrp="1" noRot="1" noChangeAspect="1" noMove="1" noResize="1" noEditPoints="1" noAdjustHandles="1" noChangeArrowheads="1" noChangeShapeType="1" noTextEdit="1"/>
              </p:cNvSpPr>
              <p:nvPr>
                <p:ph idx="1"/>
              </p:nvPr>
            </p:nvSpPr>
            <p:spPr>
              <a:xfrm>
                <a:off x="838200" y="1655653"/>
                <a:ext cx="6573516" cy="4521310"/>
              </a:xfrm>
              <a:blipFill>
                <a:blip r:embed="rId3"/>
                <a:stretch>
                  <a:fillRect l="-835" t="-1484" r="-167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F759934-6B3B-5A09-5D56-4B68570A7D77}"/>
              </a:ext>
            </a:extLst>
          </p:cNvPr>
          <p:cNvSpPr>
            <a:spLocks noGrp="1"/>
          </p:cNvSpPr>
          <p:nvPr>
            <p:ph type="sldNum" sz="quarter" idx="12"/>
          </p:nvPr>
        </p:nvSpPr>
        <p:spPr>
          <a:xfrm>
            <a:off x="8610600" y="6356350"/>
            <a:ext cx="2743200" cy="365125"/>
          </a:xfrm>
        </p:spPr>
        <p:txBody>
          <a:bodyPr/>
          <a:lstStyle/>
          <a:p>
            <a:fld id="{68B3A567-C260-624D-B035-2C71A5EFC3C9}" type="slidenum">
              <a:rPr lang="en-US"/>
              <a:t>6</a:t>
            </a:fld>
            <a:endParaRPr lang="en-US"/>
          </a:p>
        </p:txBody>
      </p:sp>
      <p:sp>
        <p:nvSpPr>
          <p:cNvPr id="5" name="TextBox 4">
            <a:extLst>
              <a:ext uri="{FF2B5EF4-FFF2-40B4-BE49-F238E27FC236}">
                <a16:creationId xmlns:a16="http://schemas.microsoft.com/office/drawing/2014/main" id="{F2EBE8CF-A6E0-2290-C7BE-63FFEFE45645}"/>
              </a:ext>
            </a:extLst>
          </p:cNvPr>
          <p:cNvSpPr txBox="1"/>
          <p:nvPr/>
        </p:nvSpPr>
        <p:spPr>
          <a:xfrm>
            <a:off x="236913" y="6362070"/>
            <a:ext cx="1061509" cy="261610"/>
          </a:xfrm>
          <a:prstGeom prst="rect">
            <a:avLst/>
          </a:prstGeom>
          <a:noFill/>
        </p:spPr>
        <p:txBody>
          <a:bodyPr wrap="none" rtlCol="0">
            <a:spAutoFit/>
          </a:bodyPr>
          <a:lstStyle/>
          <a:p>
            <a:r>
              <a:rPr lang="en-US" sz="1100">
                <a:solidFill>
                  <a:schemeClr val="accent3"/>
                </a:solidFill>
              </a:rPr>
              <a:t>V. 1, April 2026</a:t>
            </a:r>
          </a:p>
        </p:txBody>
      </p:sp>
      <p:sp>
        <p:nvSpPr>
          <p:cNvPr id="18" name="TextBox 17">
            <a:extLst>
              <a:ext uri="{FF2B5EF4-FFF2-40B4-BE49-F238E27FC236}">
                <a16:creationId xmlns:a16="http://schemas.microsoft.com/office/drawing/2014/main" id="{618FA4E3-5E09-F3B0-06E3-3163F8BD2247}"/>
              </a:ext>
            </a:extLst>
          </p:cNvPr>
          <p:cNvSpPr txBox="1"/>
          <p:nvPr/>
        </p:nvSpPr>
        <p:spPr>
          <a:xfrm>
            <a:off x="1682005" y="6362070"/>
            <a:ext cx="9403536" cy="261610"/>
          </a:xfrm>
          <a:prstGeom prst="rect">
            <a:avLst/>
          </a:prstGeom>
          <a:noFill/>
        </p:spPr>
        <p:txBody>
          <a:bodyPr wrap="none" rtlCol="0">
            <a:spAutoFit/>
          </a:bodyPr>
          <a:lstStyle/>
          <a:p>
            <a:r>
              <a:rPr lang="en-US" sz="1100">
                <a:solidFill>
                  <a:schemeClr val="accent3"/>
                </a:solidFill>
              </a:rPr>
              <a:t>*The Euler method is taught in many college-level courses and on-line videos, e.g., see [10]. **Uses the three smallest time steps to compute numerical error.</a:t>
            </a:r>
          </a:p>
        </p:txBody>
      </p:sp>
      <p:pic>
        <p:nvPicPr>
          <p:cNvPr id="7" name="Picture 6">
            <a:extLst>
              <a:ext uri="{FF2B5EF4-FFF2-40B4-BE49-F238E27FC236}">
                <a16:creationId xmlns:a16="http://schemas.microsoft.com/office/drawing/2014/main" id="{CA1E1154-B705-CFFA-97DA-608E926D11F6}"/>
              </a:ext>
            </a:extLst>
          </p:cNvPr>
          <p:cNvPicPr>
            <a:picLocks noChangeAspect="1"/>
          </p:cNvPicPr>
          <p:nvPr/>
        </p:nvPicPr>
        <p:blipFill>
          <a:blip r:embed="rId4"/>
          <a:stretch>
            <a:fillRect/>
          </a:stretch>
        </p:blipFill>
        <p:spPr>
          <a:xfrm>
            <a:off x="7263714" y="49428"/>
            <a:ext cx="3886200" cy="937727"/>
          </a:xfrm>
          <a:prstGeom prst="rect">
            <a:avLst/>
          </a:prstGeom>
        </p:spPr>
      </p:pic>
      <p:sp>
        <p:nvSpPr>
          <p:cNvPr id="8" name="Oval 7">
            <a:extLst>
              <a:ext uri="{FF2B5EF4-FFF2-40B4-BE49-F238E27FC236}">
                <a16:creationId xmlns:a16="http://schemas.microsoft.com/office/drawing/2014/main" id="{6F88E03A-A75E-935F-A824-11001245520F}"/>
              </a:ext>
            </a:extLst>
          </p:cNvPr>
          <p:cNvSpPr/>
          <p:nvPr/>
        </p:nvSpPr>
        <p:spPr>
          <a:xfrm>
            <a:off x="8506597" y="579112"/>
            <a:ext cx="440868" cy="42278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2454120C-D7E6-6055-8E39-DBAFE4E40B4B}"/>
                  </a:ext>
                </a:extLst>
              </p:cNvPr>
              <p:cNvSpPr txBox="1">
                <a:spLocks/>
              </p:cNvSpPr>
              <p:nvPr/>
            </p:nvSpPr>
            <p:spPr>
              <a:xfrm>
                <a:off x="838198" y="1224375"/>
                <a:ext cx="10923741" cy="4227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t>Objective</a:t>
                </a:r>
                <a:r>
                  <a:rPr lang="en-US"/>
                  <a:t>: </a:t>
                </a:r>
                <a:r>
                  <a:rPr lang="en-US">
                    <a:solidFill>
                      <a:srgbClr val="000000"/>
                    </a:solidFill>
                  </a:rPr>
                  <a:t>Solution verification estimates the numerical error (</a:t>
                </a:r>
                <a14:m>
                  <m:oMath xmlns:m="http://schemas.openxmlformats.org/officeDocument/2006/math">
                    <m:sSub>
                      <m:sSubPr>
                        <m:ctrlPr>
                          <a:rPr lang="en-US" i="1">
                            <a:solidFill>
                              <a:schemeClr val="accent1"/>
                            </a:solidFill>
                            <a:latin typeface="Cambria Math" panose="02040503050406030204" pitchFamily="18" charset="0"/>
                          </a:rPr>
                        </m:ctrlPr>
                      </m:sSubPr>
                      <m:e>
                        <m:r>
                          <a:rPr lang="en-US" i="1">
                            <a:solidFill>
                              <a:schemeClr val="accent1"/>
                            </a:solidFill>
                            <a:latin typeface="Cambria Math" panose="02040503050406030204" pitchFamily="18" charset="0"/>
                          </a:rPr>
                          <m:t>𝜎</m:t>
                        </m:r>
                      </m:e>
                      <m:sub>
                        <m:r>
                          <a:rPr lang="en-US" i="1">
                            <a:solidFill>
                              <a:schemeClr val="accent1"/>
                            </a:solidFill>
                            <a:latin typeface="Cambria Math" panose="02040503050406030204" pitchFamily="18" charset="0"/>
                          </a:rPr>
                          <m:t>𝑛𝑢𝑚</m:t>
                        </m:r>
                      </m:sub>
                    </m:sSub>
                  </m:oMath>
                </a14:m>
                <a:r>
                  <a:rPr lang="en-US">
                    <a:solidFill>
                      <a:srgbClr val="000000"/>
                    </a:solidFill>
                  </a:rPr>
                  <a:t>) of the output quantity of interest.</a:t>
                </a:r>
                <a:endParaRPr lang="en-US"/>
              </a:p>
            </p:txBody>
          </p:sp>
        </mc:Choice>
        <mc:Fallback xmlns="">
          <p:sp>
            <p:nvSpPr>
              <p:cNvPr id="6" name="Content Placeholder 2">
                <a:extLst>
                  <a:ext uri="{FF2B5EF4-FFF2-40B4-BE49-F238E27FC236}">
                    <a16:creationId xmlns:a16="http://schemas.microsoft.com/office/drawing/2014/main" id="{2454120C-D7E6-6055-8E39-DBAFE4E40B4B}"/>
                  </a:ext>
                </a:extLst>
              </p:cNvPr>
              <p:cNvSpPr txBox="1">
                <a:spLocks noRot="1" noChangeAspect="1" noMove="1" noResize="1" noEditPoints="1" noAdjustHandles="1" noChangeArrowheads="1" noChangeShapeType="1" noTextEdit="1"/>
              </p:cNvSpPr>
              <p:nvPr/>
            </p:nvSpPr>
            <p:spPr>
              <a:xfrm>
                <a:off x="838198" y="1224375"/>
                <a:ext cx="10923741" cy="422787"/>
              </a:xfrm>
              <a:prstGeom prst="rect">
                <a:avLst/>
              </a:prstGeom>
              <a:blipFill>
                <a:blip r:embed="rId5"/>
                <a:stretch>
                  <a:fillRect l="-558" t="-15942" b="-13043"/>
                </a:stretch>
              </a:blipFill>
            </p:spPr>
            <p:txBody>
              <a:bodyPr/>
              <a:lstStyle/>
              <a:p>
                <a:r>
                  <a:rPr lang="en-US">
                    <a:noFill/>
                  </a:rPr>
                  <a:t> </a:t>
                </a:r>
              </a:p>
            </p:txBody>
          </p:sp>
        </mc:Fallback>
      </mc:AlternateContent>
      <p:pic>
        <p:nvPicPr>
          <p:cNvPr id="10" name="Picture 9" descr="A graph of a line graph&#10;&#10;AI-generated content may be incorrect.">
            <a:extLst>
              <a:ext uri="{FF2B5EF4-FFF2-40B4-BE49-F238E27FC236}">
                <a16:creationId xmlns:a16="http://schemas.microsoft.com/office/drawing/2014/main" id="{B9B5B2DA-32B3-44C0-D1F3-C3FBA3E84528}"/>
              </a:ext>
            </a:extLst>
          </p:cNvPr>
          <p:cNvPicPr>
            <a:picLocks noChangeAspect="1"/>
          </p:cNvPicPr>
          <p:nvPr/>
        </p:nvPicPr>
        <p:blipFill>
          <a:blip r:embed="rId6"/>
          <a:stretch>
            <a:fillRect/>
          </a:stretch>
        </p:blipFill>
        <p:spPr>
          <a:xfrm>
            <a:off x="8038262" y="1653761"/>
            <a:ext cx="3454552" cy="2293439"/>
          </a:xfrm>
          <a:prstGeom prst="rect">
            <a:avLst/>
          </a:prstGeom>
        </p:spPr>
      </p:pic>
      <p:pic>
        <p:nvPicPr>
          <p:cNvPr id="15" name="Picture 14">
            <a:extLst>
              <a:ext uri="{FF2B5EF4-FFF2-40B4-BE49-F238E27FC236}">
                <a16:creationId xmlns:a16="http://schemas.microsoft.com/office/drawing/2014/main" id="{F5E4813F-8EEA-3819-53A9-CEF495D75440}"/>
              </a:ext>
            </a:extLst>
          </p:cNvPr>
          <p:cNvPicPr>
            <a:picLocks noChangeAspect="1"/>
          </p:cNvPicPr>
          <p:nvPr/>
        </p:nvPicPr>
        <p:blipFill>
          <a:blip r:embed="rId7"/>
          <a:stretch>
            <a:fillRect/>
          </a:stretch>
        </p:blipFill>
        <p:spPr>
          <a:xfrm>
            <a:off x="8033283" y="4114236"/>
            <a:ext cx="3116631" cy="2242114"/>
          </a:xfrm>
          <a:prstGeom prst="rect">
            <a:avLst/>
          </a:prstGeom>
        </p:spPr>
      </p:pic>
      <p:cxnSp>
        <p:nvCxnSpPr>
          <p:cNvPr id="17" name="Straight Arrow Connector 16">
            <a:extLst>
              <a:ext uri="{FF2B5EF4-FFF2-40B4-BE49-F238E27FC236}">
                <a16:creationId xmlns:a16="http://schemas.microsoft.com/office/drawing/2014/main" id="{0FCE94CD-B01F-6596-3FF7-4892C7BDBC45}"/>
              </a:ext>
            </a:extLst>
          </p:cNvPr>
          <p:cNvCxnSpPr>
            <a:cxnSpLocks/>
          </p:cNvCxnSpPr>
          <p:nvPr/>
        </p:nvCxnSpPr>
        <p:spPr>
          <a:xfrm>
            <a:off x="10257693" y="3587262"/>
            <a:ext cx="70338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939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F7802-94EE-AFC5-7FF0-22E7D4E69D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BB60C5-B275-DF2E-7505-DD4E838768B7}"/>
              </a:ext>
            </a:extLst>
          </p:cNvPr>
          <p:cNvSpPr>
            <a:spLocks noGrp="1"/>
          </p:cNvSpPr>
          <p:nvPr>
            <p:ph type="title"/>
          </p:nvPr>
        </p:nvSpPr>
        <p:spPr/>
        <p:txBody>
          <a:bodyPr/>
          <a:lstStyle/>
          <a:p>
            <a:r>
              <a:rPr lang="en-US"/>
              <a:t>Uncertainty Quantification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63E71A2-442D-755F-60BC-F748E146BD61}"/>
                  </a:ext>
                </a:extLst>
              </p:cNvPr>
              <p:cNvSpPr>
                <a:spLocks noGrp="1"/>
              </p:cNvSpPr>
              <p:nvPr>
                <p:ph idx="1"/>
              </p:nvPr>
            </p:nvSpPr>
            <p:spPr>
              <a:xfrm>
                <a:off x="838199" y="1647162"/>
                <a:ext cx="5802514" cy="4709187"/>
              </a:xfrm>
            </p:spPr>
            <p:txBody>
              <a:bodyPr rIns="0">
                <a:normAutofit/>
              </a:bodyPr>
              <a:lstStyle/>
              <a:p>
                <a:r>
                  <a:rPr lang="en-US">
                    <a:solidFill>
                      <a:srgbClr val="000000"/>
                    </a:solidFill>
                    <a:latin typeface="-webkit-standard"/>
                  </a:rPr>
                  <a:t>Step 1: Characterize Input Uncertainty </a:t>
                </a:r>
              </a:p>
              <a:p>
                <a:pPr lvl="1"/>
                <a:r>
                  <a:rPr lang="en-US">
                    <a:solidFill>
                      <a:srgbClr val="000000"/>
                    </a:solidFill>
                    <a:latin typeface="-webkit-standard"/>
                  </a:rPr>
                  <a:t>Discussed on the Measurement Uncertainty slide</a:t>
                </a:r>
              </a:p>
              <a:p>
                <a:pPr lvl="1"/>
                <a:r>
                  <a:rPr lang="en-US">
                    <a:solidFill>
                      <a:srgbClr val="000000"/>
                    </a:solidFill>
                    <a:latin typeface="-webkit-standard"/>
                  </a:rPr>
                  <a:t>Draw random samples from each input distribution</a:t>
                </a:r>
              </a:p>
              <a:p>
                <a:r>
                  <a:rPr lang="en-US">
                    <a:solidFill>
                      <a:srgbClr val="000000"/>
                    </a:solidFill>
                    <a:latin typeface="-webkit-standard"/>
                  </a:rPr>
                  <a:t>Step 2: Propagate Input Uncertainty</a:t>
                </a:r>
              </a:p>
              <a:p>
                <a:pPr lvl="1"/>
                <a:r>
                  <a:rPr lang="en-US">
                    <a:solidFill>
                      <a:srgbClr val="000000"/>
                    </a:solidFill>
                    <a:latin typeface="-webkit-standard"/>
                  </a:rPr>
                  <a:t>Run the model for each set of input samples to produce 10,000 possible trajectories</a:t>
                </a:r>
              </a:p>
              <a:p>
                <a:pPr lvl="1"/>
                <a:r>
                  <a:rPr lang="en-US">
                    <a:solidFill>
                      <a:srgbClr val="000000"/>
                    </a:solidFill>
                    <a:latin typeface="-webkit-standard"/>
                  </a:rPr>
                  <a:t>Collect the QoI (range) from each trajectory</a:t>
                </a:r>
              </a:p>
              <a:p>
                <a:r>
                  <a:rPr lang="en-US">
                    <a:solidFill>
                      <a:srgbClr val="000000"/>
                    </a:solidFill>
                    <a:latin typeface="-webkit-standard"/>
                  </a:rPr>
                  <a:t>Step 3: Summarize the Results for the QoI</a:t>
                </a:r>
              </a:p>
              <a:p>
                <a:pPr lvl="1"/>
                <a:r>
                  <a:rPr lang="en-US">
                    <a:solidFill>
                      <a:srgbClr val="000000"/>
                    </a:solidFill>
                    <a:latin typeface="-webkit-standard"/>
                  </a:rPr>
                  <a:t>Compute the mean* and standard deviation** of range to summarize model uncertainty</a:t>
                </a:r>
              </a:p>
              <a:p>
                <a:pPr lvl="2"/>
                <a:r>
                  <a:rPr lang="en-US">
                    <a:solidFill>
                      <a:schemeClr val="tx1"/>
                    </a:solidFill>
                  </a:rPr>
                  <a:t>Mean </a:t>
                </a:r>
                <a14:m>
                  <m:oMath xmlns:m="http://schemas.openxmlformats.org/officeDocument/2006/math">
                    <m:r>
                      <a:rPr lang="en-US" b="0" i="0">
                        <a:solidFill>
                          <a:schemeClr val="tx1"/>
                        </a:solidFill>
                        <a:latin typeface="Cambria Math" panose="02040503050406030204" pitchFamily="18" charset="0"/>
                      </a:rPr>
                      <m:t>→</m:t>
                    </m:r>
                    <m:r>
                      <a:rPr lang="en-US" b="0" i="1">
                        <a:solidFill>
                          <a:schemeClr val="tx1"/>
                        </a:solidFill>
                        <a:latin typeface="Cambria Math" panose="02040503050406030204" pitchFamily="18" charset="0"/>
                      </a:rPr>
                      <m:t> </m:t>
                    </m:r>
                    <m:acc>
                      <m:accPr>
                        <m:chr m:val="̅"/>
                        <m:ctrlPr>
                          <a:rPr lang="en-US" i="1">
                            <a:solidFill>
                              <a:schemeClr val="accent1"/>
                            </a:solidFill>
                            <a:latin typeface="Cambria Math" panose="02040503050406030204" pitchFamily="18" charset="0"/>
                          </a:rPr>
                        </m:ctrlPr>
                      </m:accPr>
                      <m:e>
                        <m:r>
                          <a:rPr lang="en-US" b="0" i="1">
                            <a:solidFill>
                              <a:schemeClr val="accent1"/>
                            </a:solidFill>
                            <a:latin typeface="Cambria Math" panose="02040503050406030204" pitchFamily="18" charset="0"/>
                          </a:rPr>
                          <m:t>𝑦</m:t>
                        </m:r>
                      </m:e>
                    </m:acc>
                    <m:r>
                      <a:rPr lang="en-US" b="0" i="1">
                        <a:solidFill>
                          <a:schemeClr val="accent1"/>
                        </a:solidFill>
                        <a:latin typeface="Cambria Math" panose="02040503050406030204" pitchFamily="18" charset="0"/>
                      </a:rPr>
                      <m:t>=86.61</m:t>
                    </m:r>
                  </m:oMath>
                </a14:m>
                <a:r>
                  <a:rPr lang="en-US">
                    <a:solidFill>
                      <a:schemeClr val="accent1"/>
                    </a:solidFill>
                    <a:latin typeface="-webkit-standard"/>
                  </a:rPr>
                  <a:t> m</a:t>
                </a:r>
                <a:endParaRPr lang="en-US">
                  <a:solidFill>
                    <a:schemeClr val="tx1"/>
                  </a:solidFill>
                  <a:latin typeface="-webkit-standard"/>
                </a:endParaRPr>
              </a:p>
              <a:p>
                <a:pPr lvl="2"/>
                <a:r>
                  <a:rPr lang="en-US">
                    <a:solidFill>
                      <a:schemeClr val="tx1"/>
                    </a:solidFill>
                  </a:rPr>
                  <a:t>Std Dev. </a:t>
                </a:r>
                <a14:m>
                  <m:oMath xmlns:m="http://schemas.openxmlformats.org/officeDocument/2006/math">
                    <m:r>
                      <a:rPr lang="en-US" b="0" i="0">
                        <a:solidFill>
                          <a:schemeClr val="tx1"/>
                        </a:solidFill>
                        <a:latin typeface="Cambria Math" panose="02040503050406030204" pitchFamily="18" charset="0"/>
                      </a:rPr>
                      <m:t>→</m:t>
                    </m:r>
                    <m:r>
                      <a:rPr lang="en-US" b="0" i="1">
                        <a:solidFill>
                          <a:schemeClr val="tx1"/>
                        </a:solidFill>
                        <a:latin typeface="Cambria Math" panose="02040503050406030204" pitchFamily="18" charset="0"/>
                      </a:rPr>
                      <m:t> </m:t>
                    </m:r>
                    <m:sSub>
                      <m:sSubPr>
                        <m:ctrlPr>
                          <a:rPr lang="en-US" i="1">
                            <a:solidFill>
                              <a:schemeClr val="accent1"/>
                            </a:solidFill>
                            <a:latin typeface="Cambria Math" panose="02040503050406030204" pitchFamily="18" charset="0"/>
                          </a:rPr>
                        </m:ctrlPr>
                      </m:sSubPr>
                      <m:e>
                        <m:r>
                          <a:rPr lang="en-US" b="0" i="1">
                            <a:solidFill>
                              <a:schemeClr val="accent1"/>
                            </a:solidFill>
                            <a:latin typeface="Cambria Math" panose="02040503050406030204" pitchFamily="18" charset="0"/>
                          </a:rPr>
                          <m:t>𝜎</m:t>
                        </m:r>
                      </m:e>
                      <m:sub>
                        <m:r>
                          <a:rPr lang="en-US" b="0" i="1">
                            <a:solidFill>
                              <a:schemeClr val="accent1"/>
                            </a:solidFill>
                            <a:latin typeface="Cambria Math" panose="02040503050406030204" pitchFamily="18" charset="0"/>
                          </a:rPr>
                          <m:t>𝑖𝑛</m:t>
                        </m:r>
                      </m:sub>
                    </m:sSub>
                    <m:r>
                      <a:rPr lang="en-US" b="0" i="1">
                        <a:solidFill>
                          <a:schemeClr val="accent1"/>
                        </a:solidFill>
                        <a:latin typeface="Cambria Math" panose="02040503050406030204" pitchFamily="18" charset="0"/>
                      </a:rPr>
                      <m:t>≈5.89</m:t>
                    </m:r>
                  </m:oMath>
                </a14:m>
                <a:r>
                  <a:rPr lang="en-US">
                    <a:solidFill>
                      <a:schemeClr val="accent1"/>
                    </a:solidFill>
                    <a:latin typeface="-webkit-standard"/>
                  </a:rPr>
                  <a:t> m</a:t>
                </a:r>
              </a:p>
              <a:p>
                <a:r>
                  <a:rPr lang="en-US">
                    <a:latin typeface="-webkit-standard"/>
                  </a:rPr>
                  <a:t>Step 4: Summarize model uncertainty (next slide)</a:t>
                </a:r>
              </a:p>
            </p:txBody>
          </p:sp>
        </mc:Choice>
        <mc:Fallback xmlns="">
          <p:sp>
            <p:nvSpPr>
              <p:cNvPr id="3" name="Content Placeholder 2">
                <a:extLst>
                  <a:ext uri="{FF2B5EF4-FFF2-40B4-BE49-F238E27FC236}">
                    <a16:creationId xmlns:a16="http://schemas.microsoft.com/office/drawing/2014/main" id="{F63E71A2-442D-755F-60BC-F748E146BD61}"/>
                  </a:ext>
                </a:extLst>
              </p:cNvPr>
              <p:cNvSpPr>
                <a:spLocks noGrp="1" noRot="1" noChangeAspect="1" noMove="1" noResize="1" noEditPoints="1" noAdjustHandles="1" noChangeArrowheads="1" noChangeShapeType="1" noTextEdit="1"/>
              </p:cNvSpPr>
              <p:nvPr>
                <p:ph idx="1"/>
              </p:nvPr>
            </p:nvSpPr>
            <p:spPr>
              <a:xfrm>
                <a:off x="838199" y="1647162"/>
                <a:ext cx="5802514" cy="4709187"/>
              </a:xfrm>
              <a:blipFill>
                <a:blip r:embed="rId5"/>
                <a:stretch>
                  <a:fillRect l="-840" t="-129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E8FE9F8-77DD-13D1-4BD7-39F4993A0026}"/>
              </a:ext>
            </a:extLst>
          </p:cNvPr>
          <p:cNvSpPr>
            <a:spLocks noGrp="1"/>
          </p:cNvSpPr>
          <p:nvPr>
            <p:ph type="sldNum" sz="quarter" idx="12"/>
          </p:nvPr>
        </p:nvSpPr>
        <p:spPr>
          <a:xfrm>
            <a:off x="8610600" y="6356350"/>
            <a:ext cx="2743200" cy="365125"/>
          </a:xfrm>
        </p:spPr>
        <p:txBody>
          <a:bodyPr/>
          <a:lstStyle/>
          <a:p>
            <a:fld id="{68B3A567-C260-624D-B035-2C71A5EFC3C9}" type="slidenum">
              <a:rPr lang="en-US"/>
              <a:t>7</a:t>
            </a:fld>
            <a:endParaRPr lang="en-US"/>
          </a:p>
        </p:txBody>
      </p:sp>
      <p:sp>
        <p:nvSpPr>
          <p:cNvPr id="5" name="TextBox 4">
            <a:extLst>
              <a:ext uri="{FF2B5EF4-FFF2-40B4-BE49-F238E27FC236}">
                <a16:creationId xmlns:a16="http://schemas.microsoft.com/office/drawing/2014/main" id="{1F57F261-549A-4EA9-305F-861028DE2D66}"/>
              </a:ext>
            </a:extLst>
          </p:cNvPr>
          <p:cNvSpPr txBox="1"/>
          <p:nvPr/>
        </p:nvSpPr>
        <p:spPr>
          <a:xfrm>
            <a:off x="236913" y="6362070"/>
            <a:ext cx="1061509" cy="261610"/>
          </a:xfrm>
          <a:prstGeom prst="rect">
            <a:avLst/>
          </a:prstGeom>
          <a:noFill/>
        </p:spPr>
        <p:txBody>
          <a:bodyPr wrap="none" rtlCol="0">
            <a:spAutoFit/>
          </a:bodyPr>
          <a:lstStyle/>
          <a:p>
            <a:r>
              <a:rPr lang="en-US" sz="1100">
                <a:solidFill>
                  <a:schemeClr val="accent3"/>
                </a:solidFill>
              </a:rPr>
              <a:t>V. 1, April 2026</a:t>
            </a:r>
          </a:p>
        </p:txBody>
      </p:sp>
      <p:pic>
        <p:nvPicPr>
          <p:cNvPr id="6" name="Picture 5">
            <a:extLst>
              <a:ext uri="{FF2B5EF4-FFF2-40B4-BE49-F238E27FC236}">
                <a16:creationId xmlns:a16="http://schemas.microsoft.com/office/drawing/2014/main" id="{79E38A84-B9D9-B51A-08AF-C07E312C13C1}"/>
              </a:ext>
            </a:extLst>
          </p:cNvPr>
          <p:cNvPicPr>
            <a:picLocks noChangeAspect="1"/>
          </p:cNvPicPr>
          <p:nvPr/>
        </p:nvPicPr>
        <p:blipFill>
          <a:blip r:embed="rId6"/>
          <a:stretch>
            <a:fillRect/>
          </a:stretch>
        </p:blipFill>
        <p:spPr>
          <a:xfrm>
            <a:off x="7263714" y="49428"/>
            <a:ext cx="3886200" cy="937727"/>
          </a:xfrm>
          <a:prstGeom prst="rect">
            <a:avLst/>
          </a:prstGeom>
        </p:spPr>
      </p:pic>
      <p:sp>
        <p:nvSpPr>
          <p:cNvPr id="7" name="Oval 6">
            <a:extLst>
              <a:ext uri="{FF2B5EF4-FFF2-40B4-BE49-F238E27FC236}">
                <a16:creationId xmlns:a16="http://schemas.microsoft.com/office/drawing/2014/main" id="{B0430952-25F1-C63A-3C69-299AB26EB379}"/>
              </a:ext>
            </a:extLst>
          </p:cNvPr>
          <p:cNvSpPr/>
          <p:nvPr/>
        </p:nvSpPr>
        <p:spPr>
          <a:xfrm>
            <a:off x="9578403" y="579112"/>
            <a:ext cx="440868" cy="42278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B9A4902-8278-3F2E-2715-042066B64EFF}"/>
              </a:ext>
            </a:extLst>
          </p:cNvPr>
          <p:cNvSpPr txBox="1"/>
          <p:nvPr/>
        </p:nvSpPr>
        <p:spPr>
          <a:xfrm>
            <a:off x="1682005" y="6362070"/>
            <a:ext cx="9115431" cy="430887"/>
          </a:xfrm>
          <a:prstGeom prst="rect">
            <a:avLst/>
          </a:prstGeom>
          <a:noFill/>
        </p:spPr>
        <p:txBody>
          <a:bodyPr wrap="square" rtlCol="0">
            <a:spAutoFit/>
          </a:bodyPr>
          <a:lstStyle/>
          <a:p>
            <a:r>
              <a:rPr lang="en-US" sz="1100">
                <a:solidFill>
                  <a:schemeClr val="accent3"/>
                </a:solidFill>
              </a:rPr>
              <a:t>* This represents the mean of the samples of range. The mean inputs produces a deterministic solution which will be different. </a:t>
            </a:r>
          </a:p>
          <a:p>
            <a:r>
              <a:rPr lang="en-US" sz="1100">
                <a:solidFill>
                  <a:schemeClr val="accent3"/>
                </a:solidFill>
              </a:rPr>
              <a:t>**For simplicity in this example we use the standard deviation. The distribution is non-normal, so percentiles may be a better choice. </a:t>
            </a:r>
          </a:p>
        </p:txBody>
      </p:sp>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F1B7BD72-133F-0924-2D21-4BD50ED468F7}"/>
                  </a:ext>
                </a:extLst>
              </p:cNvPr>
              <p:cNvSpPr txBox="1">
                <a:spLocks/>
              </p:cNvSpPr>
              <p:nvPr/>
            </p:nvSpPr>
            <p:spPr>
              <a:xfrm>
                <a:off x="838199" y="1224375"/>
                <a:ext cx="10515600" cy="4227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t>Objective</a:t>
                </a:r>
                <a:r>
                  <a:rPr lang="en-US"/>
                  <a:t>: </a:t>
                </a:r>
                <a:r>
                  <a:rPr lang="en-US">
                    <a:solidFill>
                      <a:srgbClr val="000000"/>
                    </a:solidFill>
                  </a:rPr>
                  <a:t>Assess how uncertainty of the model inputs (</a:t>
                </a:r>
                <a14:m>
                  <m:oMath xmlns:m="http://schemas.openxmlformats.org/officeDocument/2006/math">
                    <m:sSub>
                      <m:sSubPr>
                        <m:ctrlPr>
                          <a:rPr lang="en-US" i="1">
                            <a:solidFill>
                              <a:schemeClr val="accent1"/>
                            </a:solidFill>
                            <a:latin typeface="Cambria Math" panose="02040503050406030204" pitchFamily="18" charset="0"/>
                          </a:rPr>
                        </m:ctrlPr>
                      </m:sSubPr>
                      <m:e>
                        <m:r>
                          <a:rPr lang="en-US" i="1">
                            <a:solidFill>
                              <a:schemeClr val="accent1"/>
                            </a:solidFill>
                            <a:latin typeface="Cambria Math" panose="02040503050406030204" pitchFamily="18" charset="0"/>
                          </a:rPr>
                          <m:t>𝜎</m:t>
                        </m:r>
                      </m:e>
                      <m:sub>
                        <m:r>
                          <a:rPr lang="en-US" i="1">
                            <a:solidFill>
                              <a:schemeClr val="accent1"/>
                            </a:solidFill>
                            <a:latin typeface="Cambria Math" panose="02040503050406030204" pitchFamily="18" charset="0"/>
                          </a:rPr>
                          <m:t>𝑖𝑛</m:t>
                        </m:r>
                      </m:sub>
                    </m:sSub>
                  </m:oMath>
                </a14:m>
                <a:r>
                  <a:rPr lang="en-US">
                    <a:solidFill>
                      <a:srgbClr val="000000"/>
                    </a:solidFill>
                  </a:rPr>
                  <a:t>) affect the model outputs.</a:t>
                </a:r>
              </a:p>
            </p:txBody>
          </p:sp>
        </mc:Choice>
        <mc:Fallback xmlns="">
          <p:sp>
            <p:nvSpPr>
              <p:cNvPr id="13" name="Content Placeholder 2">
                <a:extLst>
                  <a:ext uri="{FF2B5EF4-FFF2-40B4-BE49-F238E27FC236}">
                    <a16:creationId xmlns:a16="http://schemas.microsoft.com/office/drawing/2014/main" id="{F1B7BD72-133F-0924-2D21-4BD50ED468F7}"/>
                  </a:ext>
                </a:extLst>
              </p:cNvPr>
              <p:cNvSpPr txBox="1">
                <a:spLocks noRot="1" noChangeAspect="1" noMove="1" noResize="1" noEditPoints="1" noAdjustHandles="1" noChangeArrowheads="1" noChangeShapeType="1" noTextEdit="1"/>
              </p:cNvSpPr>
              <p:nvPr/>
            </p:nvSpPr>
            <p:spPr>
              <a:xfrm>
                <a:off x="838199" y="1224375"/>
                <a:ext cx="10515600" cy="422787"/>
              </a:xfrm>
              <a:prstGeom prst="rect">
                <a:avLst/>
              </a:prstGeom>
              <a:blipFill>
                <a:blip r:embed="rId7"/>
                <a:stretch>
                  <a:fillRect l="-580" t="-15942" b="-13043"/>
                </a:stretch>
              </a:blipFill>
            </p:spPr>
            <p:txBody>
              <a:bodyPr/>
              <a:lstStyle/>
              <a:p>
                <a:r>
                  <a:rPr lang="en-US">
                    <a:noFill/>
                  </a:rPr>
                  <a:t> </a:t>
                </a:r>
              </a:p>
            </p:txBody>
          </p:sp>
        </mc:Fallback>
      </mc:AlternateContent>
      <p:pic>
        <p:nvPicPr>
          <p:cNvPr id="14" name="uq-animate">
            <a:hlinkClick r:id="" action="ppaction://media"/>
            <a:extLst>
              <a:ext uri="{FF2B5EF4-FFF2-40B4-BE49-F238E27FC236}">
                <a16:creationId xmlns:a16="http://schemas.microsoft.com/office/drawing/2014/main" id="{D9697E75-BE69-F3E7-8B71-8167EA52AE21}"/>
              </a:ext>
            </a:extLst>
          </p:cNvPr>
          <p:cNvPicPr>
            <a:picLocks noChangeAspect="1"/>
          </p:cNvPicPr>
          <p:nvPr>
            <a:videoFile r:link="rId2"/>
            <p:extLst>
              <p:ext uri="{DAA4B4D4-6D71-4841-9C94-3DE7FCFB9230}">
                <p14:media xmlns:p14="http://schemas.microsoft.com/office/powerpoint/2010/main" r:embed="rId1">
                  <p14:fade out="250"/>
                </p14:media>
              </p:ext>
            </p:extLst>
          </p:nvPr>
        </p:nvPicPr>
        <p:blipFill>
          <a:blip r:embed="rId8"/>
          <a:stretch>
            <a:fillRect/>
          </a:stretch>
        </p:blipFill>
        <p:spPr>
          <a:xfrm>
            <a:off x="6811021" y="1593846"/>
            <a:ext cx="5134468" cy="4673599"/>
          </a:xfrm>
          <a:prstGeom prst="rect">
            <a:avLst/>
          </a:prstGeom>
        </p:spPr>
      </p:pic>
    </p:spTree>
    <p:extLst>
      <p:ext uri="{BB962C8B-B14F-4D97-AF65-F5344CB8AC3E}">
        <p14:creationId xmlns:p14="http://schemas.microsoft.com/office/powerpoint/2010/main" val="18420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000"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4"/>
                </p:tgtEl>
              </p:cMediaNode>
            </p:vide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85A7F2D-A94B-BD46-6ED1-6E7547A4231A}"/>
              </a:ext>
            </a:extLst>
          </p:cNvPr>
          <p:cNvPicPr>
            <a:picLocks noChangeAspect="1"/>
          </p:cNvPicPr>
          <p:nvPr/>
        </p:nvPicPr>
        <p:blipFill>
          <a:blip r:embed="rId3"/>
          <a:stretch>
            <a:fillRect/>
          </a:stretch>
        </p:blipFill>
        <p:spPr>
          <a:xfrm>
            <a:off x="6468072" y="1593845"/>
            <a:ext cx="5651500" cy="4673600"/>
          </a:xfrm>
          <a:prstGeom prst="rect">
            <a:avLst/>
          </a:prstGeom>
        </p:spPr>
      </p:pic>
      <p:sp>
        <p:nvSpPr>
          <p:cNvPr id="2" name="Title 1">
            <a:extLst>
              <a:ext uri="{FF2B5EF4-FFF2-40B4-BE49-F238E27FC236}">
                <a16:creationId xmlns:a16="http://schemas.microsoft.com/office/drawing/2014/main" id="{16CF800E-B190-5545-4242-E8F38CEDB0E7}"/>
              </a:ext>
            </a:extLst>
          </p:cNvPr>
          <p:cNvSpPr>
            <a:spLocks noGrp="1"/>
          </p:cNvSpPr>
          <p:nvPr>
            <p:ph type="title"/>
          </p:nvPr>
        </p:nvSpPr>
        <p:spPr/>
        <p:txBody>
          <a:bodyPr/>
          <a:lstStyle/>
          <a:p>
            <a:r>
              <a:rPr lang="en-US"/>
              <a:t>Uncertainty Quantification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83A9E9C-0B8A-E5AA-2552-D736CA162843}"/>
                  </a:ext>
                </a:extLst>
              </p:cNvPr>
              <p:cNvSpPr>
                <a:spLocks noGrp="1"/>
              </p:cNvSpPr>
              <p:nvPr>
                <p:ph idx="1"/>
              </p:nvPr>
            </p:nvSpPr>
            <p:spPr>
              <a:xfrm>
                <a:off x="838199" y="1647162"/>
                <a:ext cx="5802514" cy="4709187"/>
              </a:xfrm>
            </p:spPr>
            <p:txBody>
              <a:bodyPr rIns="0">
                <a:normAutofit/>
              </a:bodyPr>
              <a:lstStyle/>
              <a:p>
                <a:r>
                  <a:rPr lang="en-US">
                    <a:solidFill>
                      <a:srgbClr val="000000"/>
                    </a:solidFill>
                    <a:latin typeface="-webkit-standard"/>
                  </a:rPr>
                  <a:t>Step 1: Characterize Input Uncertainty </a:t>
                </a:r>
              </a:p>
              <a:p>
                <a:pPr lvl="1"/>
                <a:r>
                  <a:rPr lang="en-US">
                    <a:solidFill>
                      <a:srgbClr val="000000"/>
                    </a:solidFill>
                    <a:latin typeface="-webkit-standard"/>
                  </a:rPr>
                  <a:t>Discussed on the Measurement Uncertainty slide</a:t>
                </a:r>
              </a:p>
              <a:p>
                <a:pPr lvl="1"/>
                <a:r>
                  <a:rPr lang="en-US">
                    <a:solidFill>
                      <a:srgbClr val="000000"/>
                    </a:solidFill>
                    <a:latin typeface="-webkit-standard"/>
                  </a:rPr>
                  <a:t>Draw random samples from each input distribution</a:t>
                </a:r>
              </a:p>
              <a:p>
                <a:r>
                  <a:rPr lang="en-US">
                    <a:solidFill>
                      <a:srgbClr val="000000"/>
                    </a:solidFill>
                    <a:latin typeface="-webkit-standard"/>
                  </a:rPr>
                  <a:t>Step 2: Propagate Input Uncertainty</a:t>
                </a:r>
              </a:p>
              <a:p>
                <a:pPr lvl="1"/>
                <a:r>
                  <a:rPr lang="en-US">
                    <a:solidFill>
                      <a:srgbClr val="000000"/>
                    </a:solidFill>
                    <a:latin typeface="-webkit-standard"/>
                  </a:rPr>
                  <a:t>Run the model for each set of input samples to produce 10,000 possible trajectories</a:t>
                </a:r>
              </a:p>
              <a:p>
                <a:pPr lvl="1"/>
                <a:r>
                  <a:rPr lang="en-US">
                    <a:solidFill>
                      <a:srgbClr val="000000"/>
                    </a:solidFill>
                    <a:latin typeface="-webkit-standard"/>
                  </a:rPr>
                  <a:t>Collect the QoI (range) from each trajectory</a:t>
                </a:r>
              </a:p>
              <a:p>
                <a:r>
                  <a:rPr lang="en-US">
                    <a:solidFill>
                      <a:srgbClr val="000000"/>
                    </a:solidFill>
                    <a:latin typeface="-webkit-standard"/>
                  </a:rPr>
                  <a:t>Step 3: Summarize the Results for the QoI</a:t>
                </a:r>
              </a:p>
              <a:p>
                <a:pPr lvl="1"/>
                <a:r>
                  <a:rPr lang="en-US">
                    <a:solidFill>
                      <a:srgbClr val="000000"/>
                    </a:solidFill>
                    <a:latin typeface="-webkit-standard"/>
                  </a:rPr>
                  <a:t>Compute the mean* and standard deviation** of range to summarize model uncertainty</a:t>
                </a:r>
              </a:p>
              <a:p>
                <a:pPr lvl="2"/>
                <a:r>
                  <a:rPr lang="en-US">
                    <a:solidFill>
                      <a:schemeClr val="tx1"/>
                    </a:solidFill>
                  </a:rPr>
                  <a:t>Mean </a:t>
                </a:r>
                <a14:m>
                  <m:oMath xmlns:m="http://schemas.openxmlformats.org/officeDocument/2006/math">
                    <m:r>
                      <a:rPr lang="en-US" b="0" i="0">
                        <a:solidFill>
                          <a:schemeClr val="tx1"/>
                        </a:solidFill>
                        <a:latin typeface="Cambria Math" panose="02040503050406030204" pitchFamily="18" charset="0"/>
                      </a:rPr>
                      <m:t>→</m:t>
                    </m:r>
                    <m:r>
                      <a:rPr lang="en-US" b="0" i="1">
                        <a:solidFill>
                          <a:schemeClr val="tx1"/>
                        </a:solidFill>
                        <a:latin typeface="Cambria Math" panose="02040503050406030204" pitchFamily="18" charset="0"/>
                      </a:rPr>
                      <m:t> </m:t>
                    </m:r>
                    <m:acc>
                      <m:accPr>
                        <m:chr m:val="̅"/>
                        <m:ctrlPr>
                          <a:rPr lang="en-US" i="1">
                            <a:solidFill>
                              <a:schemeClr val="accent1"/>
                            </a:solidFill>
                            <a:latin typeface="Cambria Math" panose="02040503050406030204" pitchFamily="18" charset="0"/>
                          </a:rPr>
                        </m:ctrlPr>
                      </m:accPr>
                      <m:e>
                        <m:r>
                          <a:rPr lang="en-US" b="0" i="1">
                            <a:solidFill>
                              <a:schemeClr val="accent1"/>
                            </a:solidFill>
                            <a:latin typeface="Cambria Math" panose="02040503050406030204" pitchFamily="18" charset="0"/>
                          </a:rPr>
                          <m:t>𝑦</m:t>
                        </m:r>
                      </m:e>
                    </m:acc>
                    <m:r>
                      <a:rPr lang="en-US" b="0" i="1">
                        <a:solidFill>
                          <a:schemeClr val="accent1"/>
                        </a:solidFill>
                        <a:latin typeface="Cambria Math" panose="02040503050406030204" pitchFamily="18" charset="0"/>
                      </a:rPr>
                      <m:t>=86.61</m:t>
                    </m:r>
                  </m:oMath>
                </a14:m>
                <a:r>
                  <a:rPr lang="en-US">
                    <a:solidFill>
                      <a:schemeClr val="accent1"/>
                    </a:solidFill>
                    <a:latin typeface="-webkit-standard"/>
                  </a:rPr>
                  <a:t> m</a:t>
                </a:r>
                <a:endParaRPr lang="en-US">
                  <a:solidFill>
                    <a:schemeClr val="tx1"/>
                  </a:solidFill>
                  <a:latin typeface="-webkit-standard"/>
                </a:endParaRPr>
              </a:p>
              <a:p>
                <a:pPr lvl="2"/>
                <a:r>
                  <a:rPr lang="en-US">
                    <a:solidFill>
                      <a:schemeClr val="tx1"/>
                    </a:solidFill>
                  </a:rPr>
                  <a:t>Std Dev. </a:t>
                </a:r>
                <a14:m>
                  <m:oMath xmlns:m="http://schemas.openxmlformats.org/officeDocument/2006/math">
                    <m:r>
                      <a:rPr lang="en-US" b="0" i="0">
                        <a:solidFill>
                          <a:schemeClr val="tx1"/>
                        </a:solidFill>
                        <a:latin typeface="Cambria Math" panose="02040503050406030204" pitchFamily="18" charset="0"/>
                      </a:rPr>
                      <m:t>→</m:t>
                    </m:r>
                    <m:r>
                      <a:rPr lang="en-US" b="0" i="1">
                        <a:solidFill>
                          <a:schemeClr val="tx1"/>
                        </a:solidFill>
                        <a:latin typeface="Cambria Math" panose="02040503050406030204" pitchFamily="18" charset="0"/>
                      </a:rPr>
                      <m:t> </m:t>
                    </m:r>
                    <m:sSub>
                      <m:sSubPr>
                        <m:ctrlPr>
                          <a:rPr lang="en-US" i="1">
                            <a:solidFill>
                              <a:schemeClr val="accent1"/>
                            </a:solidFill>
                            <a:latin typeface="Cambria Math" panose="02040503050406030204" pitchFamily="18" charset="0"/>
                          </a:rPr>
                        </m:ctrlPr>
                      </m:sSubPr>
                      <m:e>
                        <m:r>
                          <a:rPr lang="en-US" b="0" i="1">
                            <a:solidFill>
                              <a:schemeClr val="accent1"/>
                            </a:solidFill>
                            <a:latin typeface="Cambria Math" panose="02040503050406030204" pitchFamily="18" charset="0"/>
                          </a:rPr>
                          <m:t>𝜎</m:t>
                        </m:r>
                      </m:e>
                      <m:sub>
                        <m:r>
                          <a:rPr lang="en-US" b="0" i="1">
                            <a:solidFill>
                              <a:schemeClr val="accent1"/>
                            </a:solidFill>
                            <a:latin typeface="Cambria Math" panose="02040503050406030204" pitchFamily="18" charset="0"/>
                          </a:rPr>
                          <m:t>𝑖𝑛</m:t>
                        </m:r>
                      </m:sub>
                    </m:sSub>
                    <m:r>
                      <a:rPr lang="en-US" b="0" i="1">
                        <a:solidFill>
                          <a:schemeClr val="accent1"/>
                        </a:solidFill>
                        <a:latin typeface="Cambria Math" panose="02040503050406030204" pitchFamily="18" charset="0"/>
                      </a:rPr>
                      <m:t>≈5.89</m:t>
                    </m:r>
                  </m:oMath>
                </a14:m>
                <a:r>
                  <a:rPr lang="en-US">
                    <a:solidFill>
                      <a:schemeClr val="accent1"/>
                    </a:solidFill>
                    <a:latin typeface="-webkit-standard"/>
                  </a:rPr>
                  <a:t> m</a:t>
                </a:r>
              </a:p>
              <a:p>
                <a:r>
                  <a:rPr lang="en-US">
                    <a:latin typeface="-webkit-standard"/>
                  </a:rPr>
                  <a:t>Step 4: Summarize model uncertainty (next slide)</a:t>
                </a:r>
              </a:p>
            </p:txBody>
          </p:sp>
        </mc:Choice>
        <mc:Fallback xmlns="">
          <p:sp>
            <p:nvSpPr>
              <p:cNvPr id="3" name="Content Placeholder 2">
                <a:extLst>
                  <a:ext uri="{FF2B5EF4-FFF2-40B4-BE49-F238E27FC236}">
                    <a16:creationId xmlns:a16="http://schemas.microsoft.com/office/drawing/2014/main" id="{883A9E9C-0B8A-E5AA-2552-D736CA162843}"/>
                  </a:ext>
                </a:extLst>
              </p:cNvPr>
              <p:cNvSpPr>
                <a:spLocks noGrp="1" noRot="1" noChangeAspect="1" noMove="1" noResize="1" noEditPoints="1" noAdjustHandles="1" noChangeArrowheads="1" noChangeShapeType="1" noTextEdit="1"/>
              </p:cNvSpPr>
              <p:nvPr>
                <p:ph idx="1"/>
              </p:nvPr>
            </p:nvSpPr>
            <p:spPr>
              <a:xfrm>
                <a:off x="838199" y="1647162"/>
                <a:ext cx="5802514" cy="4709187"/>
              </a:xfrm>
              <a:blipFill>
                <a:blip r:embed="rId4"/>
                <a:stretch>
                  <a:fillRect l="-840" t="-129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5B46EB6-8FD5-8D22-8B6C-82DB423D9509}"/>
              </a:ext>
            </a:extLst>
          </p:cNvPr>
          <p:cNvSpPr>
            <a:spLocks noGrp="1"/>
          </p:cNvSpPr>
          <p:nvPr>
            <p:ph type="sldNum" sz="quarter" idx="12"/>
          </p:nvPr>
        </p:nvSpPr>
        <p:spPr>
          <a:xfrm>
            <a:off x="8610600" y="6356350"/>
            <a:ext cx="2743200" cy="365125"/>
          </a:xfrm>
        </p:spPr>
        <p:txBody>
          <a:bodyPr/>
          <a:lstStyle/>
          <a:p>
            <a:fld id="{68B3A567-C260-624D-B035-2C71A5EFC3C9}" type="slidenum">
              <a:rPr lang="en-US"/>
              <a:t>8</a:t>
            </a:fld>
            <a:endParaRPr lang="en-US"/>
          </a:p>
        </p:txBody>
      </p:sp>
      <p:sp>
        <p:nvSpPr>
          <p:cNvPr id="5" name="TextBox 4">
            <a:extLst>
              <a:ext uri="{FF2B5EF4-FFF2-40B4-BE49-F238E27FC236}">
                <a16:creationId xmlns:a16="http://schemas.microsoft.com/office/drawing/2014/main" id="{3760C44A-0344-BCF9-414A-64BD7B614D1B}"/>
              </a:ext>
            </a:extLst>
          </p:cNvPr>
          <p:cNvSpPr txBox="1"/>
          <p:nvPr/>
        </p:nvSpPr>
        <p:spPr>
          <a:xfrm>
            <a:off x="236913" y="6362070"/>
            <a:ext cx="1061509" cy="261610"/>
          </a:xfrm>
          <a:prstGeom prst="rect">
            <a:avLst/>
          </a:prstGeom>
          <a:noFill/>
        </p:spPr>
        <p:txBody>
          <a:bodyPr wrap="none" rtlCol="0">
            <a:spAutoFit/>
          </a:bodyPr>
          <a:lstStyle/>
          <a:p>
            <a:r>
              <a:rPr lang="en-US" sz="1100">
                <a:solidFill>
                  <a:schemeClr val="accent3"/>
                </a:solidFill>
              </a:rPr>
              <a:t>V. 1, April 2026</a:t>
            </a:r>
          </a:p>
        </p:txBody>
      </p:sp>
      <p:pic>
        <p:nvPicPr>
          <p:cNvPr id="6" name="Picture 5">
            <a:extLst>
              <a:ext uri="{FF2B5EF4-FFF2-40B4-BE49-F238E27FC236}">
                <a16:creationId xmlns:a16="http://schemas.microsoft.com/office/drawing/2014/main" id="{75722752-4DDD-F7A3-6E85-43F6BD6DEC72}"/>
              </a:ext>
            </a:extLst>
          </p:cNvPr>
          <p:cNvPicPr>
            <a:picLocks noChangeAspect="1"/>
          </p:cNvPicPr>
          <p:nvPr/>
        </p:nvPicPr>
        <p:blipFill>
          <a:blip r:embed="rId5"/>
          <a:stretch>
            <a:fillRect/>
          </a:stretch>
        </p:blipFill>
        <p:spPr>
          <a:xfrm>
            <a:off x="7263714" y="49428"/>
            <a:ext cx="3886200" cy="937727"/>
          </a:xfrm>
          <a:prstGeom prst="rect">
            <a:avLst/>
          </a:prstGeom>
        </p:spPr>
      </p:pic>
      <p:sp>
        <p:nvSpPr>
          <p:cNvPr id="7" name="Oval 6">
            <a:extLst>
              <a:ext uri="{FF2B5EF4-FFF2-40B4-BE49-F238E27FC236}">
                <a16:creationId xmlns:a16="http://schemas.microsoft.com/office/drawing/2014/main" id="{853902DF-EE59-F3FF-AA23-3F3D109894E0}"/>
              </a:ext>
            </a:extLst>
          </p:cNvPr>
          <p:cNvSpPr/>
          <p:nvPr/>
        </p:nvSpPr>
        <p:spPr>
          <a:xfrm>
            <a:off x="9578403" y="579112"/>
            <a:ext cx="440868" cy="42278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DE250B1-304A-44A1-583B-586B179465B2}"/>
              </a:ext>
            </a:extLst>
          </p:cNvPr>
          <p:cNvSpPr txBox="1"/>
          <p:nvPr/>
        </p:nvSpPr>
        <p:spPr>
          <a:xfrm>
            <a:off x="1682005" y="6362070"/>
            <a:ext cx="9115431" cy="430887"/>
          </a:xfrm>
          <a:prstGeom prst="rect">
            <a:avLst/>
          </a:prstGeom>
          <a:noFill/>
        </p:spPr>
        <p:txBody>
          <a:bodyPr wrap="square" rtlCol="0">
            <a:spAutoFit/>
          </a:bodyPr>
          <a:lstStyle/>
          <a:p>
            <a:r>
              <a:rPr lang="en-US" sz="1100">
                <a:solidFill>
                  <a:schemeClr val="accent3"/>
                </a:solidFill>
              </a:rPr>
              <a:t>* This represents the mean of the samples of range. The mean inputs produces a deterministic solution which will be different. </a:t>
            </a:r>
          </a:p>
          <a:p>
            <a:r>
              <a:rPr lang="en-US" sz="1100">
                <a:solidFill>
                  <a:schemeClr val="accent3"/>
                </a:solidFill>
              </a:rPr>
              <a:t>**For simplicity in this example we use the standard deviation. The distribution is non-normal, so percentiles may be a better choice. </a:t>
            </a:r>
          </a:p>
        </p:txBody>
      </p:sp>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1155240C-68D2-2750-59CD-359EE6A5B821}"/>
                  </a:ext>
                </a:extLst>
              </p:cNvPr>
              <p:cNvSpPr txBox="1">
                <a:spLocks/>
              </p:cNvSpPr>
              <p:nvPr/>
            </p:nvSpPr>
            <p:spPr>
              <a:xfrm>
                <a:off x="838199" y="1224375"/>
                <a:ext cx="10515600" cy="4227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t>Objective</a:t>
                </a:r>
                <a:r>
                  <a:rPr lang="en-US"/>
                  <a:t>: </a:t>
                </a:r>
                <a:r>
                  <a:rPr lang="en-US">
                    <a:solidFill>
                      <a:srgbClr val="000000"/>
                    </a:solidFill>
                  </a:rPr>
                  <a:t>Assess how uncertainty of the model inputs (</a:t>
                </a:r>
                <a14:m>
                  <m:oMath xmlns:m="http://schemas.openxmlformats.org/officeDocument/2006/math">
                    <m:sSub>
                      <m:sSubPr>
                        <m:ctrlPr>
                          <a:rPr lang="en-US" i="1">
                            <a:solidFill>
                              <a:schemeClr val="accent1"/>
                            </a:solidFill>
                            <a:latin typeface="Cambria Math" panose="02040503050406030204" pitchFamily="18" charset="0"/>
                          </a:rPr>
                        </m:ctrlPr>
                      </m:sSubPr>
                      <m:e>
                        <m:r>
                          <a:rPr lang="en-US" i="1">
                            <a:solidFill>
                              <a:schemeClr val="accent1"/>
                            </a:solidFill>
                            <a:latin typeface="Cambria Math" panose="02040503050406030204" pitchFamily="18" charset="0"/>
                          </a:rPr>
                          <m:t>𝜎</m:t>
                        </m:r>
                      </m:e>
                      <m:sub>
                        <m:r>
                          <a:rPr lang="en-US" i="1">
                            <a:solidFill>
                              <a:schemeClr val="accent1"/>
                            </a:solidFill>
                            <a:latin typeface="Cambria Math" panose="02040503050406030204" pitchFamily="18" charset="0"/>
                          </a:rPr>
                          <m:t>𝑖𝑛</m:t>
                        </m:r>
                      </m:sub>
                    </m:sSub>
                  </m:oMath>
                </a14:m>
                <a:r>
                  <a:rPr lang="en-US">
                    <a:solidFill>
                      <a:srgbClr val="000000"/>
                    </a:solidFill>
                  </a:rPr>
                  <a:t>) affect the model outputs.</a:t>
                </a:r>
              </a:p>
            </p:txBody>
          </p:sp>
        </mc:Choice>
        <mc:Fallback xmlns="">
          <p:sp>
            <p:nvSpPr>
              <p:cNvPr id="13" name="Content Placeholder 2">
                <a:extLst>
                  <a:ext uri="{FF2B5EF4-FFF2-40B4-BE49-F238E27FC236}">
                    <a16:creationId xmlns:a16="http://schemas.microsoft.com/office/drawing/2014/main" id="{1155240C-68D2-2750-59CD-359EE6A5B821}"/>
                  </a:ext>
                </a:extLst>
              </p:cNvPr>
              <p:cNvSpPr txBox="1">
                <a:spLocks noRot="1" noChangeAspect="1" noMove="1" noResize="1" noEditPoints="1" noAdjustHandles="1" noChangeArrowheads="1" noChangeShapeType="1" noTextEdit="1"/>
              </p:cNvSpPr>
              <p:nvPr/>
            </p:nvSpPr>
            <p:spPr>
              <a:xfrm>
                <a:off x="838199" y="1224375"/>
                <a:ext cx="10515600" cy="422787"/>
              </a:xfrm>
              <a:prstGeom prst="rect">
                <a:avLst/>
              </a:prstGeom>
              <a:blipFill>
                <a:blip r:embed="rId6"/>
                <a:stretch>
                  <a:fillRect l="-580" t="-15942" b="-13043"/>
                </a:stretch>
              </a:blipFill>
            </p:spPr>
            <p:txBody>
              <a:bodyPr/>
              <a:lstStyle/>
              <a:p>
                <a:r>
                  <a:rPr lang="en-US">
                    <a:noFill/>
                  </a:rPr>
                  <a:t> </a:t>
                </a:r>
              </a:p>
            </p:txBody>
          </p:sp>
        </mc:Fallback>
      </mc:AlternateContent>
    </p:spTree>
    <p:extLst>
      <p:ext uri="{BB962C8B-B14F-4D97-AF65-F5344CB8AC3E}">
        <p14:creationId xmlns:p14="http://schemas.microsoft.com/office/powerpoint/2010/main" val="2028525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D0B7A-822C-5BE9-8C5C-1318767C24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3750E6-9BA7-3321-92D8-C763E6F9E182}"/>
              </a:ext>
            </a:extLst>
          </p:cNvPr>
          <p:cNvSpPr>
            <a:spLocks noGrp="1"/>
          </p:cNvSpPr>
          <p:nvPr>
            <p:ph type="title"/>
          </p:nvPr>
        </p:nvSpPr>
        <p:spPr>
          <a:xfrm>
            <a:off x="838200" y="365125"/>
            <a:ext cx="10515600" cy="549275"/>
          </a:xfrm>
        </p:spPr>
        <p:txBody>
          <a:bodyPr/>
          <a:lstStyle/>
          <a:p>
            <a:r>
              <a:rPr lang="en-US"/>
              <a:t>Validation Assessment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3847B07-42DD-0702-354B-67843330BCBE}"/>
                  </a:ext>
                </a:extLst>
              </p:cNvPr>
              <p:cNvSpPr>
                <a:spLocks noGrp="1"/>
              </p:cNvSpPr>
              <p:nvPr>
                <p:ph sz="half" idx="1"/>
              </p:nvPr>
            </p:nvSpPr>
            <p:spPr>
              <a:xfrm>
                <a:off x="838200" y="1825625"/>
                <a:ext cx="5181600" cy="4351338"/>
              </a:xfrm>
            </p:spPr>
            <p:txBody>
              <a:bodyPr>
                <a:noAutofit/>
              </a:bodyPr>
              <a:lstStyle/>
              <a:p>
                <a:pPr marL="0" indent="0">
                  <a:buNone/>
                </a:pPr>
                <a:r>
                  <a:rPr lang="en-US" b="1"/>
                  <a:t>Summarize model uncertainty</a:t>
                </a:r>
              </a:p>
              <a:p>
                <a:r>
                  <a:rPr lang="en-US"/>
                  <a:t>Total model uncertainty </a:t>
                </a:r>
                <a14:m>
                  <m:oMath xmlns:m="http://schemas.openxmlformats.org/officeDocument/2006/math">
                    <m:sSub>
                      <m:sSubPr>
                        <m:ctrlPr>
                          <a:rPr lang="el-GR" i="1">
                            <a:latin typeface="Cambria Math" panose="02040503050406030204" pitchFamily="18" charset="0"/>
                          </a:rPr>
                        </m:ctrlPr>
                      </m:sSubPr>
                      <m:e>
                        <m:r>
                          <a:rPr lang="el-GR" i="1">
                            <a:latin typeface="Cambria Math" panose="02040503050406030204" pitchFamily="18" charset="0"/>
                          </a:rPr>
                          <m:t>𝜎</m:t>
                        </m:r>
                      </m:e>
                      <m:sub>
                        <m:r>
                          <a:rPr lang="en-US" i="1">
                            <a:latin typeface="Cambria Math" panose="02040503050406030204" pitchFamily="18" charset="0"/>
                          </a:rPr>
                          <m:t>𝑚</m:t>
                        </m:r>
                        <m:r>
                          <a:rPr lang="en-US" b="0" i="1">
                            <a:latin typeface="Cambria Math" panose="02040503050406030204" pitchFamily="18" charset="0"/>
                          </a:rPr>
                          <m:t>𝑑𝑙</m:t>
                        </m:r>
                      </m:sub>
                    </m:sSub>
                  </m:oMath>
                </a14:m>
                <a:r>
                  <a:rPr lang="en-US"/>
                  <a:t> includes </a:t>
                </a:r>
                <a14:m>
                  <m:oMath xmlns:m="http://schemas.openxmlformats.org/officeDocument/2006/math">
                    <m:sSub>
                      <m:sSubPr>
                        <m:ctrlPr>
                          <a:rPr lang="el-GR" i="1">
                            <a:latin typeface="Cambria Math" panose="02040503050406030204" pitchFamily="18" charset="0"/>
                          </a:rPr>
                        </m:ctrlPr>
                      </m:sSubPr>
                      <m:e>
                        <m:r>
                          <a:rPr lang="el-GR" i="1">
                            <a:latin typeface="Cambria Math" panose="02040503050406030204" pitchFamily="18" charset="0"/>
                          </a:rPr>
                          <m:t>𝜎</m:t>
                        </m:r>
                      </m:e>
                      <m:sub>
                        <m:r>
                          <a:rPr lang="en-US" i="1">
                            <a:latin typeface="Cambria Math" panose="02040503050406030204" pitchFamily="18" charset="0"/>
                          </a:rPr>
                          <m:t>𝑛𝑢𝑚</m:t>
                        </m:r>
                      </m:sub>
                    </m:sSub>
                  </m:oMath>
                </a14:m>
                <a:r>
                  <a:rPr lang="en-US"/>
                  <a:t> and </a:t>
                </a:r>
                <a14:m>
                  <m:oMath xmlns:m="http://schemas.openxmlformats.org/officeDocument/2006/math">
                    <m:sSub>
                      <m:sSubPr>
                        <m:ctrlPr>
                          <a:rPr lang="el-GR" i="1">
                            <a:latin typeface="Cambria Math" panose="02040503050406030204" pitchFamily="18" charset="0"/>
                          </a:rPr>
                        </m:ctrlPr>
                      </m:sSubPr>
                      <m:e>
                        <m:r>
                          <a:rPr lang="el-GR" i="1">
                            <a:latin typeface="Cambria Math" panose="02040503050406030204" pitchFamily="18" charset="0"/>
                          </a:rPr>
                          <m:t>𝜎</m:t>
                        </m:r>
                      </m:e>
                      <m:sub>
                        <m:r>
                          <a:rPr lang="en-US" i="1">
                            <a:latin typeface="Cambria Math" panose="02040503050406030204" pitchFamily="18" charset="0"/>
                          </a:rPr>
                          <m:t>𝑖𝑛</m:t>
                        </m:r>
                      </m:sub>
                    </m:sSub>
                  </m:oMath>
                </a14:m>
                <a:endParaRPr lang="en-US"/>
              </a:p>
              <a:p>
                <a:r>
                  <a:rPr lang="en-US"/>
                  <a:t>For this example, it is assumed* that, </a:t>
                </a:r>
                <a:br>
                  <a:rPr lang="en-US"/>
                </a:br>
                <a14:m>
                  <m:oMath xmlns:m="http://schemas.openxmlformats.org/officeDocument/2006/math">
                    <m:sSub>
                      <m:sSubPr>
                        <m:ctrlPr>
                          <a:rPr lang="el-GR" i="1">
                            <a:solidFill>
                              <a:schemeClr val="accent1"/>
                            </a:solidFill>
                            <a:latin typeface="Cambria Math" panose="02040503050406030204" pitchFamily="18" charset="0"/>
                          </a:rPr>
                        </m:ctrlPr>
                      </m:sSubPr>
                      <m:e>
                        <m:r>
                          <a:rPr lang="el-GR" i="1">
                            <a:solidFill>
                              <a:schemeClr val="accent1"/>
                            </a:solidFill>
                            <a:latin typeface="Cambria Math" panose="02040503050406030204" pitchFamily="18" charset="0"/>
                          </a:rPr>
                          <m:t>𝜎</m:t>
                        </m:r>
                      </m:e>
                      <m:sub>
                        <m:r>
                          <a:rPr lang="en-US" i="1">
                            <a:solidFill>
                              <a:schemeClr val="accent1"/>
                            </a:solidFill>
                            <a:latin typeface="Cambria Math" panose="02040503050406030204" pitchFamily="18" charset="0"/>
                          </a:rPr>
                          <m:t>𝑚</m:t>
                        </m:r>
                        <m:r>
                          <a:rPr lang="en-US" b="0" i="1">
                            <a:solidFill>
                              <a:schemeClr val="accent1"/>
                            </a:solidFill>
                            <a:latin typeface="Cambria Math" panose="02040503050406030204" pitchFamily="18" charset="0"/>
                          </a:rPr>
                          <m:t>𝑑𝑙</m:t>
                        </m:r>
                      </m:sub>
                    </m:sSub>
                    <m:r>
                      <a:rPr lang="en-US" i="1">
                        <a:solidFill>
                          <a:schemeClr val="accent1"/>
                        </a:solidFill>
                        <a:latin typeface="Cambria Math" panose="02040503050406030204" pitchFamily="18" charset="0"/>
                      </a:rPr>
                      <m:t>≈</m:t>
                    </m:r>
                    <m:rad>
                      <m:radPr>
                        <m:degHide m:val="on"/>
                        <m:ctrlPr>
                          <a:rPr lang="en-US" i="1">
                            <a:solidFill>
                              <a:schemeClr val="accent1"/>
                            </a:solidFill>
                            <a:latin typeface="Cambria Math" panose="02040503050406030204" pitchFamily="18" charset="0"/>
                          </a:rPr>
                        </m:ctrlPr>
                      </m:radPr>
                      <m:deg/>
                      <m:e>
                        <m:sSubSup>
                          <m:sSubSupPr>
                            <m:ctrlPr>
                              <a:rPr lang="en-US" i="1">
                                <a:solidFill>
                                  <a:schemeClr val="accent1"/>
                                </a:solidFill>
                                <a:latin typeface="Cambria Math" panose="02040503050406030204" pitchFamily="18" charset="0"/>
                              </a:rPr>
                            </m:ctrlPr>
                          </m:sSubSupPr>
                          <m:e>
                            <m:r>
                              <a:rPr lang="el-GR" i="1">
                                <a:solidFill>
                                  <a:schemeClr val="accent1"/>
                                </a:solidFill>
                                <a:latin typeface="Cambria Math" panose="02040503050406030204" pitchFamily="18" charset="0"/>
                              </a:rPr>
                              <m:t>𝜎</m:t>
                            </m:r>
                          </m:e>
                          <m:sub>
                            <m:r>
                              <a:rPr lang="en-US" i="1">
                                <a:solidFill>
                                  <a:schemeClr val="accent1"/>
                                </a:solidFill>
                                <a:latin typeface="Cambria Math" panose="02040503050406030204" pitchFamily="18" charset="0"/>
                              </a:rPr>
                              <m:t>𝑛𝑢𝑚</m:t>
                            </m:r>
                          </m:sub>
                          <m:sup>
                            <m:r>
                              <a:rPr lang="en-US" i="1">
                                <a:solidFill>
                                  <a:schemeClr val="accent1"/>
                                </a:solidFill>
                                <a:latin typeface="Cambria Math" panose="02040503050406030204" pitchFamily="18" charset="0"/>
                              </a:rPr>
                              <m:t>2</m:t>
                            </m:r>
                          </m:sup>
                        </m:sSubSup>
                        <m:r>
                          <a:rPr lang="en-US" i="1">
                            <a:solidFill>
                              <a:schemeClr val="accent1"/>
                            </a:solidFill>
                            <a:latin typeface="Cambria Math" panose="02040503050406030204" pitchFamily="18" charset="0"/>
                          </a:rPr>
                          <m:t> + </m:t>
                        </m:r>
                        <m:sSubSup>
                          <m:sSubSupPr>
                            <m:ctrlPr>
                              <a:rPr lang="en-US" i="1">
                                <a:solidFill>
                                  <a:schemeClr val="accent1"/>
                                </a:solidFill>
                                <a:latin typeface="Cambria Math" panose="02040503050406030204" pitchFamily="18" charset="0"/>
                              </a:rPr>
                            </m:ctrlPr>
                          </m:sSubSupPr>
                          <m:e>
                            <m:r>
                              <a:rPr lang="el-GR" i="1">
                                <a:solidFill>
                                  <a:schemeClr val="accent1"/>
                                </a:solidFill>
                                <a:latin typeface="Cambria Math" panose="02040503050406030204" pitchFamily="18" charset="0"/>
                              </a:rPr>
                              <m:t>𝜎</m:t>
                            </m:r>
                          </m:e>
                          <m:sub>
                            <m:r>
                              <a:rPr lang="en-US" i="1">
                                <a:solidFill>
                                  <a:schemeClr val="accent1"/>
                                </a:solidFill>
                                <a:latin typeface="Cambria Math" panose="02040503050406030204" pitchFamily="18" charset="0"/>
                              </a:rPr>
                              <m:t>𝑖𝑛</m:t>
                            </m:r>
                          </m:sub>
                          <m:sup>
                            <m:r>
                              <a:rPr lang="en-US" i="1">
                                <a:solidFill>
                                  <a:schemeClr val="accent1"/>
                                </a:solidFill>
                                <a:latin typeface="Cambria Math" panose="02040503050406030204" pitchFamily="18" charset="0"/>
                              </a:rPr>
                              <m:t>2</m:t>
                            </m:r>
                          </m:sup>
                        </m:sSubSup>
                      </m:e>
                    </m:rad>
                    <m:r>
                      <a:rPr lang="en-US" i="1">
                        <a:solidFill>
                          <a:schemeClr val="accent1"/>
                        </a:solidFill>
                        <a:latin typeface="Cambria Math" panose="02040503050406030204" pitchFamily="18" charset="0"/>
                      </a:rPr>
                      <m:t>=6.52</m:t>
                    </m:r>
                  </m:oMath>
                </a14:m>
                <a:r>
                  <a:rPr lang="en-US">
                    <a:solidFill>
                      <a:schemeClr val="accent1"/>
                    </a:solidFill>
                  </a:rPr>
                  <a:t> m</a:t>
                </a:r>
                <a:r>
                  <a:rPr lang="en-US"/>
                  <a:t>.</a:t>
                </a:r>
              </a:p>
              <a:p>
                <a:endParaRPr lang="en-US"/>
              </a:p>
              <a:p>
                <a:r>
                  <a:rPr lang="en-US"/>
                  <a:t>Now, resulting model and measurement uncertainty may be summarized:</a:t>
                </a:r>
              </a:p>
            </p:txBody>
          </p:sp>
        </mc:Choice>
        <mc:Fallback xmlns="">
          <p:sp>
            <p:nvSpPr>
              <p:cNvPr id="3" name="Content Placeholder 2">
                <a:extLst>
                  <a:ext uri="{FF2B5EF4-FFF2-40B4-BE49-F238E27FC236}">
                    <a16:creationId xmlns:a16="http://schemas.microsoft.com/office/drawing/2014/main" id="{E3847B07-42DD-0702-354B-67843330BCBE}"/>
                  </a:ext>
                </a:extLst>
              </p:cNvPr>
              <p:cNvSpPr>
                <a:spLocks noGrp="1" noRot="1" noChangeAspect="1" noMove="1" noResize="1" noEditPoints="1" noAdjustHandles="1" noChangeArrowheads="1" noChangeShapeType="1" noTextEdit="1"/>
              </p:cNvSpPr>
              <p:nvPr>
                <p:ph sz="half" idx="1"/>
              </p:nvPr>
            </p:nvSpPr>
            <p:spPr>
              <a:xfrm>
                <a:off x="838200" y="1825625"/>
                <a:ext cx="5181600" cy="4351338"/>
              </a:xfrm>
              <a:blipFill>
                <a:blip r:embed="rId3"/>
                <a:stretch>
                  <a:fillRect l="-1294" t="-14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Content Placeholder 63">
                <a:extLst>
                  <a:ext uri="{FF2B5EF4-FFF2-40B4-BE49-F238E27FC236}">
                    <a16:creationId xmlns:a16="http://schemas.microsoft.com/office/drawing/2014/main" id="{B7EBE57E-DF99-697C-8CE6-3CC6C62A8356}"/>
                  </a:ext>
                </a:extLst>
              </p:cNvPr>
              <p:cNvSpPr>
                <a:spLocks noGrp="1"/>
              </p:cNvSpPr>
              <p:nvPr>
                <p:ph sz="half" idx="2"/>
              </p:nvPr>
            </p:nvSpPr>
            <p:spPr>
              <a:xfrm>
                <a:off x="6172199" y="1825625"/>
                <a:ext cx="5628504" cy="4351338"/>
              </a:xfrm>
            </p:spPr>
            <p:txBody>
              <a:bodyPr>
                <a:normAutofit/>
              </a:bodyPr>
              <a:lstStyle/>
              <a:p>
                <a:pPr>
                  <a:buNone/>
                </a:pPr>
                <a:r>
                  <a:rPr lang="en-US" b="1"/>
                  <a:t>Perform validation assessment</a:t>
                </a:r>
                <a:endParaRPr lang="en-US"/>
              </a:p>
              <a:p>
                <a:r>
                  <a:rPr lang="en-US"/>
                  <a:t>Compare </a:t>
                </a:r>
                <a14:m>
                  <m:oMath xmlns:m="http://schemas.openxmlformats.org/officeDocument/2006/math">
                    <m:r>
                      <a:rPr lang="en-US">
                        <a:solidFill>
                          <a:schemeClr val="accent1"/>
                        </a:solidFill>
                        <a:latin typeface="Cambria Math" panose="02040503050406030204" pitchFamily="18" charset="0"/>
                      </a:rPr>
                      <m:t>𝑦</m:t>
                    </m:r>
                  </m:oMath>
                </a14:m>
                <a:r>
                  <a:rPr lang="en-US"/>
                  <a:t> and </a:t>
                </a:r>
                <a14:m>
                  <m:oMath xmlns:m="http://schemas.openxmlformats.org/officeDocument/2006/math">
                    <m:sSub>
                      <m:sSubPr>
                        <m:ctrlPr>
                          <a:rPr lang="en-US" i="1">
                            <a:solidFill>
                              <a:srgbClr val="C00000"/>
                            </a:solidFill>
                            <a:latin typeface="Cambria Math" panose="02040503050406030204" pitchFamily="18" charset="0"/>
                          </a:rPr>
                        </m:ctrlPr>
                      </m:sSubPr>
                      <m:e>
                        <m:r>
                          <a:rPr lang="en-US">
                            <a:solidFill>
                              <a:srgbClr val="C00000"/>
                            </a:solidFill>
                            <a:latin typeface="Cambria Math" panose="02040503050406030204" pitchFamily="18" charset="0"/>
                          </a:rPr>
                          <m:t>𝑦</m:t>
                        </m:r>
                      </m:e>
                      <m:sub>
                        <m:r>
                          <a:rPr lang="en-US">
                            <a:solidFill>
                              <a:srgbClr val="C00000"/>
                            </a:solidFill>
                            <a:latin typeface="Cambria Math" panose="02040503050406030204" pitchFamily="18" charset="0"/>
                          </a:rPr>
                          <m:t>𝑑</m:t>
                        </m:r>
                      </m:sub>
                    </m:sSub>
                  </m:oMath>
                </a14:m>
                <a:r>
                  <a:rPr lang="en-US"/>
                  <a:t> as intervals </a:t>
                </a:r>
                <a14:m>
                  <m:oMath xmlns:m="http://schemas.openxmlformats.org/officeDocument/2006/math">
                    <m:r>
                      <a:rPr lang="en-US" b="0" i="0">
                        <a:latin typeface="Cambria Math" panose="02040503050406030204" pitchFamily="18" charset="0"/>
                      </a:rPr>
                      <m:t>→</m:t>
                    </m:r>
                    <m:acc>
                      <m:accPr>
                        <m:chr m:val="̅"/>
                        <m:ctrlPr>
                          <a:rPr lang="en-US" i="1">
                            <a:latin typeface="Cambria Math" panose="02040503050406030204" pitchFamily="18" charset="0"/>
                          </a:rPr>
                        </m:ctrlPr>
                      </m:accPr>
                      <m:e>
                        <m:r>
                          <a:rPr lang="en-US">
                            <a:latin typeface="Cambria Math" panose="02040503050406030204" pitchFamily="18" charset="0"/>
                          </a:rPr>
                          <m:t>𝑦</m:t>
                        </m:r>
                      </m:e>
                    </m:acc>
                    <m:r>
                      <a:rPr lang="en-US">
                        <a:latin typeface="Cambria Math" panose="02040503050406030204" pitchFamily="18" charset="0"/>
                      </a:rPr>
                      <m:t>±2</m:t>
                    </m:r>
                    <m:r>
                      <a:rPr lang="en-US">
                        <a:latin typeface="Cambria Math" panose="02040503050406030204" pitchFamily="18" charset="0"/>
                      </a:rPr>
                      <m:t>𝜎</m:t>
                    </m:r>
                  </m:oMath>
                </a14:m>
                <a:endParaRPr lang="en-US"/>
              </a:p>
              <a:p>
                <a:r>
                  <a:rPr lang="en-US"/>
                  <a:t>Consider model bias** and relative uncertainty</a:t>
                </a:r>
              </a:p>
              <a:p>
                <a:pPr lvl="1"/>
                <a:r>
                  <a:rPr lang="en-US"/>
                  <a:t>Bias:  </a:t>
                </a:r>
                <a14:m>
                  <m:oMath xmlns:m="http://schemas.openxmlformats.org/officeDocument/2006/math">
                    <m:r>
                      <a:rPr lang="en-US" i="1">
                        <a:latin typeface="Cambria Math" panose="02040503050406030204" pitchFamily="18" charset="0"/>
                      </a:rPr>
                      <m:t>𝛿</m:t>
                    </m:r>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𝑦</m:t>
                        </m:r>
                      </m:e>
                    </m:acc>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𝑑</m:t>
                        </m:r>
                      </m:sub>
                    </m:sSub>
                  </m:oMath>
                </a14:m>
                <a:r>
                  <a:rPr lang="en-US"/>
                  <a:t> </a:t>
                </a:r>
                <a14:m>
                  <m:oMath xmlns:m="http://schemas.openxmlformats.org/officeDocument/2006/math">
                    <m:r>
                      <a:rPr lang="en-US" b="0" i="1">
                        <a:latin typeface="Cambria Math" panose="02040503050406030204" pitchFamily="18" charset="0"/>
                      </a:rPr>
                      <m:t>→</m:t>
                    </m:r>
                  </m:oMath>
                </a14:m>
                <a:r>
                  <a:rPr lang="en-US"/>
                  <a:t> model overpredicts by 6.35 m</a:t>
                </a:r>
              </a:p>
              <a:p>
                <a:pPr lvl="1"/>
                <a14:m>
                  <m:oMath xmlns:m="http://schemas.openxmlformats.org/officeDocument/2006/math">
                    <m:sSub>
                      <m:sSubPr>
                        <m:ctrlPr>
                          <a:rPr lang="en-US" b="0" i="1">
                            <a:latin typeface="Cambria Math" panose="02040503050406030204" pitchFamily="18" charset="0"/>
                          </a:rPr>
                        </m:ctrlPr>
                      </m:sSubPr>
                      <m:e>
                        <m:r>
                          <a:rPr lang="en-US" b="0" i="1">
                            <a:latin typeface="Cambria Math" panose="02040503050406030204" pitchFamily="18" charset="0"/>
                          </a:rPr>
                          <m:t>𝜎</m:t>
                        </m:r>
                      </m:e>
                      <m:sub>
                        <m:r>
                          <a:rPr lang="en-US" b="0" i="1">
                            <a:latin typeface="Cambria Math" panose="02040503050406030204" pitchFamily="18" charset="0"/>
                          </a:rPr>
                          <m:t>𝑚𝑑𝑙</m:t>
                        </m:r>
                      </m:sub>
                    </m:sSub>
                    <m:r>
                      <a:rPr lang="en-US" b="0" i="1">
                        <a:latin typeface="Cambria Math" panose="02040503050406030204" pitchFamily="18" charset="0"/>
                      </a:rPr>
                      <m:t>&gt;</m:t>
                    </m:r>
                    <m:sSub>
                      <m:sSubPr>
                        <m:ctrlPr>
                          <a:rPr lang="en-US" b="0" i="1">
                            <a:latin typeface="Cambria Math" panose="02040503050406030204" pitchFamily="18" charset="0"/>
                          </a:rPr>
                        </m:ctrlPr>
                      </m:sSubPr>
                      <m:e>
                        <m:r>
                          <a:rPr lang="en-US" b="0" i="1">
                            <a:latin typeface="Cambria Math" panose="02040503050406030204" pitchFamily="18" charset="0"/>
                          </a:rPr>
                          <m:t>𝜎</m:t>
                        </m:r>
                      </m:e>
                      <m:sub>
                        <m:r>
                          <a:rPr lang="en-US" b="0" i="1">
                            <a:latin typeface="Cambria Math" panose="02040503050406030204" pitchFamily="18" charset="0"/>
                          </a:rPr>
                          <m:t>𝑑</m:t>
                        </m:r>
                      </m:sub>
                    </m:sSub>
                    <m:r>
                      <a:rPr lang="en-US" b="0" i="1">
                        <a:latin typeface="Cambria Math" panose="02040503050406030204" pitchFamily="18" charset="0"/>
                      </a:rPr>
                      <m:t>→</m:t>
                    </m:r>
                  </m:oMath>
                </a14:m>
                <a:r>
                  <a:rPr lang="en-US"/>
                  <a:t> model has greater uncertainty </a:t>
                </a:r>
              </a:p>
            </p:txBody>
          </p:sp>
        </mc:Choice>
        <mc:Fallback xmlns="">
          <p:sp>
            <p:nvSpPr>
              <p:cNvPr id="64" name="Content Placeholder 63">
                <a:extLst>
                  <a:ext uri="{FF2B5EF4-FFF2-40B4-BE49-F238E27FC236}">
                    <a16:creationId xmlns:a16="http://schemas.microsoft.com/office/drawing/2014/main" id="{B7EBE57E-DF99-697C-8CE6-3CC6C62A8356}"/>
                  </a:ext>
                </a:extLst>
              </p:cNvPr>
              <p:cNvSpPr>
                <a:spLocks noGrp="1" noRot="1" noChangeAspect="1" noMove="1" noResize="1" noEditPoints="1" noAdjustHandles="1" noChangeArrowheads="1" noChangeShapeType="1" noTextEdit="1"/>
              </p:cNvSpPr>
              <p:nvPr>
                <p:ph sz="half" idx="2"/>
              </p:nvPr>
            </p:nvSpPr>
            <p:spPr>
              <a:xfrm>
                <a:off x="6172199" y="1825625"/>
                <a:ext cx="5628504" cy="4351338"/>
              </a:xfrm>
              <a:blipFill>
                <a:blip r:embed="rId4"/>
                <a:stretch>
                  <a:fillRect l="-1082" t="-140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A446524-3BFC-6D89-EA61-C39DB271BBA1}"/>
              </a:ext>
            </a:extLst>
          </p:cNvPr>
          <p:cNvSpPr>
            <a:spLocks noGrp="1"/>
          </p:cNvSpPr>
          <p:nvPr>
            <p:ph type="sldNum" sz="quarter" idx="12"/>
          </p:nvPr>
        </p:nvSpPr>
        <p:spPr>
          <a:xfrm>
            <a:off x="8610600" y="6356350"/>
            <a:ext cx="2743200" cy="365125"/>
          </a:xfrm>
        </p:spPr>
        <p:txBody>
          <a:bodyPr/>
          <a:lstStyle/>
          <a:p>
            <a:fld id="{68B3A567-C260-624D-B035-2C71A5EFC3C9}" type="slidenum">
              <a:rPr lang="en-US"/>
              <a:pPr/>
              <a:t>9</a:t>
            </a:fld>
            <a:endParaRPr lang="en-US"/>
          </a:p>
        </p:txBody>
      </p:sp>
      <p:sp>
        <p:nvSpPr>
          <p:cNvPr id="5" name="TextBox 4">
            <a:extLst>
              <a:ext uri="{FF2B5EF4-FFF2-40B4-BE49-F238E27FC236}">
                <a16:creationId xmlns:a16="http://schemas.microsoft.com/office/drawing/2014/main" id="{8FA739C0-5123-3317-A280-E38FC328B200}"/>
              </a:ext>
            </a:extLst>
          </p:cNvPr>
          <p:cNvSpPr txBox="1"/>
          <p:nvPr/>
        </p:nvSpPr>
        <p:spPr>
          <a:xfrm>
            <a:off x="236913" y="6362070"/>
            <a:ext cx="1061509" cy="261610"/>
          </a:xfrm>
          <a:prstGeom prst="rect">
            <a:avLst/>
          </a:prstGeom>
          <a:noFill/>
        </p:spPr>
        <p:txBody>
          <a:bodyPr wrap="none" rtlCol="0">
            <a:spAutoFit/>
          </a:bodyPr>
          <a:lstStyle/>
          <a:p>
            <a:r>
              <a:rPr lang="en-US" sz="1100">
                <a:solidFill>
                  <a:schemeClr val="accent3"/>
                </a:solidFill>
              </a:rPr>
              <a:t>V. 1, April 2026</a:t>
            </a:r>
          </a:p>
        </p:txBody>
      </p:sp>
      <p:pic>
        <p:nvPicPr>
          <p:cNvPr id="10" name="Picture 9">
            <a:extLst>
              <a:ext uri="{FF2B5EF4-FFF2-40B4-BE49-F238E27FC236}">
                <a16:creationId xmlns:a16="http://schemas.microsoft.com/office/drawing/2014/main" id="{390F1ACF-C080-0B5F-31F9-F665125867A0}"/>
              </a:ext>
            </a:extLst>
          </p:cNvPr>
          <p:cNvPicPr>
            <a:picLocks noChangeAspect="1"/>
          </p:cNvPicPr>
          <p:nvPr/>
        </p:nvPicPr>
        <p:blipFill>
          <a:blip r:embed="rId5"/>
          <a:stretch>
            <a:fillRect/>
          </a:stretch>
        </p:blipFill>
        <p:spPr>
          <a:xfrm>
            <a:off x="7263714" y="49428"/>
            <a:ext cx="3886200" cy="937727"/>
          </a:xfrm>
          <a:prstGeom prst="rect">
            <a:avLst/>
          </a:prstGeom>
        </p:spPr>
      </p:pic>
      <p:sp>
        <p:nvSpPr>
          <p:cNvPr id="20" name="Oval 19">
            <a:extLst>
              <a:ext uri="{FF2B5EF4-FFF2-40B4-BE49-F238E27FC236}">
                <a16:creationId xmlns:a16="http://schemas.microsoft.com/office/drawing/2014/main" id="{F498D946-C0A5-A484-7C46-ECC88D9A51D0}"/>
              </a:ext>
            </a:extLst>
          </p:cNvPr>
          <p:cNvSpPr/>
          <p:nvPr/>
        </p:nvSpPr>
        <p:spPr>
          <a:xfrm>
            <a:off x="10061274" y="579112"/>
            <a:ext cx="440868" cy="42278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5" name="Content Placeholder 2">
                <a:extLst>
                  <a:ext uri="{FF2B5EF4-FFF2-40B4-BE49-F238E27FC236}">
                    <a16:creationId xmlns:a16="http://schemas.microsoft.com/office/drawing/2014/main" id="{C0E9111A-1D79-468A-0C17-33E5D11E6A22}"/>
                  </a:ext>
                </a:extLst>
              </p:cNvPr>
              <p:cNvSpPr txBox="1">
                <a:spLocks/>
              </p:cNvSpPr>
              <p:nvPr/>
            </p:nvSpPr>
            <p:spPr>
              <a:xfrm>
                <a:off x="838198" y="1224375"/>
                <a:ext cx="11099105" cy="4227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t>Objective</a:t>
                </a:r>
                <a:r>
                  <a:rPr lang="en-US"/>
                  <a:t>: Quantitative comparison of predictions (</a:t>
                </a:r>
                <a14:m>
                  <m:oMath xmlns:m="http://schemas.openxmlformats.org/officeDocument/2006/math">
                    <m:r>
                      <a:rPr lang="en-US">
                        <a:solidFill>
                          <a:schemeClr val="accent1"/>
                        </a:solidFill>
                        <a:latin typeface="Cambria Math" panose="02040503050406030204" pitchFamily="18" charset="0"/>
                      </a:rPr>
                      <m:t>𝑦</m:t>
                    </m:r>
                  </m:oMath>
                </a14:m>
                <a:r>
                  <a:rPr lang="en-US"/>
                  <a:t>) and measured data (</a:t>
                </a:r>
                <a14:m>
                  <m:oMath xmlns:m="http://schemas.openxmlformats.org/officeDocument/2006/math">
                    <m:sSub>
                      <m:sSubPr>
                        <m:ctrlPr>
                          <a:rPr lang="en-US" i="1">
                            <a:solidFill>
                              <a:srgbClr val="C00000"/>
                            </a:solidFill>
                            <a:latin typeface="Cambria Math" panose="02040503050406030204" pitchFamily="18" charset="0"/>
                          </a:rPr>
                        </m:ctrlPr>
                      </m:sSubPr>
                      <m:e>
                        <m:r>
                          <a:rPr lang="en-US">
                            <a:solidFill>
                              <a:srgbClr val="C00000"/>
                            </a:solidFill>
                            <a:latin typeface="Cambria Math" panose="02040503050406030204" pitchFamily="18" charset="0"/>
                          </a:rPr>
                          <m:t>𝑦</m:t>
                        </m:r>
                      </m:e>
                      <m:sub>
                        <m:r>
                          <a:rPr lang="en-US">
                            <a:solidFill>
                              <a:srgbClr val="C00000"/>
                            </a:solidFill>
                            <a:latin typeface="Cambria Math" panose="02040503050406030204" pitchFamily="18" charset="0"/>
                          </a:rPr>
                          <m:t>𝑑</m:t>
                        </m:r>
                      </m:sub>
                    </m:sSub>
                  </m:oMath>
                </a14:m>
                <a:r>
                  <a:rPr lang="en-US"/>
                  <a:t>) to assess model accuracy. </a:t>
                </a:r>
              </a:p>
            </p:txBody>
          </p:sp>
        </mc:Choice>
        <mc:Fallback xmlns="">
          <p:sp>
            <p:nvSpPr>
              <p:cNvPr id="65" name="Content Placeholder 2">
                <a:extLst>
                  <a:ext uri="{FF2B5EF4-FFF2-40B4-BE49-F238E27FC236}">
                    <a16:creationId xmlns:a16="http://schemas.microsoft.com/office/drawing/2014/main" id="{C0E9111A-1D79-468A-0C17-33E5D11E6A22}"/>
                  </a:ext>
                </a:extLst>
              </p:cNvPr>
              <p:cNvSpPr txBox="1">
                <a:spLocks noRot="1" noChangeAspect="1" noMove="1" noResize="1" noEditPoints="1" noAdjustHandles="1" noChangeArrowheads="1" noChangeShapeType="1" noTextEdit="1"/>
              </p:cNvSpPr>
              <p:nvPr/>
            </p:nvSpPr>
            <p:spPr>
              <a:xfrm>
                <a:off x="838198" y="1224375"/>
                <a:ext cx="11099105" cy="422787"/>
              </a:xfrm>
              <a:prstGeom prst="rect">
                <a:avLst/>
              </a:prstGeom>
              <a:blipFill>
                <a:blip r:embed="rId6"/>
                <a:stretch>
                  <a:fillRect l="-549" t="-15942"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80" name="Table 79">
                <a:extLst>
                  <a:ext uri="{FF2B5EF4-FFF2-40B4-BE49-F238E27FC236}">
                    <a16:creationId xmlns:a16="http://schemas.microsoft.com/office/drawing/2014/main" id="{70B16AF9-C5E6-5001-B7BE-AA6369DB2D40}"/>
                  </a:ext>
                </a:extLst>
              </p:cNvPr>
              <p:cNvGraphicFramePr>
                <a:graphicFrameLocks noGrp="1"/>
              </p:cNvGraphicFramePr>
              <p:nvPr>
                <p:extLst>
                  <p:ext uri="{D42A27DB-BD31-4B8C-83A1-F6EECF244321}">
                    <p14:modId xmlns:p14="http://schemas.microsoft.com/office/powerpoint/2010/main" val="3665933037"/>
                  </p:ext>
                </p:extLst>
              </p:nvPr>
            </p:nvGraphicFramePr>
            <p:xfrm>
              <a:off x="1275841" y="4945378"/>
              <a:ext cx="4375815" cy="530462"/>
            </p:xfrm>
            <a:graphic>
              <a:graphicData uri="http://schemas.openxmlformats.org/drawingml/2006/table">
                <a:tbl>
                  <a:tblPr>
                    <a:tableStyleId>{2D5ABB26-0587-4C30-8999-92F81FD0307C}</a:tableStyleId>
                  </a:tblPr>
                  <a:tblGrid>
                    <a:gridCol w="907868">
                      <a:extLst>
                        <a:ext uri="{9D8B030D-6E8A-4147-A177-3AD203B41FA5}">
                          <a16:colId xmlns:a16="http://schemas.microsoft.com/office/drawing/2014/main" val="1534801972"/>
                        </a:ext>
                      </a:extLst>
                    </a:gridCol>
                    <a:gridCol w="650081">
                      <a:extLst>
                        <a:ext uri="{9D8B030D-6E8A-4147-A177-3AD203B41FA5}">
                          <a16:colId xmlns:a16="http://schemas.microsoft.com/office/drawing/2014/main" val="1202171700"/>
                        </a:ext>
                      </a:extLst>
                    </a:gridCol>
                    <a:gridCol w="650081">
                      <a:extLst>
                        <a:ext uri="{9D8B030D-6E8A-4147-A177-3AD203B41FA5}">
                          <a16:colId xmlns:a16="http://schemas.microsoft.com/office/drawing/2014/main" val="828608048"/>
                        </a:ext>
                      </a:extLst>
                    </a:gridCol>
                    <a:gridCol w="1128713">
                      <a:extLst>
                        <a:ext uri="{9D8B030D-6E8A-4147-A177-3AD203B41FA5}">
                          <a16:colId xmlns:a16="http://schemas.microsoft.com/office/drawing/2014/main" val="1266284101"/>
                        </a:ext>
                      </a:extLst>
                    </a:gridCol>
                    <a:gridCol w="519536">
                      <a:extLst>
                        <a:ext uri="{9D8B030D-6E8A-4147-A177-3AD203B41FA5}">
                          <a16:colId xmlns:a16="http://schemas.microsoft.com/office/drawing/2014/main" val="3037248867"/>
                        </a:ext>
                      </a:extLst>
                    </a:gridCol>
                    <a:gridCol w="519536">
                      <a:extLst>
                        <a:ext uri="{9D8B030D-6E8A-4147-A177-3AD203B41FA5}">
                          <a16:colId xmlns:a16="http://schemas.microsoft.com/office/drawing/2014/main" val="4022062047"/>
                        </a:ext>
                      </a:extLst>
                    </a:gridCol>
                  </a:tblGrid>
                  <a:tr h="277097">
                    <a:tc>
                      <a:txBody>
                        <a:bodyPr/>
                        <a:lstStyle/>
                        <a:p>
                          <a:pPr algn="l" fontAlgn="b"/>
                          <a:endParaRPr lang="en-US" sz="1600" b="0" i="0" u="none" strike="noStrike">
                            <a:solidFill>
                              <a:schemeClr val="tx1"/>
                            </a:solidFill>
                            <a:effectLst/>
                            <a:latin typeface="+mn-lt"/>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14:m>
                            <m:oMathPara xmlns:m="http://schemas.openxmlformats.org/officeDocument/2006/math">
                              <m:oMathParaPr>
                                <m:jc m:val="centerGroup"/>
                              </m:oMathParaPr>
                              <m:oMath xmlns:m="http://schemas.openxmlformats.org/officeDocument/2006/math">
                                <m:acc>
                                  <m:accPr>
                                    <m:chr m:val="̅"/>
                                    <m:ctrlPr>
                                      <a:rPr lang="en-US" sz="1600" b="0" i="1" u="none" strike="noStrike">
                                        <a:solidFill>
                                          <a:schemeClr val="accent1"/>
                                        </a:solidFill>
                                        <a:effectLst/>
                                        <a:latin typeface="Cambria Math" panose="02040503050406030204" pitchFamily="18" charset="0"/>
                                      </a:rPr>
                                    </m:ctrlPr>
                                  </m:accPr>
                                  <m:e>
                                    <m:r>
                                      <a:rPr lang="en-US" sz="1600" b="0" u="none" strike="noStrike">
                                        <a:solidFill>
                                          <a:schemeClr val="accent1"/>
                                        </a:solidFill>
                                        <a:effectLst/>
                                        <a:latin typeface="Cambria Math" panose="02040503050406030204" pitchFamily="18" charset="0"/>
                                      </a:rPr>
                                      <m:t>𝑦</m:t>
                                    </m:r>
                                  </m:e>
                                </m:acc>
                              </m:oMath>
                            </m:oMathPara>
                          </a14:m>
                          <a:endParaRPr lang="en-US" sz="1600" b="0" i="0" u="none" strike="noStrike">
                            <a:solidFill>
                              <a:schemeClr val="tx1"/>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14:m>
                            <m:oMathPara xmlns:m="http://schemas.openxmlformats.org/officeDocument/2006/math">
                              <m:oMathParaPr>
                                <m:jc m:val="centerGroup"/>
                              </m:oMathParaPr>
                              <m:oMath xmlns:m="http://schemas.openxmlformats.org/officeDocument/2006/math">
                                <m:sSub>
                                  <m:sSubPr>
                                    <m:ctrlPr>
                                      <a:rPr lang="en-US" sz="1600" b="0" i="1" u="none" strike="noStrike">
                                        <a:solidFill>
                                          <a:srgbClr val="C00000"/>
                                        </a:solidFill>
                                        <a:effectLst/>
                                        <a:latin typeface="Cambria Math" panose="02040503050406030204" pitchFamily="18" charset="0"/>
                                      </a:rPr>
                                    </m:ctrlPr>
                                  </m:sSubPr>
                                  <m:e>
                                    <m:acc>
                                      <m:accPr>
                                        <m:chr m:val="̅"/>
                                        <m:ctrlPr>
                                          <a:rPr lang="en-US" sz="1600" b="0" i="1" u="none" strike="noStrike">
                                            <a:solidFill>
                                              <a:srgbClr val="C00000"/>
                                            </a:solidFill>
                                            <a:effectLst/>
                                            <a:latin typeface="Cambria Math" panose="02040503050406030204" pitchFamily="18" charset="0"/>
                                          </a:rPr>
                                        </m:ctrlPr>
                                      </m:accPr>
                                      <m:e>
                                        <m:r>
                                          <a:rPr lang="en-US" sz="1600" b="0" u="none" strike="noStrike">
                                            <a:solidFill>
                                              <a:srgbClr val="C00000"/>
                                            </a:solidFill>
                                            <a:effectLst/>
                                            <a:latin typeface="Cambria Math" panose="02040503050406030204" pitchFamily="18" charset="0"/>
                                          </a:rPr>
                                          <m:t>𝑦</m:t>
                                        </m:r>
                                      </m:e>
                                    </m:acc>
                                  </m:e>
                                  <m:sub>
                                    <m:r>
                                      <a:rPr lang="en-US" sz="1600" b="0" u="none" strike="noStrike">
                                        <a:solidFill>
                                          <a:srgbClr val="C00000"/>
                                        </a:solidFill>
                                        <a:effectLst/>
                                        <a:latin typeface="Cambria Math" panose="02040503050406030204" pitchFamily="18" charset="0"/>
                                      </a:rPr>
                                      <m:t>𝑑</m:t>
                                    </m:r>
                                  </m:sub>
                                </m:sSub>
                              </m:oMath>
                            </m:oMathPara>
                          </a14:m>
                          <a:endParaRPr lang="en-US" sz="1600" b="0" i="0" u="none" strike="noStrike">
                            <a:solidFill>
                              <a:srgbClr val="C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14:m>
                            <m:oMathPara xmlns:m="http://schemas.openxmlformats.org/officeDocument/2006/math">
                              <m:oMathParaPr>
                                <m:jc m:val="centerGroup"/>
                              </m:oMathParaPr>
                              <m:oMath xmlns:m="http://schemas.openxmlformats.org/officeDocument/2006/math">
                                <m:r>
                                  <a:rPr lang="en-US" sz="1600" b="0" u="none" strike="noStrike">
                                    <a:solidFill>
                                      <a:schemeClr val="tx1"/>
                                    </a:solidFill>
                                    <a:effectLst/>
                                    <a:latin typeface="Cambria Math" panose="02040503050406030204" pitchFamily="18" charset="0"/>
                                  </a:rPr>
                                  <m:t>𝛿</m:t>
                                </m:r>
                                <m:r>
                                  <a:rPr lang="en-US" sz="1600" b="0" u="none" strike="noStrike">
                                    <a:solidFill>
                                      <a:schemeClr val="tx1"/>
                                    </a:solidFill>
                                    <a:effectLst/>
                                    <a:latin typeface="Cambria Math" panose="02040503050406030204" pitchFamily="18" charset="0"/>
                                  </a:rPr>
                                  <m:t>=</m:t>
                                </m:r>
                                <m:acc>
                                  <m:accPr>
                                    <m:chr m:val="̅"/>
                                    <m:ctrlPr>
                                      <a:rPr lang="en-US" sz="1600" i="1">
                                        <a:solidFill>
                                          <a:schemeClr val="tx1"/>
                                        </a:solidFill>
                                        <a:latin typeface="Cambria Math" panose="02040503050406030204" pitchFamily="18" charset="0"/>
                                      </a:rPr>
                                    </m:ctrlPr>
                                  </m:accPr>
                                  <m:e>
                                    <m:r>
                                      <a:rPr lang="en-US" sz="1600">
                                        <a:solidFill>
                                          <a:schemeClr val="tx1"/>
                                        </a:solidFill>
                                        <a:latin typeface="Cambria Math" panose="02040503050406030204" pitchFamily="18" charset="0"/>
                                      </a:rPr>
                                      <m:t>𝑦</m:t>
                                    </m:r>
                                  </m:e>
                                </m:acc>
                                <m:r>
                                  <a:rPr lang="en-US" sz="1600">
                                    <a:solidFill>
                                      <a:schemeClr val="tx1"/>
                                    </a:solidFill>
                                    <a:latin typeface="Cambria Math" panose="02040503050406030204" pitchFamily="18" charset="0"/>
                                  </a:rPr>
                                  <m:t>−</m:t>
                                </m:r>
                                <m:sSub>
                                  <m:sSubPr>
                                    <m:ctrlPr>
                                      <a:rPr lang="en-US" sz="1600" i="1">
                                        <a:solidFill>
                                          <a:schemeClr val="tx1"/>
                                        </a:solidFill>
                                        <a:latin typeface="Cambria Math" panose="02040503050406030204" pitchFamily="18" charset="0"/>
                                      </a:rPr>
                                    </m:ctrlPr>
                                  </m:sSubPr>
                                  <m:e>
                                    <m:acc>
                                      <m:accPr>
                                        <m:chr m:val="̅"/>
                                        <m:ctrlPr>
                                          <a:rPr lang="en-US" sz="1600" i="1">
                                            <a:solidFill>
                                              <a:schemeClr val="tx1"/>
                                            </a:solidFill>
                                            <a:latin typeface="Cambria Math" panose="02040503050406030204" pitchFamily="18" charset="0"/>
                                          </a:rPr>
                                        </m:ctrlPr>
                                      </m:accPr>
                                      <m:e>
                                        <m:r>
                                          <a:rPr lang="en-US" sz="1600">
                                            <a:solidFill>
                                              <a:schemeClr val="tx1"/>
                                            </a:solidFill>
                                            <a:latin typeface="Cambria Math" panose="02040503050406030204" pitchFamily="18" charset="0"/>
                                          </a:rPr>
                                          <m:t>𝑦</m:t>
                                        </m:r>
                                      </m:e>
                                    </m:acc>
                                  </m:e>
                                  <m:sub>
                                    <m:r>
                                      <a:rPr lang="en-US" sz="1600">
                                        <a:solidFill>
                                          <a:schemeClr val="tx1"/>
                                        </a:solidFill>
                                        <a:latin typeface="Cambria Math" panose="02040503050406030204" pitchFamily="18" charset="0"/>
                                      </a:rPr>
                                      <m:t>𝑑</m:t>
                                    </m:r>
                                  </m:sub>
                                </m:sSub>
                              </m:oMath>
                            </m:oMathPara>
                          </a14:m>
                          <a:endParaRPr lang="en-US" sz="1600" b="0" i="0" u="none" strike="noStrike">
                            <a:solidFill>
                              <a:schemeClr val="tx1"/>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14:m>
                            <m:oMathPara xmlns:m="http://schemas.openxmlformats.org/officeDocument/2006/math">
                              <m:oMathParaPr>
                                <m:jc m:val="centerGroup"/>
                              </m:oMathParaPr>
                              <m:oMath xmlns:m="http://schemas.openxmlformats.org/officeDocument/2006/math">
                                <m:sSub>
                                  <m:sSubPr>
                                    <m:ctrlPr>
                                      <a:rPr lang="en-US" sz="1600" b="0" i="1" u="none" strike="noStrike">
                                        <a:solidFill>
                                          <a:schemeClr val="accent1"/>
                                        </a:solidFill>
                                        <a:effectLst/>
                                        <a:latin typeface="Cambria Math" panose="02040503050406030204" pitchFamily="18" charset="0"/>
                                      </a:rPr>
                                    </m:ctrlPr>
                                  </m:sSubPr>
                                  <m:e>
                                    <m:r>
                                      <a:rPr lang="en-US" sz="1600" b="0" u="none" strike="noStrike">
                                        <a:solidFill>
                                          <a:schemeClr val="accent1"/>
                                        </a:solidFill>
                                        <a:effectLst/>
                                        <a:latin typeface="Cambria Math" panose="02040503050406030204" pitchFamily="18" charset="0"/>
                                      </a:rPr>
                                      <m:t>𝜎</m:t>
                                    </m:r>
                                  </m:e>
                                  <m:sub>
                                    <m:r>
                                      <a:rPr lang="en-US" sz="1600" b="0" u="none" strike="noStrike">
                                        <a:solidFill>
                                          <a:schemeClr val="accent1"/>
                                        </a:solidFill>
                                        <a:effectLst/>
                                        <a:latin typeface="Cambria Math" panose="02040503050406030204" pitchFamily="18" charset="0"/>
                                      </a:rPr>
                                      <m:t>𝑚𝑑𝑙</m:t>
                                    </m:r>
                                  </m:sub>
                                </m:sSub>
                              </m:oMath>
                            </m:oMathPara>
                          </a14:m>
                          <a:endParaRPr lang="en-US" sz="1600" b="0" i="0" u="none" strike="noStrike">
                            <a:solidFill>
                              <a:schemeClr val="accent1"/>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14:m>
                            <m:oMathPara xmlns:m="http://schemas.openxmlformats.org/officeDocument/2006/math">
                              <m:oMathParaPr>
                                <m:jc m:val="centerGroup"/>
                              </m:oMathParaPr>
                              <m:oMath xmlns:m="http://schemas.openxmlformats.org/officeDocument/2006/math">
                                <m:sSub>
                                  <m:sSubPr>
                                    <m:ctrlPr>
                                      <a:rPr lang="en-US" sz="1600" b="0" i="1" u="none" strike="noStrike">
                                        <a:solidFill>
                                          <a:srgbClr val="C00000"/>
                                        </a:solidFill>
                                        <a:effectLst/>
                                        <a:latin typeface="Cambria Math" panose="02040503050406030204" pitchFamily="18" charset="0"/>
                                      </a:rPr>
                                    </m:ctrlPr>
                                  </m:sSubPr>
                                  <m:e>
                                    <m:r>
                                      <a:rPr lang="en-US" sz="1600" b="0" u="none" strike="noStrike">
                                        <a:solidFill>
                                          <a:srgbClr val="C00000"/>
                                        </a:solidFill>
                                        <a:effectLst/>
                                        <a:latin typeface="Cambria Math" panose="02040503050406030204" pitchFamily="18" charset="0"/>
                                      </a:rPr>
                                      <m:t>𝜎</m:t>
                                    </m:r>
                                  </m:e>
                                  <m:sub>
                                    <m:r>
                                      <a:rPr lang="en-US" sz="1600" b="0" u="none" strike="noStrike">
                                        <a:solidFill>
                                          <a:srgbClr val="C00000"/>
                                        </a:solidFill>
                                        <a:effectLst/>
                                        <a:latin typeface="Cambria Math" panose="02040503050406030204" pitchFamily="18" charset="0"/>
                                      </a:rPr>
                                      <m:t>𝑑</m:t>
                                    </m:r>
                                  </m:sub>
                                </m:sSub>
                              </m:oMath>
                            </m:oMathPara>
                          </a14:m>
                          <a:endParaRPr lang="en-US" sz="1600" b="0" i="0" u="none" strike="noStrike">
                            <a:solidFill>
                              <a:srgbClr val="C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9296722"/>
                      </a:ext>
                    </a:extLst>
                  </a:tr>
                  <a:tr h="203200">
                    <a:tc>
                      <a:txBody>
                        <a:bodyPr/>
                        <a:lstStyle/>
                        <a:p>
                          <a:pPr algn="l" fontAlgn="b"/>
                          <a:r>
                            <a:rPr lang="en-US" sz="1600" b="1" u="none" strike="noStrike">
                              <a:solidFill>
                                <a:schemeClr val="tx1"/>
                              </a:solidFill>
                              <a:effectLst/>
                            </a:rPr>
                            <a:t>Range, m</a:t>
                          </a:r>
                          <a:endParaRPr lang="en-US" sz="1600" b="1" i="0" u="none" strike="noStrike">
                            <a:solidFill>
                              <a:schemeClr val="tx1"/>
                            </a:solidFill>
                            <a:effectLst/>
                            <a:latin typeface="+mn-lt"/>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600" b="0" u="none" strike="noStrike">
                              <a:solidFill>
                                <a:schemeClr val="accent1"/>
                              </a:solidFill>
                              <a:effectLst/>
                            </a:rPr>
                            <a:t>86.61</a:t>
                          </a:r>
                          <a:endParaRPr lang="en-US" sz="1600" b="0" i="0" u="none" strike="noStrike">
                            <a:solidFill>
                              <a:schemeClr val="accent1"/>
                            </a:solidFill>
                            <a:effectLst/>
                            <a:latin typeface="+mn-lt"/>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600" b="0" u="none" strike="noStrike">
                              <a:solidFill>
                                <a:srgbClr val="C00000"/>
                              </a:solidFill>
                              <a:effectLst/>
                            </a:rPr>
                            <a:t>80.26</a:t>
                          </a:r>
                          <a:endParaRPr lang="en-US" sz="1600" b="0" i="0" u="none" strike="noStrike">
                            <a:solidFill>
                              <a:srgbClr val="C00000"/>
                            </a:solidFill>
                            <a:effectLst/>
                            <a:latin typeface="+mn-lt"/>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600" b="0" u="none" strike="noStrike">
                              <a:solidFill>
                                <a:schemeClr val="tx1"/>
                              </a:solidFill>
                              <a:effectLst/>
                            </a:rPr>
                            <a:t>6.35</a:t>
                          </a:r>
                          <a:endParaRPr lang="en-US" sz="1600" b="0" i="0" u="none" strike="noStrike">
                            <a:solidFill>
                              <a:schemeClr val="tx1"/>
                            </a:solidFill>
                            <a:effectLst/>
                            <a:latin typeface="+mn-lt"/>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600" b="0" u="none" strike="noStrike">
                              <a:solidFill>
                                <a:schemeClr val="accent1"/>
                              </a:solidFill>
                              <a:effectLst/>
                            </a:rPr>
                            <a:t>6.52</a:t>
                          </a:r>
                          <a:endParaRPr lang="en-US" sz="1600" b="0" i="0" u="none" strike="noStrike">
                            <a:solidFill>
                              <a:schemeClr val="accent1"/>
                            </a:solidFill>
                            <a:effectLst/>
                            <a:latin typeface="+mn-lt"/>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600" b="0" u="none" strike="noStrike">
                              <a:solidFill>
                                <a:srgbClr val="C00000"/>
                              </a:solidFill>
                              <a:effectLst/>
                            </a:rPr>
                            <a:t>2.01</a:t>
                          </a:r>
                          <a:endParaRPr lang="en-US" sz="1600" b="0" i="0" u="none" strike="noStrike">
                            <a:solidFill>
                              <a:srgbClr val="C00000"/>
                            </a:solidFill>
                            <a:effectLst/>
                            <a:latin typeface="+mn-lt"/>
                          </a:endParaRP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91046549"/>
                      </a:ext>
                    </a:extLst>
                  </a:tr>
                </a:tbl>
              </a:graphicData>
            </a:graphic>
          </p:graphicFrame>
        </mc:Choice>
        <mc:Fallback xmlns="">
          <p:graphicFrame>
            <p:nvGraphicFramePr>
              <p:cNvPr id="80" name="Table 79">
                <a:extLst>
                  <a:ext uri="{FF2B5EF4-FFF2-40B4-BE49-F238E27FC236}">
                    <a16:creationId xmlns:a16="http://schemas.microsoft.com/office/drawing/2014/main" id="{70B16AF9-C5E6-5001-B7BE-AA6369DB2D40}"/>
                  </a:ext>
                </a:extLst>
              </p:cNvPr>
              <p:cNvGraphicFramePr>
                <a:graphicFrameLocks noGrp="1"/>
              </p:cNvGraphicFramePr>
              <p:nvPr>
                <p:extLst>
                  <p:ext uri="{D42A27DB-BD31-4B8C-83A1-F6EECF244321}">
                    <p14:modId xmlns:p14="http://schemas.microsoft.com/office/powerpoint/2010/main" val="3665933037"/>
                  </p:ext>
                </p:extLst>
              </p:nvPr>
            </p:nvGraphicFramePr>
            <p:xfrm>
              <a:off x="1275841" y="4945378"/>
              <a:ext cx="4375815" cy="530462"/>
            </p:xfrm>
            <a:graphic>
              <a:graphicData uri="http://schemas.openxmlformats.org/drawingml/2006/table">
                <a:tbl>
                  <a:tblPr>
                    <a:tableStyleId>{2D5ABB26-0587-4C30-8999-92F81FD0307C}</a:tableStyleId>
                  </a:tblPr>
                  <a:tblGrid>
                    <a:gridCol w="907868">
                      <a:extLst>
                        <a:ext uri="{9D8B030D-6E8A-4147-A177-3AD203B41FA5}">
                          <a16:colId xmlns:a16="http://schemas.microsoft.com/office/drawing/2014/main" val="1534801972"/>
                        </a:ext>
                      </a:extLst>
                    </a:gridCol>
                    <a:gridCol w="650081">
                      <a:extLst>
                        <a:ext uri="{9D8B030D-6E8A-4147-A177-3AD203B41FA5}">
                          <a16:colId xmlns:a16="http://schemas.microsoft.com/office/drawing/2014/main" val="1202171700"/>
                        </a:ext>
                      </a:extLst>
                    </a:gridCol>
                    <a:gridCol w="650081">
                      <a:extLst>
                        <a:ext uri="{9D8B030D-6E8A-4147-A177-3AD203B41FA5}">
                          <a16:colId xmlns:a16="http://schemas.microsoft.com/office/drawing/2014/main" val="828608048"/>
                        </a:ext>
                      </a:extLst>
                    </a:gridCol>
                    <a:gridCol w="1128713">
                      <a:extLst>
                        <a:ext uri="{9D8B030D-6E8A-4147-A177-3AD203B41FA5}">
                          <a16:colId xmlns:a16="http://schemas.microsoft.com/office/drawing/2014/main" val="1266284101"/>
                        </a:ext>
                      </a:extLst>
                    </a:gridCol>
                    <a:gridCol w="519536">
                      <a:extLst>
                        <a:ext uri="{9D8B030D-6E8A-4147-A177-3AD203B41FA5}">
                          <a16:colId xmlns:a16="http://schemas.microsoft.com/office/drawing/2014/main" val="3037248867"/>
                        </a:ext>
                      </a:extLst>
                    </a:gridCol>
                    <a:gridCol w="519536">
                      <a:extLst>
                        <a:ext uri="{9D8B030D-6E8A-4147-A177-3AD203B41FA5}">
                          <a16:colId xmlns:a16="http://schemas.microsoft.com/office/drawing/2014/main" val="4022062047"/>
                        </a:ext>
                      </a:extLst>
                    </a:gridCol>
                  </a:tblGrid>
                  <a:tr h="277097">
                    <a:tc>
                      <a:txBody>
                        <a:bodyPr/>
                        <a:lstStyle/>
                        <a:p>
                          <a:pPr algn="l" fontAlgn="b"/>
                          <a:endParaRPr lang="en-US" sz="1600" b="0" i="0" u="none" strike="noStrike">
                            <a:solidFill>
                              <a:schemeClr val="tx1"/>
                            </a:solidFill>
                            <a:effectLst/>
                            <a:latin typeface="+mn-lt"/>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endParaRPr lang="en-US"/>
                        </a:p>
                      </a:txBody>
                      <a:tcPr marL="9525" marR="9525" marT="9525" marB="0" anchor="ctr">
                        <a:lnB w="12700" cap="flat" cmpd="sng" algn="ctr">
                          <a:solidFill>
                            <a:schemeClr val="tx1"/>
                          </a:solidFill>
                          <a:prstDash val="solid"/>
                          <a:round/>
                          <a:headEnd type="none" w="med" len="med"/>
                          <a:tailEnd type="none" w="med" len="med"/>
                        </a:lnB>
                        <a:blipFill>
                          <a:blip r:embed="rId7"/>
                          <a:stretch>
                            <a:fillRect l="-139252" r="-433645" b="-136957"/>
                          </a:stretch>
                        </a:blipFill>
                      </a:tcPr>
                    </a:tc>
                    <a:tc>
                      <a:txBody>
                        <a:bodyPr/>
                        <a:lstStyle/>
                        <a:p>
                          <a:endParaRPr lang="en-US"/>
                        </a:p>
                      </a:txBody>
                      <a:tcPr marL="9525" marR="9525" marT="9525" marB="0" anchor="ctr">
                        <a:lnB w="12700" cap="flat" cmpd="sng" algn="ctr">
                          <a:solidFill>
                            <a:schemeClr val="tx1"/>
                          </a:solidFill>
                          <a:prstDash val="solid"/>
                          <a:round/>
                          <a:headEnd type="none" w="med" len="med"/>
                          <a:tailEnd type="none" w="med" len="med"/>
                        </a:lnB>
                        <a:blipFill>
                          <a:blip r:embed="rId7"/>
                          <a:stretch>
                            <a:fillRect l="-239252" r="-333645" b="-136957"/>
                          </a:stretch>
                        </a:blipFill>
                      </a:tcPr>
                    </a:tc>
                    <a:tc>
                      <a:txBody>
                        <a:bodyPr/>
                        <a:lstStyle/>
                        <a:p>
                          <a:endParaRPr lang="en-US"/>
                        </a:p>
                      </a:txBody>
                      <a:tcPr marL="9525" marR="9525" marT="9525" marB="0" anchor="ctr">
                        <a:lnB w="12700" cap="flat" cmpd="sng" algn="ctr">
                          <a:solidFill>
                            <a:schemeClr val="tx1"/>
                          </a:solidFill>
                          <a:prstDash val="solid"/>
                          <a:round/>
                          <a:headEnd type="none" w="med" len="med"/>
                          <a:tailEnd type="none" w="med" len="med"/>
                        </a:lnB>
                        <a:blipFill>
                          <a:blip r:embed="rId7"/>
                          <a:stretch>
                            <a:fillRect l="-196216" r="-92973" b="-136957"/>
                          </a:stretch>
                        </a:blipFill>
                      </a:tcPr>
                    </a:tc>
                    <a:tc>
                      <a:txBody>
                        <a:bodyPr/>
                        <a:lstStyle/>
                        <a:p>
                          <a:endParaRPr lang="en-US"/>
                        </a:p>
                      </a:txBody>
                      <a:tcPr marL="9525" marR="9525" marT="9525" marB="0" anchor="ctr">
                        <a:lnB w="12700" cap="flat" cmpd="sng" algn="ctr">
                          <a:solidFill>
                            <a:schemeClr val="tx1"/>
                          </a:solidFill>
                          <a:prstDash val="solid"/>
                          <a:round/>
                          <a:headEnd type="none" w="med" len="med"/>
                          <a:tailEnd type="none" w="med" len="med"/>
                        </a:lnB>
                        <a:blipFill>
                          <a:blip r:embed="rId7"/>
                          <a:stretch>
                            <a:fillRect l="-637209" r="-100000" b="-136957"/>
                          </a:stretch>
                        </a:blipFill>
                      </a:tcPr>
                    </a:tc>
                    <a:tc>
                      <a:txBody>
                        <a:bodyPr/>
                        <a:lstStyle/>
                        <a:p>
                          <a:endParaRPr lang="en-US"/>
                        </a:p>
                      </a:txBody>
                      <a:tcPr marL="9525" marR="9525" marT="9525" marB="0" anchor="ctr">
                        <a:lnB w="12700" cap="flat" cmpd="sng" algn="ctr">
                          <a:solidFill>
                            <a:schemeClr val="tx1"/>
                          </a:solidFill>
                          <a:prstDash val="solid"/>
                          <a:round/>
                          <a:headEnd type="none" w="med" len="med"/>
                          <a:tailEnd type="none" w="med" len="med"/>
                        </a:lnB>
                        <a:blipFill>
                          <a:blip r:embed="rId7"/>
                          <a:stretch>
                            <a:fillRect l="-745882" r="-1176" b="-136957"/>
                          </a:stretch>
                        </a:blipFill>
                      </a:tcPr>
                    </a:tc>
                    <a:extLst>
                      <a:ext uri="{0D108BD9-81ED-4DB2-BD59-A6C34878D82A}">
                        <a16:rowId xmlns:a16="http://schemas.microsoft.com/office/drawing/2014/main" val="1269296722"/>
                      </a:ext>
                    </a:extLst>
                  </a:tr>
                  <a:tr h="253365">
                    <a:tc>
                      <a:txBody>
                        <a:bodyPr/>
                        <a:lstStyle/>
                        <a:p>
                          <a:pPr algn="l" fontAlgn="b"/>
                          <a:r>
                            <a:rPr lang="en-US" sz="1600" b="1" u="none" strike="noStrike">
                              <a:solidFill>
                                <a:schemeClr val="tx1"/>
                              </a:solidFill>
                              <a:effectLst/>
                            </a:rPr>
                            <a:t>Range, m</a:t>
                          </a:r>
                          <a:endParaRPr lang="en-US" sz="1600" b="1" i="0" u="none" strike="noStrike">
                            <a:solidFill>
                              <a:schemeClr val="tx1"/>
                            </a:solidFill>
                            <a:effectLst/>
                            <a:latin typeface="+mn-lt"/>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600" b="0" u="none" strike="noStrike">
                              <a:solidFill>
                                <a:schemeClr val="accent1"/>
                              </a:solidFill>
                              <a:effectLst/>
                            </a:rPr>
                            <a:t>86.61</a:t>
                          </a:r>
                          <a:endParaRPr lang="en-US" sz="1600" b="0" i="0" u="none" strike="noStrike">
                            <a:solidFill>
                              <a:schemeClr val="accent1"/>
                            </a:solidFill>
                            <a:effectLst/>
                            <a:latin typeface="+mn-lt"/>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600" b="0" u="none" strike="noStrike">
                              <a:solidFill>
                                <a:srgbClr val="C00000"/>
                              </a:solidFill>
                              <a:effectLst/>
                            </a:rPr>
                            <a:t>80.26</a:t>
                          </a:r>
                          <a:endParaRPr lang="en-US" sz="1600" b="0" i="0" u="none" strike="noStrike">
                            <a:solidFill>
                              <a:srgbClr val="C00000"/>
                            </a:solidFill>
                            <a:effectLst/>
                            <a:latin typeface="+mn-lt"/>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600" b="0" u="none" strike="noStrike">
                              <a:solidFill>
                                <a:schemeClr val="tx1"/>
                              </a:solidFill>
                              <a:effectLst/>
                            </a:rPr>
                            <a:t>6.35</a:t>
                          </a:r>
                          <a:endParaRPr lang="en-US" sz="1600" b="0" i="0" u="none" strike="noStrike">
                            <a:solidFill>
                              <a:schemeClr val="tx1"/>
                            </a:solidFill>
                            <a:effectLst/>
                            <a:latin typeface="+mn-lt"/>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600" b="0" u="none" strike="noStrike">
                              <a:solidFill>
                                <a:schemeClr val="accent1"/>
                              </a:solidFill>
                              <a:effectLst/>
                            </a:rPr>
                            <a:t>6.52</a:t>
                          </a:r>
                          <a:endParaRPr lang="en-US" sz="1600" b="0" i="0" u="none" strike="noStrike">
                            <a:solidFill>
                              <a:schemeClr val="accent1"/>
                            </a:solidFill>
                            <a:effectLst/>
                            <a:latin typeface="+mn-lt"/>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600" b="0" u="none" strike="noStrike">
                              <a:solidFill>
                                <a:srgbClr val="C00000"/>
                              </a:solidFill>
                              <a:effectLst/>
                            </a:rPr>
                            <a:t>2.01</a:t>
                          </a:r>
                          <a:endParaRPr lang="en-US" sz="1600" b="0" i="0" u="none" strike="noStrike">
                            <a:solidFill>
                              <a:srgbClr val="C00000"/>
                            </a:solidFill>
                            <a:effectLst/>
                            <a:latin typeface="+mn-lt"/>
                          </a:endParaRP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91046549"/>
                      </a:ext>
                    </a:extLst>
                  </a:tr>
                </a:tbl>
              </a:graphicData>
            </a:graphic>
          </p:graphicFrame>
        </mc:Fallback>
      </mc:AlternateContent>
      <p:sp>
        <p:nvSpPr>
          <p:cNvPr id="81" name="TextBox 80">
            <a:extLst>
              <a:ext uri="{FF2B5EF4-FFF2-40B4-BE49-F238E27FC236}">
                <a16:creationId xmlns:a16="http://schemas.microsoft.com/office/drawing/2014/main" id="{96F2863B-D99B-6075-4B31-AA5AA3D1D6B2}"/>
              </a:ext>
            </a:extLst>
          </p:cNvPr>
          <p:cNvSpPr txBox="1"/>
          <p:nvPr/>
        </p:nvSpPr>
        <p:spPr>
          <a:xfrm>
            <a:off x="1682005" y="6362070"/>
            <a:ext cx="9115431" cy="430887"/>
          </a:xfrm>
          <a:prstGeom prst="rect">
            <a:avLst/>
          </a:prstGeom>
          <a:noFill/>
        </p:spPr>
        <p:txBody>
          <a:bodyPr wrap="square" rtlCol="0">
            <a:spAutoFit/>
          </a:bodyPr>
          <a:lstStyle/>
          <a:p>
            <a:r>
              <a:rPr lang="en-US" sz="1100">
                <a:solidFill>
                  <a:schemeClr val="accent3"/>
                </a:solidFill>
              </a:rPr>
              <a:t>* Note: assumes approximate independence; combines error and uncertainty is typical, but it is not strictly ‘correct’</a:t>
            </a:r>
          </a:p>
          <a:p>
            <a:r>
              <a:rPr lang="en-US" sz="1100">
                <a:solidFill>
                  <a:schemeClr val="accent3"/>
                </a:solidFill>
              </a:rPr>
              <a:t>** Model bias is also known as model form error and indicates the physics of the model do not perfectly represent the physics of the experiment. </a:t>
            </a:r>
          </a:p>
        </p:txBody>
      </p:sp>
      <p:pic>
        <p:nvPicPr>
          <p:cNvPr id="18" name="Picture 17" descr="A graph with red and blue lines&#10;&#10;AI-generated content may be incorrect.">
            <a:extLst>
              <a:ext uri="{FF2B5EF4-FFF2-40B4-BE49-F238E27FC236}">
                <a16:creationId xmlns:a16="http://schemas.microsoft.com/office/drawing/2014/main" id="{5F8EC6D1-F13A-BA85-5B3B-5DFB3CD969C5}"/>
              </a:ext>
            </a:extLst>
          </p:cNvPr>
          <p:cNvPicPr>
            <a:picLocks noChangeAspect="1"/>
          </p:cNvPicPr>
          <p:nvPr/>
        </p:nvPicPr>
        <p:blipFill>
          <a:blip r:embed="rId8"/>
          <a:stretch>
            <a:fillRect/>
          </a:stretch>
        </p:blipFill>
        <p:spPr>
          <a:xfrm>
            <a:off x="6514061" y="4081778"/>
            <a:ext cx="4470400" cy="1727200"/>
          </a:xfrm>
          <a:prstGeom prst="rect">
            <a:avLst/>
          </a:prstGeom>
        </p:spPr>
      </p:pic>
    </p:spTree>
    <p:extLst>
      <p:ext uri="{BB962C8B-B14F-4D97-AF65-F5344CB8AC3E}">
        <p14:creationId xmlns:p14="http://schemas.microsoft.com/office/powerpoint/2010/main" val="4097919167"/>
      </p:ext>
    </p:extLst>
  </p:cSld>
  <p:clrMapOvr>
    <a:masterClrMapping/>
  </p:clrMapOvr>
</p:sld>
</file>

<file path=ppt/theme/theme1.xml><?xml version="1.0" encoding="utf-8"?>
<a:theme xmlns:a="http://schemas.openxmlformats.org/drawingml/2006/main" name="VVUQ-Part3-Validation-v4">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627569EB883484C8F8DE1DD4FF9CFD0" ma:contentTypeVersion="13" ma:contentTypeDescription="Create a new document." ma:contentTypeScope="" ma:versionID="3510d75c710bf6c7a418e821a57f0ab7">
  <xsd:schema xmlns:xsd="http://www.w3.org/2001/XMLSchema" xmlns:xs="http://www.w3.org/2001/XMLSchema" xmlns:p="http://schemas.microsoft.com/office/2006/metadata/properties" xmlns:ns2="b8262d6a-fe97-4289-887e-ed94b32bf198" xmlns:ns3="615608a4-b131-4d1b-871d-3d0bbdb4be65" targetNamespace="http://schemas.microsoft.com/office/2006/metadata/properties" ma:root="true" ma:fieldsID="0f65c79d70e253fbf22fec6060037ff8" ns2:_="" ns3:_="">
    <xsd:import namespace="b8262d6a-fe97-4289-887e-ed94b32bf198"/>
    <xsd:import namespace="615608a4-b131-4d1b-871d-3d0bbdb4be6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No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262d6a-fe97-4289-887e-ed94b32bf1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f1287a5-1bef-4e99-ba2b-767c7ce7c343"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Note" ma:index="20" nillable="true" ma:displayName="Note" ma:format="Dropdown" ma:internalName="Not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15608a4-b131-4d1b-871d-3d0bbdb4be6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62e8a3cd-83d2-4c9d-b9aa-df4b75a91354}" ma:internalName="TaxCatchAll" ma:showField="CatchAllData" ma:web="615608a4-b131-4d1b-871d-3d0bbdb4be6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15608a4-b131-4d1b-871d-3d0bbdb4be65" xsi:nil="true"/>
    <lcf76f155ced4ddcb4097134ff3c332f xmlns="b8262d6a-fe97-4289-887e-ed94b32bf198">
      <Terms xmlns="http://schemas.microsoft.com/office/infopath/2007/PartnerControls"/>
    </lcf76f155ced4ddcb4097134ff3c332f>
    <SharedWithUsers xmlns="615608a4-b131-4d1b-871d-3d0bbdb4be65">
      <UserInfo>
        <DisplayName>Banyay, Gregory</DisplayName>
        <AccountId>19</AccountId>
        <AccountType/>
      </UserInfo>
    </SharedWithUsers>
    <Note xmlns="b8262d6a-fe97-4289-887e-ed94b32bf198" xsi:nil="true"/>
  </documentManagement>
</p:properties>
</file>

<file path=customXml/itemProps1.xml><?xml version="1.0" encoding="utf-8"?>
<ds:datastoreItem xmlns:ds="http://schemas.openxmlformats.org/officeDocument/2006/customXml" ds:itemID="{1E3D6379-3989-497B-A21C-323ECE934537}">
  <ds:schemaRefs>
    <ds:schemaRef ds:uri="http://schemas.microsoft.com/sharepoint/v3/contenttype/forms"/>
  </ds:schemaRefs>
</ds:datastoreItem>
</file>

<file path=customXml/itemProps2.xml><?xml version="1.0" encoding="utf-8"?>
<ds:datastoreItem xmlns:ds="http://schemas.openxmlformats.org/officeDocument/2006/customXml" ds:itemID="{EF8D3DDE-3E7A-4BDD-8ABA-5CDCB0B3C832}">
  <ds:schemaRefs>
    <ds:schemaRef ds:uri="615608a4-b131-4d1b-871d-3d0bbdb4be65"/>
    <ds:schemaRef ds:uri="b8262d6a-fe97-4289-887e-ed94b32bf19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188FB3D-50B6-4D86-B377-A4C78EA2CBB0}">
  <ds:schemaRefs>
    <ds:schemaRef ds:uri="http://schemas.openxmlformats.org/package/2006/metadata/core-properties"/>
    <ds:schemaRef ds:uri="615608a4-b131-4d1b-871d-3d0bbdb4be65"/>
    <ds:schemaRef ds:uri="http://schemas.microsoft.com/office/2006/metadata/properties"/>
    <ds:schemaRef ds:uri="http://purl.org/dc/elements/1.1/"/>
    <ds:schemaRef ds:uri="http://purl.org/dc/terms/"/>
    <ds:schemaRef ds:uri="b8262d6a-fe97-4289-887e-ed94b32bf198"/>
    <ds:schemaRef ds:uri="http://schemas.microsoft.com/office/infopath/2007/PartnerControl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VVUQ-Part3-Validation-v4</Template>
  <TotalTime>1708</TotalTime>
  <Words>3628</Words>
  <Application>Microsoft Office PowerPoint</Application>
  <PresentationFormat>Widescreen</PresentationFormat>
  <Paragraphs>290</Paragraphs>
  <Slides>13</Slides>
  <Notes>9</Notes>
  <HiddenSlides>1</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VVUQ-Part3-Validation-v4</vt:lpstr>
      <vt:lpstr>Introduction to VVUQ | Example Projectile Motion</vt:lpstr>
      <vt:lpstr>Outline</vt:lpstr>
      <vt:lpstr>The VVUQ Process</vt:lpstr>
      <vt:lpstr>Problem &amp; Model Definition</vt:lpstr>
      <vt:lpstr>Sources of Uncertainty</vt:lpstr>
      <vt:lpstr>Solution Verification</vt:lpstr>
      <vt:lpstr>Uncertainty Quantification</vt:lpstr>
      <vt:lpstr>Uncertainty Quantification</vt:lpstr>
      <vt:lpstr>Validation Assessment</vt:lpstr>
      <vt:lpstr>Decision-Making</vt:lpstr>
      <vt:lpstr>Conclusions</vt:lpstr>
      <vt:lpstr>References</vt:lpstr>
      <vt:lpstr>Additional Information (optional)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Brief Introduction to UQ</dc:title>
  <dc:creator>Winokur, Justin Gregory</dc:creator>
  <cp:lastModifiedBy>Andrew White</cp:lastModifiedBy>
  <cp:revision>2</cp:revision>
  <dcterms:created xsi:type="dcterms:W3CDTF">2023-07-07T21:47:46Z</dcterms:created>
  <dcterms:modified xsi:type="dcterms:W3CDTF">2026-05-11T14:59:24Z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0x0101009627569EB883484C8F8DE1DD4FF9CFD0</vt:lpwstr>
  </property>
  <property fmtid="{D5CDD505-2E9C-101B-9397-08002B2CF9AE}" pid="3" name="MediaServiceImageTags">
    <vt:lpwstr/>
  </property>
</Properties>
</file>