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2"/>
  </p:notesMasterIdLst>
  <p:sldIdLst>
    <p:sldId id="843" r:id="rId5"/>
    <p:sldId id="262" r:id="rId6"/>
    <p:sldId id="263" r:id="rId7"/>
    <p:sldId id="268" r:id="rId8"/>
    <p:sldId id="844" r:id="rId9"/>
    <p:sldId id="841" r:id="rId10"/>
    <p:sldId id="84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3236DF1-9F17-E38B-AA81-FC98664A57B4}" name="Justin Winokur" initials="JW" userId="1af35bc3b364a58c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F8F804-6876-6BC2-3DDD-3C92C20BECAF}" v="27" dt="2025-02-11T15:08:34.422"/>
    <p1510:client id="{E4AB7D11-A7F7-F19E-C2A7-41A181D9A091}" v="24" dt="2025-02-11T17:10:50.3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39" autoAdjust="0"/>
    <p:restoredTop sz="95537"/>
  </p:normalViewPr>
  <p:slideViewPr>
    <p:cSldViewPr snapToGrid="0">
      <p:cViewPr varScale="1">
        <p:scale>
          <a:sx n="60" d="100"/>
          <a:sy n="60" d="100"/>
        </p:scale>
        <p:origin x="9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Dam, Noah E" userId="S::noah_vandam_uml.edu#ext#@asmestaff.onmicrosoft.com::c8defa5f-3a14-477a-9228-ec94b3a781bd" providerId="AD" clId="Web-{E4AB7D11-A7F7-F19E-C2A7-41A181D9A091}"/>
    <pc:docChg chg="modSld">
      <pc:chgData name="VanDam, Noah E" userId="S::noah_vandam_uml.edu#ext#@asmestaff.onmicrosoft.com::c8defa5f-3a14-477a-9228-ec94b3a781bd" providerId="AD" clId="Web-{E4AB7D11-A7F7-F19E-C2A7-41A181D9A091}" dt="2025-02-11T17:10:48.183" v="11" actId="20577"/>
      <pc:docMkLst>
        <pc:docMk/>
      </pc:docMkLst>
      <pc:sldChg chg="modSp">
        <pc:chgData name="VanDam, Noah E" userId="S::noah_vandam_uml.edu#ext#@asmestaff.onmicrosoft.com::c8defa5f-3a14-477a-9228-ec94b3a781bd" providerId="AD" clId="Web-{E4AB7D11-A7F7-F19E-C2A7-41A181D9A091}" dt="2025-02-11T17:10:32.355" v="1" actId="20577"/>
        <pc:sldMkLst>
          <pc:docMk/>
          <pc:sldMk cId="3906499041" sldId="262"/>
        </pc:sldMkLst>
        <pc:spChg chg="mod">
          <ac:chgData name="VanDam, Noah E" userId="S::noah_vandam_uml.edu#ext#@asmestaff.onmicrosoft.com::c8defa5f-3a14-477a-9228-ec94b3a781bd" providerId="AD" clId="Web-{E4AB7D11-A7F7-F19E-C2A7-41A181D9A091}" dt="2025-02-11T17:10:32.355" v="1" actId="20577"/>
          <ac:spMkLst>
            <pc:docMk/>
            <pc:sldMk cId="3906499041" sldId="262"/>
            <ac:spMk id="5" creationId="{BC4D0C76-D547-CF6C-3C01-752EA10288A8}"/>
          </ac:spMkLst>
        </pc:spChg>
      </pc:sldChg>
      <pc:sldChg chg="modSp">
        <pc:chgData name="VanDam, Noah E" userId="S::noah_vandam_uml.edu#ext#@asmestaff.onmicrosoft.com::c8defa5f-3a14-477a-9228-ec94b3a781bd" providerId="AD" clId="Web-{E4AB7D11-A7F7-F19E-C2A7-41A181D9A091}" dt="2025-02-11T17:10:35.543" v="3" actId="20577"/>
        <pc:sldMkLst>
          <pc:docMk/>
          <pc:sldMk cId="922609850" sldId="263"/>
        </pc:sldMkLst>
        <pc:spChg chg="mod">
          <ac:chgData name="VanDam, Noah E" userId="S::noah_vandam_uml.edu#ext#@asmestaff.onmicrosoft.com::c8defa5f-3a14-477a-9228-ec94b3a781bd" providerId="AD" clId="Web-{E4AB7D11-A7F7-F19E-C2A7-41A181D9A091}" dt="2025-02-11T17:10:35.543" v="3" actId="20577"/>
          <ac:spMkLst>
            <pc:docMk/>
            <pc:sldMk cId="922609850" sldId="263"/>
            <ac:spMk id="7" creationId="{A8DEFA61-904E-CF77-B9AD-92CCA81875A9}"/>
          </ac:spMkLst>
        </pc:spChg>
      </pc:sldChg>
      <pc:sldChg chg="modSp">
        <pc:chgData name="VanDam, Noah E" userId="S::noah_vandam_uml.edu#ext#@asmestaff.onmicrosoft.com::c8defa5f-3a14-477a-9228-ec94b3a781bd" providerId="AD" clId="Web-{E4AB7D11-A7F7-F19E-C2A7-41A181D9A091}" dt="2025-02-11T17:10:38.105" v="5" actId="20577"/>
        <pc:sldMkLst>
          <pc:docMk/>
          <pc:sldMk cId="584978884" sldId="268"/>
        </pc:sldMkLst>
        <pc:spChg chg="mod">
          <ac:chgData name="VanDam, Noah E" userId="S::noah_vandam_uml.edu#ext#@asmestaff.onmicrosoft.com::c8defa5f-3a14-477a-9228-ec94b3a781bd" providerId="AD" clId="Web-{E4AB7D11-A7F7-F19E-C2A7-41A181D9A091}" dt="2025-02-11T17:10:38.105" v="5" actId="20577"/>
          <ac:spMkLst>
            <pc:docMk/>
            <pc:sldMk cId="584978884" sldId="268"/>
            <ac:spMk id="7" creationId="{0A1E82EB-1CEA-AFB9-2A7C-A808B51C7412}"/>
          </ac:spMkLst>
        </pc:spChg>
      </pc:sldChg>
      <pc:sldChg chg="modSp">
        <pc:chgData name="VanDam, Noah E" userId="S::noah_vandam_uml.edu#ext#@asmestaff.onmicrosoft.com::c8defa5f-3a14-477a-9228-ec94b3a781bd" providerId="AD" clId="Web-{E4AB7D11-A7F7-F19E-C2A7-41A181D9A091}" dt="2025-02-11T17:10:45.293" v="9" actId="20577"/>
        <pc:sldMkLst>
          <pc:docMk/>
          <pc:sldMk cId="1866397257" sldId="841"/>
        </pc:sldMkLst>
        <pc:spChg chg="mod">
          <ac:chgData name="VanDam, Noah E" userId="S::noah_vandam_uml.edu#ext#@asmestaff.onmicrosoft.com::c8defa5f-3a14-477a-9228-ec94b3a781bd" providerId="AD" clId="Web-{E4AB7D11-A7F7-F19E-C2A7-41A181D9A091}" dt="2025-02-11T17:10:45.293" v="9" actId="20577"/>
          <ac:spMkLst>
            <pc:docMk/>
            <pc:sldMk cId="1866397257" sldId="841"/>
            <ac:spMk id="4" creationId="{9895359C-7353-0149-31FC-29D7AAD554AE}"/>
          </ac:spMkLst>
        </pc:spChg>
      </pc:sldChg>
      <pc:sldChg chg="modSp">
        <pc:chgData name="VanDam, Noah E" userId="S::noah_vandam_uml.edu#ext#@asmestaff.onmicrosoft.com::c8defa5f-3a14-477a-9228-ec94b3a781bd" providerId="AD" clId="Web-{E4AB7D11-A7F7-F19E-C2A7-41A181D9A091}" dt="2025-02-11T17:10:41.777" v="7" actId="20577"/>
        <pc:sldMkLst>
          <pc:docMk/>
          <pc:sldMk cId="2393528920" sldId="844"/>
        </pc:sldMkLst>
        <pc:spChg chg="mod">
          <ac:chgData name="VanDam, Noah E" userId="S::noah_vandam_uml.edu#ext#@asmestaff.onmicrosoft.com::c8defa5f-3a14-477a-9228-ec94b3a781bd" providerId="AD" clId="Web-{E4AB7D11-A7F7-F19E-C2A7-41A181D9A091}" dt="2025-02-11T17:10:41.777" v="7" actId="20577"/>
          <ac:spMkLst>
            <pc:docMk/>
            <pc:sldMk cId="2393528920" sldId="844"/>
            <ac:spMk id="13" creationId="{B4440398-BD92-13BB-5A80-8852BD1A1C7E}"/>
          </ac:spMkLst>
        </pc:spChg>
      </pc:sldChg>
      <pc:sldChg chg="modSp">
        <pc:chgData name="VanDam, Noah E" userId="S::noah_vandam_uml.edu#ext#@asmestaff.onmicrosoft.com::c8defa5f-3a14-477a-9228-ec94b3a781bd" providerId="AD" clId="Web-{E4AB7D11-A7F7-F19E-C2A7-41A181D9A091}" dt="2025-02-11T17:10:48.183" v="11" actId="20577"/>
        <pc:sldMkLst>
          <pc:docMk/>
          <pc:sldMk cId="2767418007" sldId="845"/>
        </pc:sldMkLst>
        <pc:spChg chg="mod">
          <ac:chgData name="VanDam, Noah E" userId="S::noah_vandam_uml.edu#ext#@asmestaff.onmicrosoft.com::c8defa5f-3a14-477a-9228-ec94b3a781bd" providerId="AD" clId="Web-{E4AB7D11-A7F7-F19E-C2A7-41A181D9A091}" dt="2025-02-11T17:10:48.183" v="11" actId="20577"/>
          <ac:spMkLst>
            <pc:docMk/>
            <pc:sldMk cId="2767418007" sldId="845"/>
            <ac:spMk id="5" creationId="{4B28B9D5-214F-9ADF-9962-CDF888DF62B1}"/>
          </ac:spMkLst>
        </pc:spChg>
      </pc:sldChg>
    </pc:docChg>
  </pc:docChgLst>
  <pc:docChgLst>
    <pc:chgData name="Daniel Papert" userId="S::papertd@asme.org::c5930ce5-9ad3-46e4-ba1c-fba90323ecbf" providerId="AD" clId="Web-{64A848F4-AE2D-D4CF-7715-24892987BE3C}"/>
    <pc:docChg chg="modSld">
      <pc:chgData name="Daniel Papert" userId="S::papertd@asme.org::c5930ce5-9ad3-46e4-ba1c-fba90323ecbf" providerId="AD" clId="Web-{64A848F4-AE2D-D4CF-7715-24892987BE3C}" dt="2024-10-08T15:42:15.123" v="5" actId="20577"/>
      <pc:docMkLst>
        <pc:docMk/>
      </pc:docMkLst>
      <pc:sldChg chg="modSp">
        <pc:chgData name="Daniel Papert" userId="S::papertd@asme.org::c5930ce5-9ad3-46e4-ba1c-fba90323ecbf" providerId="AD" clId="Web-{64A848F4-AE2D-D4CF-7715-24892987BE3C}" dt="2024-10-08T15:42:15.123" v="5" actId="20577"/>
        <pc:sldMkLst>
          <pc:docMk/>
          <pc:sldMk cId="373883289" sldId="843"/>
        </pc:sldMkLst>
      </pc:sldChg>
    </pc:docChg>
  </pc:docChgLst>
  <pc:docChgLst>
    <pc:chgData name="Daniel Papert" userId="S::papertd@asme.org::c5930ce5-9ad3-46e4-ba1c-fba90323ecbf" providerId="AD" clId="Web-{71E2A42A-8EFF-1513-7EB0-83166852E035}"/>
    <pc:docChg chg="modSld">
      <pc:chgData name="Daniel Papert" userId="S::papertd@asme.org::c5930ce5-9ad3-46e4-ba1c-fba90323ecbf" providerId="AD" clId="Web-{71E2A42A-8EFF-1513-7EB0-83166852E035}" dt="2024-11-21T20:14:32.690" v="2" actId="20577"/>
      <pc:docMkLst>
        <pc:docMk/>
      </pc:docMkLst>
      <pc:sldChg chg="modSp">
        <pc:chgData name="Daniel Papert" userId="S::papertd@asme.org::c5930ce5-9ad3-46e4-ba1c-fba90323ecbf" providerId="AD" clId="Web-{71E2A42A-8EFF-1513-7EB0-83166852E035}" dt="2024-11-21T20:14:32.690" v="2" actId="20577"/>
        <pc:sldMkLst>
          <pc:docMk/>
          <pc:sldMk cId="2767418007" sldId="845"/>
        </pc:sldMkLst>
        <pc:spChg chg="mod">
          <ac:chgData name="Daniel Papert" userId="S::papertd@asme.org::c5930ce5-9ad3-46e4-ba1c-fba90323ecbf" providerId="AD" clId="Web-{71E2A42A-8EFF-1513-7EB0-83166852E035}" dt="2024-11-21T20:14:32.690" v="2" actId="20577"/>
          <ac:spMkLst>
            <pc:docMk/>
            <pc:sldMk cId="2767418007" sldId="845"/>
            <ac:spMk id="3" creationId="{BA2C5AE6-24EE-4010-FA96-A37776C730F7}"/>
          </ac:spMkLst>
        </pc:spChg>
      </pc:sldChg>
    </pc:docChg>
  </pc:docChgLst>
  <pc:docChgLst>
    <pc:chgData name="VanDam, Noah E" userId="fa2c7f43-0124-4d53-9a73-4ca5bb88f5ff" providerId="ADAL" clId="{360EC114-015B-487A-A9B1-DF6C9FACEC9E}"/>
    <pc:docChg chg="modSld">
      <pc:chgData name="VanDam, Noah E" userId="fa2c7f43-0124-4d53-9a73-4ca5bb88f5ff" providerId="ADAL" clId="{360EC114-015B-487A-A9B1-DF6C9FACEC9E}" dt="2025-02-11T15:12:51.771" v="1" actId="1076"/>
      <pc:docMkLst>
        <pc:docMk/>
      </pc:docMkLst>
      <pc:sldChg chg="modSp mod">
        <pc:chgData name="VanDam, Noah E" userId="fa2c7f43-0124-4d53-9a73-4ca5bb88f5ff" providerId="ADAL" clId="{360EC114-015B-487A-A9B1-DF6C9FACEC9E}" dt="2025-02-11T15:12:51.771" v="1" actId="1076"/>
        <pc:sldMkLst>
          <pc:docMk/>
          <pc:sldMk cId="373883289" sldId="843"/>
        </pc:sldMkLst>
        <pc:picChg chg="mod">
          <ac:chgData name="VanDam, Noah E" userId="fa2c7f43-0124-4d53-9a73-4ca5bb88f5ff" providerId="ADAL" clId="{360EC114-015B-487A-A9B1-DF6C9FACEC9E}" dt="2025-02-11T15:12:51.771" v="1" actId="1076"/>
          <ac:picMkLst>
            <pc:docMk/>
            <pc:sldMk cId="373883289" sldId="843"/>
            <ac:picMk id="2" creationId="{445C3DF3-E209-D39F-6706-31E10F4536E6}"/>
          </ac:picMkLst>
        </pc:picChg>
      </pc:sldChg>
    </pc:docChg>
  </pc:docChgLst>
  <pc:docChgLst>
    <pc:chgData name="VanDam, Noah E" userId="S::noah_vandam_uml.edu#ext#@asmestaff.onmicrosoft.com::c8defa5f-3a14-477a-9228-ec94b3a781bd" providerId="AD" clId="Web-{57F8F804-6876-6BC2-3DDD-3C92C20BECAF}"/>
    <pc:docChg chg="modSld">
      <pc:chgData name="VanDam, Noah E" userId="S::noah_vandam_uml.edu#ext#@asmestaff.onmicrosoft.com::c8defa5f-3a14-477a-9228-ec94b3a781bd" providerId="AD" clId="Web-{57F8F804-6876-6BC2-3DDD-3C92C20BECAF}" dt="2025-02-11T15:08:34.422" v="26" actId="1076"/>
      <pc:docMkLst>
        <pc:docMk/>
      </pc:docMkLst>
      <pc:sldChg chg="addSp modSp">
        <pc:chgData name="VanDam, Noah E" userId="S::noah_vandam_uml.edu#ext#@asmestaff.onmicrosoft.com::c8defa5f-3a14-477a-9228-ec94b3a781bd" providerId="AD" clId="Web-{57F8F804-6876-6BC2-3DDD-3C92C20BECAF}" dt="2025-02-11T15:08:34.422" v="26" actId="1076"/>
        <pc:sldMkLst>
          <pc:docMk/>
          <pc:sldMk cId="373883289" sldId="843"/>
        </pc:sldMkLst>
        <pc:spChg chg="mod">
          <ac:chgData name="VanDam, Noah E" userId="S::noah_vandam_uml.edu#ext#@asmestaff.onmicrosoft.com::c8defa5f-3a14-477a-9228-ec94b3a781bd" providerId="AD" clId="Web-{57F8F804-6876-6BC2-3DDD-3C92C20BECAF}" dt="2025-02-11T15:03:26.884" v="3" actId="20577"/>
          <ac:spMkLst>
            <pc:docMk/>
            <pc:sldMk cId="373883289" sldId="843"/>
            <ac:spMk id="4" creationId="{3A1F51C5-CBCF-DE19-A234-DD7C0F5E4D5E}"/>
          </ac:spMkLst>
        </pc:spChg>
        <pc:spChg chg="mod">
          <ac:chgData name="VanDam, Noah E" userId="S::noah_vandam_uml.edu#ext#@asmestaff.onmicrosoft.com::c8defa5f-3a14-477a-9228-ec94b3a781bd" providerId="AD" clId="Web-{57F8F804-6876-6BC2-3DDD-3C92C20BECAF}" dt="2025-02-11T15:08:30.766" v="24" actId="20577"/>
          <ac:spMkLst>
            <pc:docMk/>
            <pc:sldMk cId="373883289" sldId="843"/>
            <ac:spMk id="5" creationId="{B6DCC3CB-D572-623C-4DF2-94362F8C31EF}"/>
          </ac:spMkLst>
        </pc:spChg>
        <pc:picChg chg="add mod">
          <ac:chgData name="VanDam, Noah E" userId="S::noah_vandam_uml.edu#ext#@asmestaff.onmicrosoft.com::c8defa5f-3a14-477a-9228-ec94b3a781bd" providerId="AD" clId="Web-{57F8F804-6876-6BC2-3DDD-3C92C20BECAF}" dt="2025-02-11T15:08:34.422" v="26" actId="1076"/>
          <ac:picMkLst>
            <pc:docMk/>
            <pc:sldMk cId="373883289" sldId="843"/>
            <ac:picMk id="2" creationId="{445C3DF3-E209-D39F-6706-31E10F4536E6}"/>
          </ac:picMkLst>
        </pc:picChg>
      </pc:sldChg>
    </pc:docChg>
  </pc:docChgLst>
  <pc:docChgLst>
    <pc:chgData name="William Oberkampf" userId="S::wloconsulting_gmail.com#ext#@asmestaff.onmicrosoft.com::d21e9c7a-78ae-4d34-a938-71cb5fa9c13f" providerId="AD" clId="Web-{BBED7FB2-83EC-76AF-887B-64B437A86CA1}"/>
    <pc:docChg chg="modSld">
      <pc:chgData name="William Oberkampf" userId="S::wloconsulting_gmail.com#ext#@asmestaff.onmicrosoft.com::d21e9c7a-78ae-4d34-a938-71cb5fa9c13f" providerId="AD" clId="Web-{BBED7FB2-83EC-76AF-887B-64B437A86CA1}" dt="2024-06-02T23:16:21.973" v="13" actId="14100"/>
      <pc:docMkLst>
        <pc:docMk/>
      </pc:docMkLst>
      <pc:sldChg chg="modSp">
        <pc:chgData name="William Oberkampf" userId="S::wloconsulting_gmail.com#ext#@asmestaff.onmicrosoft.com::d21e9c7a-78ae-4d34-a938-71cb5fa9c13f" providerId="AD" clId="Web-{BBED7FB2-83EC-76AF-887B-64B437A86CA1}" dt="2024-06-02T23:16:21.973" v="13" actId="14100"/>
        <pc:sldMkLst>
          <pc:docMk/>
          <pc:sldMk cId="2767418007" sldId="845"/>
        </pc:sldMkLst>
      </pc:sldChg>
    </pc:docChg>
  </pc:docChgLst>
  <pc:docChgLst>
    <pc:chgData name="Daniel Papert" userId="S::papertd@asme.org::c5930ce5-9ad3-46e4-ba1c-fba90323ecbf" providerId="AD" clId="Web-{59CDB0C2-C4CE-D42E-C943-05A8C971B9EA}"/>
    <pc:docChg chg="modSld">
      <pc:chgData name="Daniel Papert" userId="S::papertd@asme.org::c5930ce5-9ad3-46e4-ba1c-fba90323ecbf" providerId="AD" clId="Web-{59CDB0C2-C4CE-D42E-C943-05A8C971B9EA}" dt="2024-09-11T17:17:29.706" v="1" actId="20577"/>
      <pc:docMkLst>
        <pc:docMk/>
      </pc:docMkLst>
      <pc:sldChg chg="modSp">
        <pc:chgData name="Daniel Papert" userId="S::papertd@asme.org::c5930ce5-9ad3-46e4-ba1c-fba90323ecbf" providerId="AD" clId="Web-{59CDB0C2-C4CE-D42E-C943-05A8C971B9EA}" dt="2024-09-11T17:17:29.706" v="1" actId="20577"/>
        <pc:sldMkLst>
          <pc:docMk/>
          <pc:sldMk cId="373883289" sldId="84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42B8A-6CEC-824C-B6A8-D2F9A8E186E8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69123-FC0C-4143-ADB1-453389815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73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03B3-8B0F-3D40-B139-03069E4FD0A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EF55-D191-D44D-8D04-58FA82AF425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C7BAA2-FE96-52B9-B5C2-475FF2521384}"/>
              </a:ext>
            </a:extLst>
          </p:cNvPr>
          <p:cNvSpPr/>
          <p:nvPr/>
        </p:nvSpPr>
        <p:spPr>
          <a:xfrm>
            <a:off x="0" y="4584700"/>
            <a:ext cx="12192000" cy="22733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05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03B3-8B0F-3D40-B139-03069E4FD0A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EF55-D191-D44D-8D04-58FA82AF4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12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03B3-8B0F-3D40-B139-03069E4FD0A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EF55-D191-D44D-8D04-58FA82AF4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51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03B3-8B0F-3D40-B139-03069E4FD0A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EF55-D191-D44D-8D04-58FA82AF425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D7ACB08-0940-E4F0-500A-72E18A784D71}"/>
              </a:ext>
            </a:extLst>
          </p:cNvPr>
          <p:cNvCxnSpPr/>
          <p:nvPr/>
        </p:nvCxnSpPr>
        <p:spPr>
          <a:xfrm>
            <a:off x="838200" y="1030514"/>
            <a:ext cx="10515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7836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03B3-8B0F-3D40-B139-03069E4FD0A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EF55-D191-D44D-8D04-58FA82AF4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12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03B3-8B0F-3D40-B139-03069E4FD0A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EF55-D191-D44D-8D04-58FA82AF425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5B2C874-160E-D9CC-5D50-7E722B1345A0}"/>
              </a:ext>
            </a:extLst>
          </p:cNvPr>
          <p:cNvCxnSpPr/>
          <p:nvPr/>
        </p:nvCxnSpPr>
        <p:spPr>
          <a:xfrm>
            <a:off x="838200" y="1030514"/>
            <a:ext cx="10515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0917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03B3-8B0F-3D40-B139-03069E4FD0A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EF55-D191-D44D-8D04-58FA82AF4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432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03B3-8B0F-3D40-B139-03069E4FD0A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EF55-D191-D44D-8D04-58FA82AF425E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0CB0CFD-84A0-F108-77CE-D7E460D4CBBC}"/>
              </a:ext>
            </a:extLst>
          </p:cNvPr>
          <p:cNvCxnSpPr/>
          <p:nvPr/>
        </p:nvCxnSpPr>
        <p:spPr>
          <a:xfrm>
            <a:off x="838200" y="1030514"/>
            <a:ext cx="10515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601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03B3-8B0F-3D40-B139-03069E4FD0A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EF55-D191-D44D-8D04-58FA82AF4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0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03B3-8B0F-3D40-B139-03069E4FD0A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EF55-D191-D44D-8D04-58FA82AF4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66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C03B3-8B0F-3D40-B139-03069E4FD0A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EF55-D191-D44D-8D04-58FA82AF4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62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91771"/>
            <a:ext cx="10515600" cy="4885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C03B3-8B0F-3D40-B139-03069E4FD0A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1EF55-D191-D44D-8D04-58FA82AF4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385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/4.0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me.org/codes-standards/find-codes-standards/the-role-of-uncertainty-quantification-in-verification-and-validation-of-computational-solid-mechanics-models/2021/pdf" TargetMode="External"/><Relationship Id="rId2" Type="http://schemas.openxmlformats.org/officeDocument/2006/relationships/hyperlink" Target="https://www.asme.org/codes-standards/find-codes-standards/standard-for-verification-and-validation-in-computational-solid-mechanic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1F51C5-CBCF-DE19-A234-DD7C0F5E4D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683" y="1122363"/>
            <a:ext cx="10988634" cy="2387600"/>
          </a:xfrm>
        </p:spPr>
        <p:txBody>
          <a:bodyPr anchor="ctr"/>
          <a:lstStyle/>
          <a:p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Introduction to VVUQ | Part 4</a:t>
            </a:r>
            <a:br>
              <a:rPr lang="en-US" b="1" dirty="0"/>
            </a:br>
            <a:r>
              <a:rPr lang="en-US" b="1" dirty="0"/>
              <a:t>Uncertainty Quantification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6DCC3CB-D572-623C-4DF2-94362F8C31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2650" y="5174159"/>
            <a:ext cx="10426700" cy="127476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Task Group on VVUQ Concepts in Engineering Education</a:t>
            </a:r>
          </a:p>
          <a:p>
            <a:pPr algn="l"/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ASME Codes &amp; Standards | Committee on Verification, Validation, and Uncertainty Quantification</a:t>
            </a:r>
          </a:p>
          <a:p>
            <a:pPr algn="l"/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Contacts: Lydia Stanford (stanfordl@asme.org) | Daniel </a:t>
            </a:r>
            <a:r>
              <a:rPr lang="en-US" sz="1600" dirty="0" err="1">
                <a:solidFill>
                  <a:schemeClr val="tx2">
                    <a:lumMod val="75000"/>
                  </a:schemeClr>
                </a:solidFill>
              </a:rPr>
              <a:t>Papert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 (papertd@asme.org​)</a:t>
            </a:r>
            <a:endParaRPr lang="en-US" sz="1600" dirty="0">
              <a:solidFill>
                <a:schemeClr val="tx2">
                  <a:lumMod val="75000"/>
                </a:schemeClr>
              </a:solidFill>
              <a:ea typeface="Calibri"/>
              <a:cs typeface="Calibri"/>
            </a:endParaRPr>
          </a:p>
          <a:p>
            <a:pPr algn="l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V. 1, February 11, 2025</a:t>
            </a:r>
            <a:endParaRPr lang="en-US" sz="1100" dirty="0">
              <a:solidFill>
                <a:schemeClr val="tx2">
                  <a:lumMod val="75000"/>
                </a:schemeClr>
              </a:solidFill>
              <a:ea typeface="Calibri"/>
              <a:cs typeface="Calibri"/>
            </a:endParaRPr>
          </a:p>
          <a:p>
            <a:pPr algn="l">
              <a:spcBef>
                <a:spcPts val="0"/>
              </a:spcBef>
            </a:pPr>
            <a:r>
              <a:rPr lang="en-US" sz="1100" dirty="0">
                <a:solidFill>
                  <a:schemeClr val="tx2">
                    <a:lumMod val="75000"/>
                  </a:schemeClr>
                </a:solidFill>
                <a:ea typeface="Calibri"/>
                <a:cs typeface="Calibri"/>
              </a:rPr>
              <a:t>© 2025 by ASME Task Group on VVUQ in Engineering Education is licensed under CC BY 4.0. To view a copy of this license, visit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</a:t>
            </a:r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" name="Picture 1" descr="A purple and white logo&#10;&#10;AI-generated content may be incorrect.">
            <a:extLst>
              <a:ext uri="{FF2B5EF4-FFF2-40B4-BE49-F238E27FC236}">
                <a16:creationId xmlns:a16="http://schemas.microsoft.com/office/drawing/2014/main" id="{445C3DF3-E209-D39F-6706-31E10F4536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57200"/>
            <a:ext cx="1552575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83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D5CB-5E30-61D6-82A4-0E878FB6E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Module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16AD6-F335-B4BC-B601-B3F43B2AF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uncertainty quantification and why do we care?</a:t>
            </a:r>
          </a:p>
          <a:p>
            <a:r>
              <a:rPr lang="en-US" dirty="0"/>
              <a:t>Steps of uncertainty quantification and how it is performed</a:t>
            </a:r>
          </a:p>
          <a:p>
            <a:pPr lvl="1"/>
            <a:r>
              <a:rPr lang="en-US" dirty="0"/>
              <a:t>Characterization of uncertainties</a:t>
            </a:r>
          </a:p>
          <a:p>
            <a:pPr lvl="1"/>
            <a:r>
              <a:rPr lang="en-US" dirty="0"/>
              <a:t>Propagation of uncertainties </a:t>
            </a:r>
          </a:p>
          <a:p>
            <a:pPr lvl="1"/>
            <a:r>
              <a:rPr lang="en-US" dirty="0"/>
              <a:t>Interpretation of uncertainties</a:t>
            </a:r>
          </a:p>
          <a:p>
            <a:r>
              <a:rPr lang="en-US" dirty="0"/>
              <a:t>Sensitivity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73DB8A-F020-1EB3-ACDE-A5FA2F882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4D0C76-D547-CF6C-3C01-752EA10288A8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499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69123-D34B-4CAE-A29F-EE6DF5563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r>
              <a:rPr lang="en-US" dirty="0"/>
              <a:t>What is uncertainty quantification and why do we care?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CB952-53A9-E554-3550-919AF2C23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07537"/>
            <a:ext cx="10515599" cy="3941119"/>
          </a:xfrm>
        </p:spPr>
        <p:txBody>
          <a:bodyPr>
            <a:normAutofit/>
          </a:bodyPr>
          <a:lstStyle/>
          <a:p>
            <a:r>
              <a:rPr lang="en-US" b="1" dirty="0"/>
              <a:t>Uncertainty Quantification</a:t>
            </a:r>
            <a:r>
              <a:rPr lang="en-US" dirty="0"/>
              <a:t> (UQ) is the process of generating and applying mathematical models to provide a measure of uncertainty in the empirical or simulation results. </a:t>
            </a:r>
          </a:p>
          <a:p>
            <a:r>
              <a:rPr lang="en-US" dirty="0"/>
              <a:t>Uncertainty Quantification has three basic steps:</a:t>
            </a:r>
          </a:p>
          <a:p>
            <a:pPr lvl="1"/>
            <a:r>
              <a:rPr lang="en-US" b="1" dirty="0"/>
              <a:t>Characterize Uncertainties: </a:t>
            </a:r>
            <a:r>
              <a:rPr lang="en-US" dirty="0"/>
              <a:t>Identify all relevant uncertainties and characterize the uncertainties as much as is possible</a:t>
            </a:r>
          </a:p>
          <a:p>
            <a:pPr lvl="1"/>
            <a:r>
              <a:rPr lang="en-US" b="1" dirty="0"/>
              <a:t>Propagate Uncertainties: </a:t>
            </a:r>
            <a:r>
              <a:rPr lang="en-US" dirty="0"/>
              <a:t>Perform model evaluations or modification to evaluate the input uncertainties through the model onto quantities of interest (</a:t>
            </a:r>
            <a:r>
              <a:rPr lang="en-US" dirty="0" err="1"/>
              <a:t>QoIs</a:t>
            </a:r>
            <a:r>
              <a:rPr lang="en-US" dirty="0"/>
              <a:t>)</a:t>
            </a:r>
          </a:p>
          <a:p>
            <a:pPr lvl="1"/>
            <a:r>
              <a:rPr lang="en-US" b="1" dirty="0"/>
              <a:t>Interpret Results:</a:t>
            </a:r>
            <a:r>
              <a:rPr lang="en-US" dirty="0"/>
              <a:t> Compute and evaluate uncertainties</a:t>
            </a:r>
          </a:p>
          <a:p>
            <a:r>
              <a:rPr lang="en-US" dirty="0"/>
              <a:t>Closely related is </a:t>
            </a:r>
            <a:r>
              <a:rPr lang="en-US" b="1" dirty="0"/>
              <a:t>Sensitivity Analysis:</a:t>
            </a:r>
            <a:r>
              <a:rPr lang="en-US" dirty="0"/>
              <a:t> The identification of which uncertainties have the largest effect on the </a:t>
            </a:r>
            <a:r>
              <a:rPr lang="en-US" dirty="0" err="1"/>
              <a:t>QoIs</a:t>
            </a:r>
            <a:r>
              <a:rPr lang="en-US" dirty="0"/>
              <a:t>. Sensitivity Analysis and Uncertainty Quantification are often iterated</a:t>
            </a:r>
          </a:p>
          <a:p>
            <a:endParaRPr lang="pt-PT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F597B7-64F8-E797-2EE3-7BA5AA0E4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pPr/>
              <a:t>3</a:t>
            </a:fld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DEEFC58-4FD6-79F0-0EBB-4357D0E47E9B}"/>
              </a:ext>
            </a:extLst>
          </p:cNvPr>
          <p:cNvSpPr/>
          <p:nvPr/>
        </p:nvSpPr>
        <p:spPr>
          <a:xfrm>
            <a:off x="3054210" y="4884483"/>
            <a:ext cx="2871216" cy="147218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Sensitivity</a:t>
            </a:r>
            <a:br>
              <a:rPr lang="en-US" dirty="0"/>
            </a:br>
            <a:r>
              <a:rPr lang="en-US" dirty="0"/>
              <a:t>Analysis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A56AF14-B749-BD05-6811-B668FEF33FED}"/>
              </a:ext>
            </a:extLst>
          </p:cNvPr>
          <p:cNvSpPr/>
          <p:nvPr/>
        </p:nvSpPr>
        <p:spPr>
          <a:xfrm>
            <a:off x="5565762" y="4884166"/>
            <a:ext cx="2871216" cy="147218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Uncertainty</a:t>
            </a:r>
            <a:br>
              <a:rPr lang="en-US" dirty="0"/>
            </a:br>
            <a:r>
              <a:rPr lang="en-US" dirty="0"/>
              <a:t>Quantification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22D46934-4E21-3D71-0E88-F2E33F3504EF}"/>
              </a:ext>
            </a:extLst>
          </p:cNvPr>
          <p:cNvSpPr/>
          <p:nvPr/>
        </p:nvSpPr>
        <p:spPr>
          <a:xfrm>
            <a:off x="5565762" y="5264165"/>
            <a:ext cx="359664" cy="699651"/>
          </a:xfrm>
          <a:custGeom>
            <a:avLst/>
            <a:gdLst>
              <a:gd name="connsiteX0" fmla="*/ 179665 w 359664"/>
              <a:gd name="connsiteY0" fmla="*/ 0 h 699651"/>
              <a:gd name="connsiteX1" fmla="*/ 246847 w 359664"/>
              <a:gd name="connsiteY1" fmla="*/ 63464 h 699651"/>
              <a:gd name="connsiteX2" fmla="*/ 359664 w 359664"/>
              <a:gd name="connsiteY2" fmla="*/ 349984 h 699651"/>
              <a:gd name="connsiteX3" fmla="*/ 246847 w 359664"/>
              <a:gd name="connsiteY3" fmla="*/ 636504 h 699651"/>
              <a:gd name="connsiteX4" fmla="*/ 180000 w 359664"/>
              <a:gd name="connsiteY4" fmla="*/ 699651 h 699651"/>
              <a:gd name="connsiteX5" fmla="*/ 112818 w 359664"/>
              <a:gd name="connsiteY5" fmla="*/ 636187 h 699651"/>
              <a:gd name="connsiteX6" fmla="*/ 0 w 359664"/>
              <a:gd name="connsiteY6" fmla="*/ 349667 h 699651"/>
              <a:gd name="connsiteX7" fmla="*/ 112818 w 359664"/>
              <a:gd name="connsiteY7" fmla="*/ 63147 h 69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9664" h="699651">
                <a:moveTo>
                  <a:pt x="179665" y="0"/>
                </a:moveTo>
                <a:lnTo>
                  <a:pt x="246847" y="63464"/>
                </a:lnTo>
                <a:cubicBezTo>
                  <a:pt x="319493" y="151529"/>
                  <a:pt x="359664" y="248351"/>
                  <a:pt x="359664" y="349984"/>
                </a:cubicBezTo>
                <a:cubicBezTo>
                  <a:pt x="359664" y="451617"/>
                  <a:pt x="319493" y="548439"/>
                  <a:pt x="246847" y="636504"/>
                </a:cubicBezTo>
                <a:lnTo>
                  <a:pt x="180000" y="699651"/>
                </a:lnTo>
                <a:lnTo>
                  <a:pt x="112818" y="636187"/>
                </a:lnTo>
                <a:cubicBezTo>
                  <a:pt x="40172" y="548122"/>
                  <a:pt x="0" y="451300"/>
                  <a:pt x="0" y="349667"/>
                </a:cubicBezTo>
                <a:cubicBezTo>
                  <a:pt x="0" y="248034"/>
                  <a:pt x="40172" y="151212"/>
                  <a:pt x="112818" y="63147"/>
                </a:cubicBezTo>
                <a:close/>
              </a:path>
            </a:pathLst>
          </a:cu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Bent Arrow 12">
            <a:extLst>
              <a:ext uri="{FF2B5EF4-FFF2-40B4-BE49-F238E27FC236}">
                <a16:creationId xmlns:a16="http://schemas.microsoft.com/office/drawing/2014/main" id="{F54974D7-24D0-BB86-1339-4916CA4255D9}"/>
              </a:ext>
            </a:extLst>
          </p:cNvPr>
          <p:cNvSpPr/>
          <p:nvPr/>
        </p:nvSpPr>
        <p:spPr>
          <a:xfrm rot="2710719">
            <a:off x="5568480" y="4773830"/>
            <a:ext cx="304799" cy="273843"/>
          </a:xfrm>
          <a:prstGeom prst="bent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Bent Arrow 13">
            <a:extLst>
              <a:ext uri="{FF2B5EF4-FFF2-40B4-BE49-F238E27FC236}">
                <a16:creationId xmlns:a16="http://schemas.microsoft.com/office/drawing/2014/main" id="{3EED426C-A61E-3DD4-1213-5F2CDB9F789D}"/>
              </a:ext>
            </a:extLst>
          </p:cNvPr>
          <p:cNvSpPr/>
          <p:nvPr/>
        </p:nvSpPr>
        <p:spPr>
          <a:xfrm rot="13539998">
            <a:off x="5593194" y="6128983"/>
            <a:ext cx="304799" cy="273843"/>
          </a:xfrm>
          <a:prstGeom prst="bent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DEFA61-904E-CF77-B9AD-92CCA81875A9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609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2EF854B0-4815-DB5D-3E0E-74A6C80D51FF}"/>
              </a:ext>
            </a:extLst>
          </p:cNvPr>
          <p:cNvSpPr/>
          <p:nvPr/>
        </p:nvSpPr>
        <p:spPr>
          <a:xfrm>
            <a:off x="4466885" y="4271920"/>
            <a:ext cx="821674" cy="821674"/>
          </a:xfrm>
          <a:prstGeom prst="ellipse">
            <a:avLst/>
          </a:prstGeom>
          <a:solidFill>
            <a:schemeClr val="accent4">
              <a:alpha val="31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3E99393-81E0-2637-29DC-157B9A841FB1}"/>
              </a:ext>
            </a:extLst>
          </p:cNvPr>
          <p:cNvSpPr/>
          <p:nvPr/>
        </p:nvSpPr>
        <p:spPr>
          <a:xfrm>
            <a:off x="1659978" y="3535163"/>
            <a:ext cx="821674" cy="821674"/>
          </a:xfrm>
          <a:prstGeom prst="ellipse">
            <a:avLst/>
          </a:prstGeom>
          <a:solidFill>
            <a:schemeClr val="accent4">
              <a:alpha val="31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443551C7-6D95-87DA-2A97-2E00F9D8DBD1}"/>
              </a:ext>
            </a:extLst>
          </p:cNvPr>
          <p:cNvSpPr/>
          <p:nvPr/>
        </p:nvSpPr>
        <p:spPr>
          <a:xfrm>
            <a:off x="4466885" y="1899878"/>
            <a:ext cx="821674" cy="821674"/>
          </a:xfrm>
          <a:prstGeom prst="ellipse">
            <a:avLst/>
          </a:prstGeom>
          <a:solidFill>
            <a:schemeClr val="accent4">
              <a:alpha val="31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1E60A4-46ED-E0D4-D8CF-C82E90C1C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Characterize Uncertainties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C4C1D9-14C1-D13E-292E-FE53BAB9C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 smtClean="0"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2C367CC9-D4A4-AF32-0EF4-02B3A62E2B6A}"/>
                  </a:ext>
                </a:extLst>
              </p:cNvPr>
              <p:cNvSpPr/>
              <p:nvPr/>
            </p:nvSpPr>
            <p:spPr>
              <a:xfrm>
                <a:off x="1128094" y="2899562"/>
                <a:ext cx="1885445" cy="5512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/>
                  <a:t>Model Input Data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1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400" dirty="0"/>
                  <a:t> 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2C367CC9-D4A4-AF32-0EF4-02B3A62E2B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094" y="2899562"/>
                <a:ext cx="1885445" cy="5512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ounded Rectangle 20">
                <a:extLst>
                  <a:ext uri="{FF2B5EF4-FFF2-40B4-BE49-F238E27FC236}">
                    <a16:creationId xmlns:a16="http://schemas.microsoft.com/office/drawing/2014/main" id="{1D1BCBF4-F9F5-0200-5191-690D6E664E0E}"/>
                  </a:ext>
                </a:extLst>
              </p:cNvPr>
              <p:cNvSpPr/>
              <p:nvPr/>
            </p:nvSpPr>
            <p:spPr>
              <a:xfrm>
                <a:off x="3935156" y="2899562"/>
                <a:ext cx="1885445" cy="551225"/>
              </a:xfrm>
              <a:prstGeom prst="roundRect">
                <a:avLst>
                  <a:gd name="adj" fmla="val 25634"/>
                </a:avLst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/>
                  <a:t>Mathematical Model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1" name="Rounded Rectangle 20">
                <a:extLst>
                  <a:ext uri="{FF2B5EF4-FFF2-40B4-BE49-F238E27FC236}">
                    <a16:creationId xmlns:a16="http://schemas.microsoft.com/office/drawing/2014/main" id="{1D1BCBF4-F9F5-0200-5191-690D6E664E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5156" y="2899562"/>
                <a:ext cx="1885445" cy="551225"/>
              </a:xfrm>
              <a:prstGeom prst="roundRect">
                <a:avLst>
                  <a:gd name="adj" fmla="val 25634"/>
                </a:avLst>
              </a:prstGeom>
              <a:blipFill>
                <a:blip r:embed="rId3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A0EE940-8692-7B9A-1D2A-5FBD6D28AAA6}"/>
              </a:ext>
            </a:extLst>
          </p:cNvPr>
          <p:cNvCxnSpPr>
            <a:cxnSpLocks/>
            <a:stCxn id="21" idx="2"/>
          </p:cNvCxnSpPr>
          <p:nvPr/>
        </p:nvCxnSpPr>
        <p:spPr>
          <a:xfrm flipH="1">
            <a:off x="4877878" y="3450787"/>
            <a:ext cx="1" cy="201888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rc 22">
            <a:extLst>
              <a:ext uri="{FF2B5EF4-FFF2-40B4-BE49-F238E27FC236}">
                <a16:creationId xmlns:a16="http://schemas.microsoft.com/office/drawing/2014/main" id="{7857326E-5CCF-7E16-8929-11E8127A3224}"/>
              </a:ext>
            </a:extLst>
          </p:cNvPr>
          <p:cNvSpPr/>
          <p:nvPr/>
        </p:nvSpPr>
        <p:spPr>
          <a:xfrm rot="2700000">
            <a:off x="5232253" y="3178933"/>
            <a:ext cx="745597" cy="745597"/>
          </a:xfrm>
          <a:prstGeom prst="arc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83117B4-13F3-8067-F10F-55758547A49A}"/>
              </a:ext>
            </a:extLst>
          </p:cNvPr>
          <p:cNvCxnSpPr>
            <a:cxnSpLocks/>
          </p:cNvCxnSpPr>
          <p:nvPr/>
        </p:nvCxnSpPr>
        <p:spPr>
          <a:xfrm flipV="1">
            <a:off x="5820600" y="3926641"/>
            <a:ext cx="915421" cy="164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F4E63893-2E12-5540-DD4E-B0D72DB5A15D}"/>
              </a:ext>
            </a:extLst>
          </p:cNvPr>
          <p:cNvSpPr/>
          <p:nvPr/>
        </p:nvSpPr>
        <p:spPr>
          <a:xfrm>
            <a:off x="5737628" y="4392797"/>
            <a:ext cx="1081364" cy="43088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b="1">
                <a:solidFill>
                  <a:schemeClr val="bg1">
                    <a:lumMod val="50000"/>
                  </a:schemeClr>
                </a:solidFill>
              </a:rPr>
              <a:t>Solution Verification</a:t>
            </a: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F158124F-9B88-4812-3FAF-204813625391}"/>
              </a:ext>
            </a:extLst>
          </p:cNvPr>
          <p:cNvSpPr/>
          <p:nvPr/>
        </p:nvSpPr>
        <p:spPr>
          <a:xfrm rot="8100000">
            <a:off x="5772991" y="3375310"/>
            <a:ext cx="1010638" cy="1010638"/>
          </a:xfrm>
          <a:prstGeom prst="arc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Snip Diagonal Corner Rectangle 26">
                <a:extLst>
                  <a:ext uri="{FF2B5EF4-FFF2-40B4-BE49-F238E27FC236}">
                    <a16:creationId xmlns:a16="http://schemas.microsoft.com/office/drawing/2014/main" id="{887D4AC5-0699-5A83-F5AF-1C9990892CF4}"/>
                  </a:ext>
                </a:extLst>
              </p:cNvPr>
              <p:cNvSpPr/>
              <p:nvPr/>
            </p:nvSpPr>
            <p:spPr>
              <a:xfrm>
                <a:off x="9295787" y="3651028"/>
                <a:ext cx="1885445" cy="551225"/>
              </a:xfrm>
              <a:prstGeom prst="snip2Diag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/>
                  <a:t>Experimental Data</a:t>
                </a:r>
              </a:p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b="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bSup>
                  </m:oMath>
                </a14:m>
                <a:r>
                  <a:rPr lang="en-US" sz="1400"/>
                  <a:t> 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sz="1400"/>
              </a:p>
            </p:txBody>
          </p:sp>
        </mc:Choice>
        <mc:Fallback xmlns="">
          <p:sp>
            <p:nvSpPr>
              <p:cNvPr id="27" name="Snip Diagonal Corner Rectangle 26">
                <a:extLst>
                  <a:ext uri="{FF2B5EF4-FFF2-40B4-BE49-F238E27FC236}">
                    <a16:creationId xmlns:a16="http://schemas.microsoft.com/office/drawing/2014/main" id="{887D4AC5-0699-5A83-F5AF-1C9990892C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5787" y="3651028"/>
                <a:ext cx="1885445" cy="551225"/>
              </a:xfrm>
              <a:prstGeom prst="snip2DiagRect">
                <a:avLst/>
              </a:prstGeom>
              <a:blipFill>
                <a:blip r:embed="rId4"/>
                <a:stretch>
                  <a:fillRect t="-2222" b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Arc 27">
            <a:extLst>
              <a:ext uri="{FF2B5EF4-FFF2-40B4-BE49-F238E27FC236}">
                <a16:creationId xmlns:a16="http://schemas.microsoft.com/office/drawing/2014/main" id="{7A4CCE1C-3534-D8F5-93F4-13A08FA3236E}"/>
              </a:ext>
            </a:extLst>
          </p:cNvPr>
          <p:cNvSpPr/>
          <p:nvPr/>
        </p:nvSpPr>
        <p:spPr>
          <a:xfrm rot="8100000">
            <a:off x="8529161" y="3495349"/>
            <a:ext cx="887320" cy="887320"/>
          </a:xfrm>
          <a:prstGeom prst="arc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29" name="Connector 28">
            <a:extLst>
              <a:ext uri="{FF2B5EF4-FFF2-40B4-BE49-F238E27FC236}">
                <a16:creationId xmlns:a16="http://schemas.microsoft.com/office/drawing/2014/main" id="{555E71A0-16A4-1086-B948-16D293A20975}"/>
              </a:ext>
            </a:extLst>
          </p:cNvPr>
          <p:cNvSpPr/>
          <p:nvPr/>
        </p:nvSpPr>
        <p:spPr>
          <a:xfrm>
            <a:off x="8909761" y="3872230"/>
            <a:ext cx="108820" cy="10882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204DD85-9623-ED3B-354C-E54F1533FA3F}"/>
              </a:ext>
            </a:extLst>
          </p:cNvPr>
          <p:cNvCxnSpPr>
            <a:cxnSpLocks/>
            <a:endCxn id="29" idx="2"/>
          </p:cNvCxnSpPr>
          <p:nvPr/>
        </p:nvCxnSpPr>
        <p:spPr>
          <a:xfrm flipV="1">
            <a:off x="8621466" y="3926640"/>
            <a:ext cx="288295" cy="1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0A95262-AA2D-03BB-CCB7-9585BD029A43}"/>
              </a:ext>
            </a:extLst>
          </p:cNvPr>
          <p:cNvCxnSpPr>
            <a:cxnSpLocks/>
            <a:endCxn id="29" idx="6"/>
          </p:cNvCxnSpPr>
          <p:nvPr/>
        </p:nvCxnSpPr>
        <p:spPr>
          <a:xfrm flipH="1" flipV="1">
            <a:off x="9018581" y="3926640"/>
            <a:ext cx="277206" cy="1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3BF69936-ED29-D86C-1B1B-3AACA20F2C37}"/>
              </a:ext>
            </a:extLst>
          </p:cNvPr>
          <p:cNvSpPr/>
          <p:nvPr/>
        </p:nvSpPr>
        <p:spPr>
          <a:xfrm>
            <a:off x="5995042" y="3124058"/>
            <a:ext cx="915421" cy="43088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b="1">
                <a:solidFill>
                  <a:schemeClr val="bg1">
                    <a:lumMod val="50000"/>
                  </a:schemeClr>
                </a:solidFill>
              </a:rPr>
              <a:t>Code Verification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87A24AF-10F1-0B6C-AFC9-8FF321BE2975}"/>
              </a:ext>
            </a:extLst>
          </p:cNvPr>
          <p:cNvSpPr/>
          <p:nvPr/>
        </p:nvSpPr>
        <p:spPr>
          <a:xfrm>
            <a:off x="1877901" y="3692290"/>
            <a:ext cx="391133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>
                <a:solidFill>
                  <a:srgbClr val="C00000"/>
                </a:solidFill>
              </a:rPr>
              <a:t>Inputs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DB34C6A-9672-BC6E-88D3-877FB74D755D}"/>
              </a:ext>
            </a:extLst>
          </p:cNvPr>
          <p:cNvCxnSpPr>
            <a:cxnSpLocks/>
            <a:endCxn id="3" idx="2"/>
          </p:cNvCxnSpPr>
          <p:nvPr/>
        </p:nvCxnSpPr>
        <p:spPr>
          <a:xfrm flipV="1">
            <a:off x="2070817" y="3450787"/>
            <a:ext cx="0" cy="216844"/>
          </a:xfrm>
          <a:prstGeom prst="straightConnector1">
            <a:avLst/>
          </a:prstGeom>
          <a:ln w="12700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A18946FF-1A87-0B87-609C-7215DEB05F92}"/>
              </a:ext>
            </a:extLst>
          </p:cNvPr>
          <p:cNvSpPr/>
          <p:nvPr/>
        </p:nvSpPr>
        <p:spPr>
          <a:xfrm>
            <a:off x="4522201" y="2107649"/>
            <a:ext cx="71134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>
                <a:solidFill>
                  <a:srgbClr val="C00000"/>
                </a:solidFill>
              </a:rPr>
              <a:t>Parameters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6FC8629-BA56-5FF2-6922-C92229A32BFE}"/>
              </a:ext>
            </a:extLst>
          </p:cNvPr>
          <p:cNvSpPr/>
          <p:nvPr/>
        </p:nvSpPr>
        <p:spPr>
          <a:xfrm>
            <a:off x="4555424" y="4431369"/>
            <a:ext cx="64152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>
                <a:solidFill>
                  <a:srgbClr val="C00000"/>
                </a:solidFill>
              </a:rPr>
              <a:t>Numerical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91029F4-BE73-4504-1853-AA5174629149}"/>
              </a:ext>
            </a:extLst>
          </p:cNvPr>
          <p:cNvSpPr/>
          <p:nvPr/>
        </p:nvSpPr>
        <p:spPr>
          <a:xfrm>
            <a:off x="9504853" y="4375336"/>
            <a:ext cx="1629933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>
                <a:solidFill>
                  <a:srgbClr val="C00000"/>
                </a:solidFill>
              </a:rPr>
              <a:t>Measurement uncertainty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FB8B646-B054-BE65-5533-1DD41A1F430A}"/>
              </a:ext>
            </a:extLst>
          </p:cNvPr>
          <p:cNvCxnSpPr>
            <a:cxnSpLocks/>
            <a:stCxn id="49" idx="2"/>
            <a:endCxn id="21" idx="0"/>
          </p:cNvCxnSpPr>
          <p:nvPr/>
        </p:nvCxnSpPr>
        <p:spPr>
          <a:xfrm>
            <a:off x="4877877" y="2666921"/>
            <a:ext cx="2" cy="232641"/>
          </a:xfrm>
          <a:prstGeom prst="straightConnector1">
            <a:avLst/>
          </a:prstGeom>
          <a:ln w="12700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FD6FFB81-D3BB-6603-DAAF-E51FE77805DE}"/>
              </a:ext>
            </a:extLst>
          </p:cNvPr>
          <p:cNvCxnSpPr>
            <a:cxnSpLocks/>
            <a:stCxn id="36" idx="0"/>
            <a:endCxn id="53" idx="2"/>
          </p:cNvCxnSpPr>
          <p:nvPr/>
        </p:nvCxnSpPr>
        <p:spPr>
          <a:xfrm flipV="1">
            <a:off x="4876185" y="4203900"/>
            <a:ext cx="1693" cy="227469"/>
          </a:xfrm>
          <a:prstGeom prst="straightConnector1">
            <a:avLst/>
          </a:prstGeom>
          <a:ln w="12700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4A7196A6-BF62-7560-AC1D-DB1437376C9C}"/>
              </a:ext>
            </a:extLst>
          </p:cNvPr>
          <p:cNvSpPr/>
          <p:nvPr/>
        </p:nvSpPr>
        <p:spPr>
          <a:xfrm>
            <a:off x="7004419" y="4523702"/>
            <a:ext cx="1348648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b="1">
                <a:solidFill>
                  <a:srgbClr val="C00000"/>
                </a:solidFill>
              </a:rPr>
              <a:t>Uncertainty Quantification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5880C62-879D-4FFE-7996-56EB32E5539C}"/>
              </a:ext>
            </a:extLst>
          </p:cNvPr>
          <p:cNvCxnSpPr>
            <a:cxnSpLocks/>
          </p:cNvCxnSpPr>
          <p:nvPr/>
        </p:nvCxnSpPr>
        <p:spPr>
          <a:xfrm>
            <a:off x="7678744" y="4202253"/>
            <a:ext cx="0" cy="321449"/>
          </a:xfrm>
          <a:prstGeom prst="straightConnector1">
            <a:avLst/>
          </a:prstGeom>
          <a:ln w="12700">
            <a:solidFill>
              <a:srgbClr val="C00000"/>
            </a:solidFill>
            <a:prstDash val="dash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3C36836F-3B80-B427-F7D3-D55F4396D3DA}"/>
              </a:ext>
            </a:extLst>
          </p:cNvPr>
          <p:cNvSpPr/>
          <p:nvPr/>
        </p:nvSpPr>
        <p:spPr>
          <a:xfrm>
            <a:off x="3937998" y="5127211"/>
            <a:ext cx="3208526" cy="92333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r>
              <a:rPr lang="en-US" sz="1200" b="1">
                <a:solidFill>
                  <a:schemeClr val="bg1">
                    <a:lumMod val="50000"/>
                  </a:schemeClr>
                </a:solidFill>
              </a:rPr>
              <a:t>Examples of model uncertainty: 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Model form (physical assumptions/simplifcations)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Parameters (calibration/tuning)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Numerical errors (solution errors, surrogate model errors, statistical sampling errors)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D96DBF4-FD9E-749C-E66E-0E9754BF031D}"/>
              </a:ext>
            </a:extLst>
          </p:cNvPr>
          <p:cNvSpPr/>
          <p:nvPr/>
        </p:nvSpPr>
        <p:spPr>
          <a:xfrm>
            <a:off x="993551" y="4513964"/>
            <a:ext cx="2483822" cy="92333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Examples of model input uncertainty: </a:t>
            </a:r>
            <a:endParaRPr lang="en-US" sz="1200" b="1">
              <a:solidFill>
                <a:schemeClr val="bg1">
                  <a:lumMod val="50000"/>
                </a:schemeClr>
              </a:solidFill>
            </a:endParaRP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Boundary/Initial conditions</a:t>
            </a:r>
            <a:endParaRPr lang="en-US" sz="1200" dirty="0">
              <a:solidFill>
                <a:schemeClr val="bg1">
                  <a:lumMod val="50000"/>
                </a:schemeClr>
              </a:solidFill>
              <a:ea typeface="Calibri"/>
              <a:cs typeface="Calibri"/>
            </a:endParaRP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Material properties</a:t>
            </a:r>
            <a:endParaRPr lang="en-US" sz="1200" dirty="0">
              <a:solidFill>
                <a:schemeClr val="bg1">
                  <a:lumMod val="50000"/>
                </a:schemeClr>
              </a:solidFill>
              <a:ea typeface="Calibri"/>
              <a:cs typeface="Calibri"/>
            </a:endParaRP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Geometry</a:t>
            </a:r>
            <a:endParaRPr lang="en-US" sz="1200" dirty="0">
              <a:solidFill>
                <a:schemeClr val="bg1">
                  <a:lumMod val="50000"/>
                </a:schemeClr>
              </a:solidFill>
              <a:ea typeface="Calibri"/>
              <a:cs typeface="Calibri"/>
            </a:endParaRP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Measurement uncertainty (inputs)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177FD37-8901-0069-38C1-F7594FCA4A88}"/>
              </a:ext>
            </a:extLst>
          </p:cNvPr>
          <p:cNvSpPr/>
          <p:nvPr/>
        </p:nvSpPr>
        <p:spPr>
          <a:xfrm>
            <a:off x="9295787" y="5146483"/>
            <a:ext cx="2562036" cy="92333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r>
              <a:rPr lang="en-US" sz="1200" b="1">
                <a:solidFill>
                  <a:schemeClr val="bg1">
                    <a:lumMod val="50000"/>
                  </a:schemeClr>
                </a:solidFill>
              </a:rPr>
              <a:t>Examples of measurement uncertainty: 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Limited number of measurements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Statistical sampling errors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Measurement bias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Data reduction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33489980-294F-04FD-293E-F73A2C33652C}"/>
              </a:ext>
            </a:extLst>
          </p:cNvPr>
          <p:cNvCxnSpPr>
            <a:cxnSpLocks/>
            <a:stCxn id="3" idx="3"/>
          </p:cNvCxnSpPr>
          <p:nvPr/>
        </p:nvCxnSpPr>
        <p:spPr>
          <a:xfrm>
            <a:off x="3013539" y="3175175"/>
            <a:ext cx="919347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2C62933-0151-E831-0223-8B6925610DF1}"/>
                  </a:ext>
                </a:extLst>
              </p:cNvPr>
              <p:cNvSpPr txBox="1"/>
              <p:nvPr/>
            </p:nvSpPr>
            <p:spPr>
              <a:xfrm>
                <a:off x="3283618" y="3016042"/>
                <a:ext cx="25609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800" b="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52C62933-0151-E831-0223-8B6925610D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3618" y="3016042"/>
                <a:ext cx="256099" cy="276999"/>
              </a:xfrm>
              <a:prstGeom prst="rect">
                <a:avLst/>
              </a:prstGeom>
              <a:blipFill>
                <a:blip r:embed="rId5"/>
                <a:stretch>
                  <a:fillRect l="-9524" r="-4762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7" name="Graphic 46" descr="Normal Distribution outline">
            <a:extLst>
              <a:ext uri="{FF2B5EF4-FFF2-40B4-BE49-F238E27FC236}">
                <a16:creationId xmlns:a16="http://schemas.microsoft.com/office/drawing/2014/main" id="{B35A15CB-374A-00CE-A6B5-79C95515B7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860621" y="3858827"/>
            <a:ext cx="420389" cy="420389"/>
          </a:xfrm>
          <a:prstGeom prst="rect">
            <a:avLst/>
          </a:prstGeom>
        </p:spPr>
      </p:pic>
      <p:pic>
        <p:nvPicPr>
          <p:cNvPr id="48" name="Graphic 47" descr="Normal Distribution outline">
            <a:extLst>
              <a:ext uri="{FF2B5EF4-FFF2-40B4-BE49-F238E27FC236}">
                <a16:creationId xmlns:a16="http://schemas.microsoft.com/office/drawing/2014/main" id="{FF74EC7F-32DB-914E-9089-83062629C08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468548" y="4954589"/>
            <a:ext cx="420389" cy="420389"/>
          </a:xfrm>
          <a:prstGeom prst="rect">
            <a:avLst/>
          </a:prstGeom>
        </p:spPr>
      </p:pic>
      <p:pic>
        <p:nvPicPr>
          <p:cNvPr id="49" name="Graphic 48" descr="Normal Distribution outline">
            <a:extLst>
              <a:ext uri="{FF2B5EF4-FFF2-40B4-BE49-F238E27FC236}">
                <a16:creationId xmlns:a16="http://schemas.microsoft.com/office/drawing/2014/main" id="{1C7315D8-4331-6006-24D1-EBBEC1CF78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667682" y="2246532"/>
            <a:ext cx="420389" cy="420389"/>
          </a:xfrm>
          <a:prstGeom prst="rect">
            <a:avLst/>
          </a:prstGeom>
        </p:spPr>
      </p:pic>
      <p:pic>
        <p:nvPicPr>
          <p:cNvPr id="50" name="Graphic 49" descr="Normal Distribution outline">
            <a:extLst>
              <a:ext uri="{FF2B5EF4-FFF2-40B4-BE49-F238E27FC236}">
                <a16:creationId xmlns:a16="http://schemas.microsoft.com/office/drawing/2014/main" id="{A6F19F86-7B67-9984-C834-A7CE36688EA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667683" y="4595258"/>
            <a:ext cx="420389" cy="420389"/>
          </a:xfrm>
          <a:prstGeom prst="rect">
            <a:avLst/>
          </a:prstGeom>
        </p:spPr>
      </p:pic>
      <p:pic>
        <p:nvPicPr>
          <p:cNvPr id="51" name="Graphic 50" descr="Normal Distribution outline">
            <a:extLst>
              <a:ext uri="{FF2B5EF4-FFF2-40B4-BE49-F238E27FC236}">
                <a16:creationId xmlns:a16="http://schemas.microsoft.com/office/drawing/2014/main" id="{CAFD90A8-7CC9-9349-7126-52C7A754EB2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019928" y="4557156"/>
            <a:ext cx="420389" cy="420389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19757570-5FDE-9FAA-38DB-D4BA5D80E904}"/>
              </a:ext>
            </a:extLst>
          </p:cNvPr>
          <p:cNvSpPr/>
          <p:nvPr/>
        </p:nvSpPr>
        <p:spPr>
          <a:xfrm>
            <a:off x="8423489" y="4392797"/>
            <a:ext cx="1081364" cy="43088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b="1">
                <a:solidFill>
                  <a:schemeClr val="bg1">
                    <a:lumMod val="50000"/>
                  </a:schemeClr>
                </a:solidFill>
              </a:rPr>
              <a:t>Model Validation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ounded Rectangle 52">
                <a:extLst>
                  <a:ext uri="{FF2B5EF4-FFF2-40B4-BE49-F238E27FC236}">
                    <a16:creationId xmlns:a16="http://schemas.microsoft.com/office/drawing/2014/main" id="{01825C9C-E84D-98D3-9912-366349665279}"/>
                  </a:ext>
                </a:extLst>
              </p:cNvPr>
              <p:cNvSpPr/>
              <p:nvPr/>
            </p:nvSpPr>
            <p:spPr>
              <a:xfrm>
                <a:off x="3935155" y="3652675"/>
                <a:ext cx="1885445" cy="551225"/>
              </a:xfrm>
              <a:prstGeom prst="roundRect">
                <a:avLst>
                  <a:gd name="adj" fmla="val 25634"/>
                </a:avLst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/>
                  <a:t>Computational Model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1400" b="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b="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acc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400"/>
              </a:p>
            </p:txBody>
          </p:sp>
        </mc:Choice>
        <mc:Fallback xmlns="">
          <p:sp>
            <p:nvSpPr>
              <p:cNvPr id="53" name="Rounded Rectangle 52">
                <a:extLst>
                  <a:ext uri="{FF2B5EF4-FFF2-40B4-BE49-F238E27FC236}">
                    <a16:creationId xmlns:a16="http://schemas.microsoft.com/office/drawing/2014/main" id="{01825C9C-E84D-98D3-9912-3663496652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5155" y="3652675"/>
                <a:ext cx="1885445" cy="551225"/>
              </a:xfrm>
              <a:prstGeom prst="roundRect">
                <a:avLst>
                  <a:gd name="adj" fmla="val 25634"/>
                </a:avLst>
              </a:prstGeom>
              <a:blipFill>
                <a:blip r:embed="rId8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C296C8F0-5744-EF72-A23E-71D142435DA8}"/>
                  </a:ext>
                </a:extLst>
              </p:cNvPr>
              <p:cNvSpPr/>
              <p:nvPr/>
            </p:nvSpPr>
            <p:spPr>
              <a:xfrm>
                <a:off x="6736021" y="3651028"/>
                <a:ext cx="1885445" cy="5512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/>
                  <a:t>Model Output Data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1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1400" b="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400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1400"/>
                  <a:t> 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sz="1400"/>
              </a:p>
            </p:txBody>
          </p:sp>
        </mc:Choice>
        <mc:Fallback xmlns="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C296C8F0-5744-EF72-A23E-71D142435D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6021" y="3651028"/>
                <a:ext cx="1885445" cy="55122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686A253F-9406-5D0D-B188-061B36381BB3}"/>
                  </a:ext>
                </a:extLst>
              </p:cNvPr>
              <p:cNvSpPr txBox="1"/>
              <p:nvPr/>
            </p:nvSpPr>
            <p:spPr>
              <a:xfrm>
                <a:off x="6094991" y="3733775"/>
                <a:ext cx="306367" cy="29931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sz="1800" b="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0" b="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b>
                          <m:r>
                            <a:rPr lang="en-US" sz="1800" b="0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686A253F-9406-5D0D-B188-061B36381B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4991" y="3733775"/>
                <a:ext cx="306367" cy="299313"/>
              </a:xfrm>
              <a:prstGeom prst="rect">
                <a:avLst/>
              </a:prstGeom>
              <a:blipFill>
                <a:blip r:embed="rId10"/>
                <a:stretch>
                  <a:fillRect l="-12000" b="-2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DB6FD29-EE5D-FDF9-47F0-A4049AB40E4B}"/>
              </a:ext>
            </a:extLst>
          </p:cNvPr>
          <p:cNvCxnSpPr>
            <a:cxnSpLocks/>
          </p:cNvCxnSpPr>
          <p:nvPr/>
        </p:nvCxnSpPr>
        <p:spPr>
          <a:xfrm>
            <a:off x="8963763" y="3450787"/>
            <a:ext cx="0" cy="76041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77C87C0B-47AA-3F06-EEAA-8D6C54CF6A03}"/>
              </a:ext>
            </a:extLst>
          </p:cNvPr>
          <p:cNvSpPr/>
          <p:nvPr/>
        </p:nvSpPr>
        <p:spPr>
          <a:xfrm>
            <a:off x="6132269" y="1341802"/>
            <a:ext cx="5221527" cy="1587489"/>
          </a:xfrm>
          <a:prstGeom prst="rect">
            <a:avLst/>
          </a:prstGeom>
          <a:solidFill>
            <a:schemeClr val="accent4">
              <a:alpha val="31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t" anchorCtr="0">
            <a:no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Identify most import sources of uncertainties including </a:t>
            </a:r>
            <a:r>
              <a:rPr lang="en-US" i="1" dirty="0">
                <a:solidFill>
                  <a:schemeClr val="tx1"/>
                </a:solidFill>
              </a:rPr>
              <a:t>inputs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chemeClr val="tx1"/>
                </a:solidFill>
              </a:rPr>
              <a:t>parameters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Estimate the uncertainty in these values. Methods include calibration, data, subject matter expertise, first-principles, etc.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1E82EB-1CEA-AFB9-2A7C-A808B51C7412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978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5ACA98B0-690A-1123-C721-B91D7BE75E4D}"/>
              </a:ext>
            </a:extLst>
          </p:cNvPr>
          <p:cNvSpPr/>
          <p:nvPr/>
        </p:nvSpPr>
        <p:spPr>
          <a:xfrm>
            <a:off x="9945287" y="3206182"/>
            <a:ext cx="1677879" cy="1913655"/>
          </a:xfrm>
          <a:prstGeom prst="ellipse">
            <a:avLst/>
          </a:prstGeom>
          <a:solidFill>
            <a:schemeClr val="accent1">
              <a:alpha val="3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Hexagon 4">
            <a:extLst>
              <a:ext uri="{FF2B5EF4-FFF2-40B4-BE49-F238E27FC236}">
                <a16:creationId xmlns:a16="http://schemas.microsoft.com/office/drawing/2014/main" id="{CE2D100A-7009-A91C-DE35-1230D7751C8B}"/>
              </a:ext>
            </a:extLst>
          </p:cNvPr>
          <p:cNvSpPr/>
          <p:nvPr/>
        </p:nvSpPr>
        <p:spPr>
          <a:xfrm>
            <a:off x="218880" y="1723144"/>
            <a:ext cx="3604389" cy="1083928"/>
          </a:xfrm>
          <a:prstGeom prst="hexagon">
            <a:avLst/>
          </a:prstGeom>
          <a:solidFill>
            <a:schemeClr val="accent4">
              <a:alpha val="31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b="1">
                <a:solidFill>
                  <a:schemeClr val="dk1"/>
                </a:solidFill>
              </a:rPr>
              <a:t>Samples from uncertainties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1E60A4-46ED-E0D4-D8CF-C82E90C1C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Propagate Uncertainties and Interpret Results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2C367CC9-D4A4-AF32-0EF4-02B3A62E2B6A}"/>
                  </a:ext>
                </a:extLst>
              </p:cNvPr>
              <p:cNvSpPr/>
              <p:nvPr/>
            </p:nvSpPr>
            <p:spPr>
              <a:xfrm>
                <a:off x="650094" y="3396753"/>
                <a:ext cx="1885445" cy="5512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/>
                  <a:t>Model Input Data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1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400" dirty="0"/>
                  <a:t> 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2C367CC9-D4A4-AF32-0EF4-02B3A62E2B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094" y="3396753"/>
                <a:ext cx="1885445" cy="5512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ounded Rectangle 20">
                <a:extLst>
                  <a:ext uri="{FF2B5EF4-FFF2-40B4-BE49-F238E27FC236}">
                    <a16:creationId xmlns:a16="http://schemas.microsoft.com/office/drawing/2014/main" id="{1D1BCBF4-F9F5-0200-5191-690D6E664E0E}"/>
                  </a:ext>
                </a:extLst>
              </p:cNvPr>
              <p:cNvSpPr/>
              <p:nvPr/>
            </p:nvSpPr>
            <p:spPr>
              <a:xfrm>
                <a:off x="3969220" y="3396753"/>
                <a:ext cx="1885445" cy="551225"/>
              </a:xfrm>
              <a:prstGeom prst="roundRect">
                <a:avLst>
                  <a:gd name="adj" fmla="val 25634"/>
                </a:avLst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/>
                  <a:t>Mathematical Model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400"/>
              </a:p>
            </p:txBody>
          </p:sp>
        </mc:Choice>
        <mc:Fallback xmlns="">
          <p:sp>
            <p:nvSpPr>
              <p:cNvPr id="21" name="Rounded Rectangle 20">
                <a:extLst>
                  <a:ext uri="{FF2B5EF4-FFF2-40B4-BE49-F238E27FC236}">
                    <a16:creationId xmlns:a16="http://schemas.microsoft.com/office/drawing/2014/main" id="{1D1BCBF4-F9F5-0200-5191-690D6E664E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9220" y="3396753"/>
                <a:ext cx="1885445" cy="551225"/>
              </a:xfrm>
              <a:prstGeom prst="roundRect">
                <a:avLst>
                  <a:gd name="adj" fmla="val 25634"/>
                </a:avLst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A0EE940-8692-7B9A-1D2A-5FBD6D28AAA6}"/>
              </a:ext>
            </a:extLst>
          </p:cNvPr>
          <p:cNvCxnSpPr>
            <a:cxnSpLocks/>
            <a:stCxn id="21" idx="2"/>
          </p:cNvCxnSpPr>
          <p:nvPr/>
        </p:nvCxnSpPr>
        <p:spPr>
          <a:xfrm flipH="1">
            <a:off x="4911942" y="3947978"/>
            <a:ext cx="1" cy="201888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83117B4-13F3-8067-F10F-55758547A49A}"/>
              </a:ext>
            </a:extLst>
          </p:cNvPr>
          <p:cNvCxnSpPr>
            <a:cxnSpLocks/>
          </p:cNvCxnSpPr>
          <p:nvPr/>
        </p:nvCxnSpPr>
        <p:spPr>
          <a:xfrm flipV="1">
            <a:off x="5854664" y="4423832"/>
            <a:ext cx="915421" cy="164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287A24AF-10F1-0B6C-AFC9-8FF321BE2975}"/>
              </a:ext>
            </a:extLst>
          </p:cNvPr>
          <p:cNvSpPr/>
          <p:nvPr/>
        </p:nvSpPr>
        <p:spPr>
          <a:xfrm>
            <a:off x="998498" y="2190803"/>
            <a:ext cx="391133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rgbClr val="C00000"/>
                </a:solidFill>
              </a:rPr>
              <a:t>Inputs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18946FF-1A87-0B87-609C-7215DEB05F92}"/>
              </a:ext>
            </a:extLst>
          </p:cNvPr>
          <p:cNvSpPr/>
          <p:nvPr/>
        </p:nvSpPr>
        <p:spPr>
          <a:xfrm>
            <a:off x="1643097" y="2191455"/>
            <a:ext cx="71134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rgbClr val="C00000"/>
                </a:solidFill>
              </a:rPr>
              <a:t>Parameters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6FC8629-BA56-5FF2-6922-C92229A32BFE}"/>
              </a:ext>
            </a:extLst>
          </p:cNvPr>
          <p:cNvSpPr/>
          <p:nvPr/>
        </p:nvSpPr>
        <p:spPr>
          <a:xfrm>
            <a:off x="2509017" y="2190803"/>
            <a:ext cx="64152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00">
                <a:solidFill>
                  <a:srgbClr val="C00000"/>
                </a:solidFill>
              </a:rPr>
              <a:t>Numerical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33489980-294F-04FD-293E-F73A2C33652C}"/>
              </a:ext>
            </a:extLst>
          </p:cNvPr>
          <p:cNvCxnSpPr>
            <a:cxnSpLocks/>
          </p:cNvCxnSpPr>
          <p:nvPr/>
        </p:nvCxnSpPr>
        <p:spPr>
          <a:xfrm>
            <a:off x="2992739" y="3651872"/>
            <a:ext cx="830536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Graphic 46" descr="Normal Distribution outline">
            <a:extLst>
              <a:ext uri="{FF2B5EF4-FFF2-40B4-BE49-F238E27FC236}">
                <a16:creationId xmlns:a16="http://schemas.microsoft.com/office/drawing/2014/main" id="{B35A15CB-374A-00CE-A6B5-79C95515B7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9753" y="2324556"/>
            <a:ext cx="420389" cy="420389"/>
          </a:xfrm>
          <a:prstGeom prst="rect">
            <a:avLst/>
          </a:prstGeom>
        </p:spPr>
      </p:pic>
      <p:pic>
        <p:nvPicPr>
          <p:cNvPr id="49" name="Graphic 48" descr="Normal Distribution outline">
            <a:extLst>
              <a:ext uri="{FF2B5EF4-FFF2-40B4-BE49-F238E27FC236}">
                <a16:creationId xmlns:a16="http://schemas.microsoft.com/office/drawing/2014/main" id="{1C7315D8-4331-6006-24D1-EBBEC1CF78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88578" y="2330338"/>
            <a:ext cx="420389" cy="420389"/>
          </a:xfrm>
          <a:prstGeom prst="rect">
            <a:avLst/>
          </a:prstGeom>
        </p:spPr>
      </p:pic>
      <p:pic>
        <p:nvPicPr>
          <p:cNvPr id="50" name="Graphic 49" descr="Normal Distribution outline">
            <a:extLst>
              <a:ext uri="{FF2B5EF4-FFF2-40B4-BE49-F238E27FC236}">
                <a16:creationId xmlns:a16="http://schemas.microsoft.com/office/drawing/2014/main" id="{A6F19F86-7B67-9984-C834-A7CE36688E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619583" y="2330338"/>
            <a:ext cx="420389" cy="42038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ounded Rectangle 52">
                <a:extLst>
                  <a:ext uri="{FF2B5EF4-FFF2-40B4-BE49-F238E27FC236}">
                    <a16:creationId xmlns:a16="http://schemas.microsoft.com/office/drawing/2014/main" id="{01825C9C-E84D-98D3-9912-366349665279}"/>
                  </a:ext>
                </a:extLst>
              </p:cNvPr>
              <p:cNvSpPr/>
              <p:nvPr/>
            </p:nvSpPr>
            <p:spPr>
              <a:xfrm>
                <a:off x="3969219" y="4149866"/>
                <a:ext cx="1885445" cy="551225"/>
              </a:xfrm>
              <a:prstGeom prst="roundRect">
                <a:avLst>
                  <a:gd name="adj" fmla="val 25634"/>
                </a:avLst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/>
                  <a:t>Computational Model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1400" b="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b="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acc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400"/>
              </a:p>
            </p:txBody>
          </p:sp>
        </mc:Choice>
        <mc:Fallback xmlns="">
          <p:sp>
            <p:nvSpPr>
              <p:cNvPr id="53" name="Rounded Rectangle 52">
                <a:extLst>
                  <a:ext uri="{FF2B5EF4-FFF2-40B4-BE49-F238E27FC236}">
                    <a16:creationId xmlns:a16="http://schemas.microsoft.com/office/drawing/2014/main" id="{01825C9C-E84D-98D3-9912-3663496652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9219" y="4149866"/>
                <a:ext cx="1885445" cy="551225"/>
              </a:xfrm>
              <a:prstGeom prst="roundRect">
                <a:avLst>
                  <a:gd name="adj" fmla="val 25634"/>
                </a:avLst>
              </a:prstGeom>
              <a:blipFill>
                <a:blip r:embed="rId6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C296C8F0-5744-EF72-A23E-71D142435DA8}"/>
                  </a:ext>
                </a:extLst>
              </p:cNvPr>
              <p:cNvSpPr/>
              <p:nvPr/>
            </p:nvSpPr>
            <p:spPr>
              <a:xfrm>
                <a:off x="6696782" y="3646946"/>
                <a:ext cx="1885445" cy="5512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/>
                  <a:t>Model Output Data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1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1400" b="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400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1400"/>
                  <a:t> 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sz="1400"/>
              </a:p>
            </p:txBody>
          </p:sp>
        </mc:Choice>
        <mc:Fallback xmlns="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C296C8F0-5744-EF72-A23E-71D142435D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6782" y="3646946"/>
                <a:ext cx="1885445" cy="5512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8F71139-FE82-A6A2-7F9A-70E483600396}"/>
                  </a:ext>
                </a:extLst>
              </p:cNvPr>
              <p:cNvSpPr/>
              <p:nvPr/>
            </p:nvSpPr>
            <p:spPr>
              <a:xfrm>
                <a:off x="802494" y="3549153"/>
                <a:ext cx="1885445" cy="5512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/>
                  <a:t>Model Input Data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400" dirty="0"/>
                  <a:t> 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8F71139-FE82-A6A2-7F9A-70E4836003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494" y="3549153"/>
                <a:ext cx="1885445" cy="55122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007EB0B-C3D3-B5B1-7D97-7078A2BE94B3}"/>
                  </a:ext>
                </a:extLst>
              </p:cNvPr>
              <p:cNvSpPr/>
              <p:nvPr/>
            </p:nvSpPr>
            <p:spPr>
              <a:xfrm>
                <a:off x="954894" y="3701553"/>
                <a:ext cx="1885445" cy="5512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/>
                  <a:t>Model Input Data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40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400" dirty="0"/>
                  <a:t>   </a:t>
                </a:r>
                <a14:m>
                  <m:oMath xmlns:m="http://schemas.openxmlformats.org/officeDocument/2006/math">
                    <m:r>
                      <a:rPr lang="en-US" sz="140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1400" i="1" smtClean="0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sz="140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007EB0B-C3D3-B5B1-7D97-7078A2BE94B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894" y="3701553"/>
                <a:ext cx="1885445" cy="5512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68DBF17-0561-40D6-F8A2-41D2A596AC63}"/>
                  </a:ext>
                </a:extLst>
              </p:cNvPr>
              <p:cNvSpPr/>
              <p:nvPr/>
            </p:nvSpPr>
            <p:spPr>
              <a:xfrm>
                <a:off x="1107294" y="3853953"/>
                <a:ext cx="1885445" cy="5512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/>
                  <a:t>Model Input Data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1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400" dirty="0"/>
                  <a:t> 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68DBF17-0561-40D6-F8A2-41D2A596AC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7294" y="3853953"/>
                <a:ext cx="1885445" cy="5512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B8DD240-37E2-9ED6-D364-0D9C8F0AEF29}"/>
                  </a:ext>
                </a:extLst>
              </p:cNvPr>
              <p:cNvSpPr/>
              <p:nvPr/>
            </p:nvSpPr>
            <p:spPr>
              <a:xfrm>
                <a:off x="1259694" y="4006353"/>
                <a:ext cx="1885445" cy="5512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/>
                  <a:t>Model Input Data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1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400" dirty="0"/>
                  <a:t> 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B8DD240-37E2-9ED6-D364-0D9C8F0AEF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94" y="4006353"/>
                <a:ext cx="1885445" cy="5512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4142F42-CBA5-E2E9-2631-6A24F236CA56}"/>
              </a:ext>
            </a:extLst>
          </p:cNvPr>
          <p:cNvCxnSpPr>
            <a:cxnSpLocks/>
          </p:cNvCxnSpPr>
          <p:nvPr/>
        </p:nvCxnSpPr>
        <p:spPr>
          <a:xfrm>
            <a:off x="1661837" y="2875991"/>
            <a:ext cx="0" cy="45598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69B41DDA-0C09-9DF5-1A78-2AC3FE4F5BF6}"/>
              </a:ext>
            </a:extLst>
          </p:cNvPr>
          <p:cNvSpPr/>
          <p:nvPr/>
        </p:nvSpPr>
        <p:spPr>
          <a:xfrm>
            <a:off x="10109903" y="3437437"/>
            <a:ext cx="1348648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Uncertainty Quantification</a:t>
            </a:r>
          </a:p>
        </p:txBody>
      </p:sp>
      <p:pic>
        <p:nvPicPr>
          <p:cNvPr id="18" name="Graphic 17" descr="Normal Distribution outline">
            <a:extLst>
              <a:ext uri="{FF2B5EF4-FFF2-40B4-BE49-F238E27FC236}">
                <a16:creationId xmlns:a16="http://schemas.microsoft.com/office/drawing/2014/main" id="{1CBCB874-1961-B5D3-F414-A320987372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25126" y="3788465"/>
            <a:ext cx="1233425" cy="12334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891C7B4A-A59C-BCE2-C678-B863FAB4B7A9}"/>
                  </a:ext>
                </a:extLst>
              </p:cNvPr>
              <p:cNvSpPr/>
              <p:nvPr/>
            </p:nvSpPr>
            <p:spPr>
              <a:xfrm>
                <a:off x="6849182" y="3799346"/>
                <a:ext cx="1885445" cy="5512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/>
                  <a:t>Model Output Data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1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1400" b="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400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1400"/>
                  <a:t> 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sz="140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891C7B4A-A59C-BCE2-C678-B863FAB4B7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9182" y="3799346"/>
                <a:ext cx="1885445" cy="5512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C94A3506-0573-732C-27C6-415EE073E506}"/>
                  </a:ext>
                </a:extLst>
              </p:cNvPr>
              <p:cNvSpPr/>
              <p:nvPr/>
            </p:nvSpPr>
            <p:spPr>
              <a:xfrm>
                <a:off x="7001582" y="3951746"/>
                <a:ext cx="1885445" cy="5512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/>
                  <a:t>Model Output Data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1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1400" b="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400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1400"/>
                  <a:t> 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sz="140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C94A3506-0573-732C-27C6-415EE073E5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1582" y="3951746"/>
                <a:ext cx="1885445" cy="5512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FC33AE34-B040-BB66-A849-19EAFDFE8103}"/>
                  </a:ext>
                </a:extLst>
              </p:cNvPr>
              <p:cNvSpPr/>
              <p:nvPr/>
            </p:nvSpPr>
            <p:spPr>
              <a:xfrm>
                <a:off x="7153982" y="4104146"/>
                <a:ext cx="1885445" cy="5512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/>
                  <a:t>Model Output Data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1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1400" b="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400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1400"/>
                  <a:t> 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sz="1400"/>
              </a:p>
            </p:txBody>
          </p:sp>
        </mc:Choice>
        <mc:Fallback xmlns="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FC33AE34-B040-BB66-A849-19EAFDFE810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3982" y="4104146"/>
                <a:ext cx="1885445" cy="5512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FECF4A28-E2B8-8572-6BB9-81011260E2DF}"/>
                  </a:ext>
                </a:extLst>
              </p:cNvPr>
              <p:cNvSpPr/>
              <p:nvPr/>
            </p:nvSpPr>
            <p:spPr>
              <a:xfrm>
                <a:off x="7306382" y="4256546"/>
                <a:ext cx="1885445" cy="5512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/>
                  <a:t>Model Output Data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1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1400" b="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400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1400"/>
                  <a:t> 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sz="1400"/>
              </a:p>
            </p:txBody>
          </p:sp>
        </mc:Choice>
        <mc:Fallback xmlns="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FECF4A28-E2B8-8572-6BB9-81011260E2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6382" y="4256546"/>
                <a:ext cx="1885445" cy="5512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1A2CF0B3-DD9A-0CCF-7A29-A13E9A7362CA}"/>
              </a:ext>
            </a:extLst>
          </p:cNvPr>
          <p:cNvCxnSpPr>
            <a:cxnSpLocks/>
          </p:cNvCxnSpPr>
          <p:nvPr/>
        </p:nvCxnSpPr>
        <p:spPr>
          <a:xfrm flipV="1">
            <a:off x="9344227" y="4508293"/>
            <a:ext cx="915421" cy="164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8C84F545-95B7-9095-4F16-655379DED1CC}"/>
              </a:ext>
            </a:extLst>
          </p:cNvPr>
          <p:cNvSpPr/>
          <p:nvPr/>
        </p:nvSpPr>
        <p:spPr>
          <a:xfrm>
            <a:off x="6132269" y="5222167"/>
            <a:ext cx="5221526" cy="1470629"/>
          </a:xfrm>
          <a:prstGeom prst="rect">
            <a:avLst/>
          </a:prstGeom>
          <a:solidFill>
            <a:schemeClr val="accent1">
              <a:alpha val="3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Results can be interpreted in many ways including: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Mean and standard deviation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Median and other percentiles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Histogram or probability distribution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0A5AFD-852C-C1D0-2C6B-F6D4BE0FFEDB}"/>
              </a:ext>
            </a:extLst>
          </p:cNvPr>
          <p:cNvSpPr/>
          <p:nvPr/>
        </p:nvSpPr>
        <p:spPr>
          <a:xfrm>
            <a:off x="4159321" y="1340412"/>
            <a:ext cx="5221527" cy="1516958"/>
          </a:xfrm>
          <a:prstGeom prst="rect">
            <a:avLst/>
          </a:prstGeom>
          <a:solidFill>
            <a:schemeClr val="accent4">
              <a:alpha val="31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t" anchorCtr="0">
            <a:noAutofit/>
          </a:bodyPr>
          <a:lstStyle/>
          <a:p>
            <a:pPr marL="285750" indent="-2857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Take samples of uncertainty sources to create an ensemble of model inputs</a:t>
            </a:r>
          </a:p>
          <a:p>
            <a:pPr marL="285750" indent="-2857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Run each set of inputs through the model</a:t>
            </a:r>
          </a:p>
          <a:p>
            <a:pPr marL="285750" indent="-2857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Create an ensemble of model outputs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440398-BD92-13BB-5A80-8852BD1A1C7E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528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31F0D-C6E2-FEC3-EAA5-199E49989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Sensitivity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9B66F-1E01-6487-2550-637148895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555" y="1448083"/>
            <a:ext cx="10515600" cy="4393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Closely related to UQ is Sensitivity Analysis where the importance of the parameters are identified and potentially ranked.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Various approaches:</a:t>
            </a:r>
          </a:p>
          <a:p>
            <a:r>
              <a:rPr lang="en-US" b="1" dirty="0"/>
              <a:t>Local Sensitivity Analysis:</a:t>
            </a:r>
            <a:r>
              <a:rPr lang="en-US" dirty="0"/>
              <a:t> Estimate sensitivity with small perturbations to the nominal uncertain parameters</a:t>
            </a:r>
          </a:p>
          <a:p>
            <a:r>
              <a:rPr lang="en-US" b="1" dirty="0"/>
              <a:t>Global Sensitivity Analysis:</a:t>
            </a:r>
            <a:r>
              <a:rPr lang="en-US" dirty="0"/>
              <a:t> Evaluate the sensitivity over the full range of the parameters</a:t>
            </a:r>
          </a:p>
          <a:p>
            <a:endParaRPr lang="en-US" b="1" dirty="0"/>
          </a:p>
          <a:p>
            <a:pPr marL="0" indent="0">
              <a:buNone/>
            </a:pPr>
            <a:r>
              <a:rPr lang="en-US" dirty="0"/>
              <a:t>Sensitivity Analysis can be used to:</a:t>
            </a:r>
          </a:p>
          <a:p>
            <a:r>
              <a:rPr lang="en-US" dirty="0"/>
              <a:t>Optimize design parameters to achieve system performance requirements</a:t>
            </a:r>
          </a:p>
          <a:p>
            <a:r>
              <a:rPr lang="en-US" dirty="0"/>
              <a:t>Identify the largest contributors to uncertainty in system responses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DE83AC0-1931-AE31-D5E1-C3F5822D4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8B3A567-C260-624D-B035-2C71A5EFC3C9}" type="slidenum">
              <a:rPr lang="en-US" smtClean="0"/>
              <a:t>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95359C-7353-0149-31FC-29D7AAD554AE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397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D3D49-2688-3C21-EF23-E4854DC10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C5AE6-24EE-4010-FA96-A37776C73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0392"/>
            <a:ext cx="10528737" cy="53318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dirty="0" err="1"/>
              <a:t>McClarren</a:t>
            </a:r>
            <a:r>
              <a:rPr lang="en-US" sz="1800" dirty="0"/>
              <a:t>, R. G. (2018), Uncertainty Quantification and Predictive Computational Science, Springer, New York, NY</a:t>
            </a:r>
            <a:endParaRPr lang="en-US" sz="1800" dirty="0">
              <a:ea typeface="Calibri"/>
              <a:cs typeface="Calibri"/>
            </a:endParaRPr>
          </a:p>
          <a:p>
            <a:r>
              <a:rPr lang="en-US" sz="1800" dirty="0"/>
              <a:t>Smith, R. C. (2014), Uncertainty Quantification: Theory, Implementation, and Applications, Society for Industrial and Applied Mathematics, Philadelphia, PA</a:t>
            </a:r>
            <a:endParaRPr lang="en-US" sz="1800" dirty="0">
              <a:ea typeface="Calibri"/>
              <a:cs typeface="Calibri"/>
            </a:endParaRPr>
          </a:p>
          <a:p>
            <a:r>
              <a:rPr lang="en-US" sz="1800" dirty="0" err="1"/>
              <a:t>Saltelli</a:t>
            </a:r>
            <a:r>
              <a:rPr lang="en-US" sz="1800" dirty="0"/>
              <a:t>, A., Ratto, M., Adres, T., Campolongo, F., </a:t>
            </a:r>
            <a:r>
              <a:rPr lang="en-US" sz="1800" dirty="0" err="1"/>
              <a:t>Cariboni</a:t>
            </a:r>
            <a:r>
              <a:rPr lang="en-US" sz="1800" dirty="0"/>
              <a:t>, J., </a:t>
            </a:r>
            <a:r>
              <a:rPr lang="en-US" sz="1800" dirty="0" err="1"/>
              <a:t>Gatelli</a:t>
            </a:r>
            <a:r>
              <a:rPr lang="en-US" sz="1800" dirty="0"/>
              <a:t>, D., </a:t>
            </a:r>
            <a:r>
              <a:rPr lang="en-US" sz="1800" dirty="0" err="1"/>
              <a:t>Saisana</a:t>
            </a:r>
            <a:r>
              <a:rPr lang="en-US" sz="1800" dirty="0"/>
              <a:t>, M., </a:t>
            </a:r>
            <a:r>
              <a:rPr lang="en-US" sz="1800" dirty="0" err="1"/>
              <a:t>Taratola</a:t>
            </a:r>
            <a:r>
              <a:rPr lang="en-US" sz="1800" dirty="0"/>
              <a:t>, S., (2008), Global Sensitivity Analysis. The Primer, Wiley, England </a:t>
            </a:r>
            <a:endParaRPr lang="en-US" sz="1800" dirty="0">
              <a:ea typeface="Calibri"/>
              <a:cs typeface="Calibri"/>
            </a:endParaRPr>
          </a:p>
          <a:p>
            <a:r>
              <a:rPr lang="en-US" sz="1800"/>
              <a:t>ASME (2019), "Standard for Verification and Validation in Computational Solid Mechanics." American Society of Mechanical Engineers, </a:t>
            </a:r>
            <a:r>
              <a:rPr lang="en-US" sz="1800" dirty="0">
                <a:hlinkClick r:id="rId2"/>
              </a:rPr>
              <a:t>ASME Standard V&amp;V 10-2019</a:t>
            </a:r>
            <a:r>
              <a:rPr lang="en-US" sz="1800"/>
              <a:t>, New York, NY.​</a:t>
            </a:r>
            <a:endParaRPr lang="en-US" sz="1800">
              <a:ea typeface="Calibri"/>
              <a:cs typeface="Calibri"/>
            </a:endParaRPr>
          </a:p>
          <a:p>
            <a:r>
              <a:rPr lang="en-US" sz="1800"/>
              <a:t>ASME (2021), "The Role of Uncertainty Quantification in Verification and Validation of Computational Solid Mechanics Models," American Society of Mechanical Engineers, </a:t>
            </a:r>
            <a:r>
              <a:rPr lang="en-US" sz="1800" dirty="0">
                <a:hlinkClick r:id="rId3"/>
              </a:rPr>
              <a:t>ASME VVUQ 10.2-2021</a:t>
            </a:r>
            <a:endParaRPr lang="en-US" sz="1800" dirty="0">
              <a:ea typeface="Calibri"/>
              <a:cs typeface="Calibri"/>
            </a:endParaRPr>
          </a:p>
          <a:p>
            <a:r>
              <a:rPr lang="en-US" sz="1800" dirty="0"/>
              <a:t>Oberkampf, W. L. and C. J. Roy (2010), Verification and Validation in Scientific Computing, Cambridge University Press, UK.​</a:t>
            </a:r>
            <a:endParaRPr lang="en-US" sz="1800" dirty="0">
              <a:ea typeface="Calibri"/>
              <a:cs typeface="Calibri"/>
            </a:endParaRPr>
          </a:p>
          <a:p>
            <a:r>
              <a:rPr lang="en-US" sz="1800" dirty="0" err="1">
                <a:ea typeface="+mn-lt"/>
                <a:cs typeface="+mn-lt"/>
              </a:rPr>
              <a:t>NaRC</a:t>
            </a:r>
            <a:r>
              <a:rPr lang="en-US" sz="1800" dirty="0">
                <a:ea typeface="+mn-lt"/>
                <a:cs typeface="+mn-lt"/>
              </a:rPr>
              <a:t> (2012), "Assessing the Reliability of Complex Models: Mathematical and Statistical Foundations of Verification, Validation, and Uncertainty Quantification." National Research Council of the National Academies, ISBN-13: 978-0-309-25634-6, Washington, DC.</a:t>
            </a:r>
          </a:p>
          <a:p>
            <a:r>
              <a:rPr lang="en-US" sz="1800" dirty="0">
                <a:ea typeface="+mn-lt"/>
                <a:cs typeface="+mn-lt"/>
              </a:rPr>
              <a:t>NA (2024), "Foundational Research Gaps and Future Directions for Digital Twins." National Academies of Sciences, Engineering and Medicine, DOI 10.17226/26894, Washington, DC.</a:t>
            </a:r>
            <a:endParaRPr lang="en-US" sz="1800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943684-8A0A-A4EF-1908-310E3B2DA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8B3A567-C260-624D-B035-2C71A5EFC3C9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28B9D5-214F-9ADF-9962-CDF888DF62B1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418007"/>
      </p:ext>
    </p:extLst>
  </p:cSld>
  <p:clrMapOvr>
    <a:masterClrMapping/>
  </p:clrMapOvr>
</p:sld>
</file>

<file path=ppt/theme/theme1.xml><?xml version="1.0" encoding="utf-8"?>
<a:theme xmlns:a="http://schemas.openxmlformats.org/drawingml/2006/main" name="VVUQ-Part3-Validation-v4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27569EB883484C8F8DE1DD4FF9CFD0" ma:contentTypeVersion="12" ma:contentTypeDescription="Create a new document." ma:contentTypeScope="" ma:versionID="12381ddb9d0d51f3b9ba366856e001dd">
  <xsd:schema xmlns:xsd="http://www.w3.org/2001/XMLSchema" xmlns:xs="http://www.w3.org/2001/XMLSchema" xmlns:p="http://schemas.microsoft.com/office/2006/metadata/properties" xmlns:ns2="b8262d6a-fe97-4289-887e-ed94b32bf198" xmlns:ns3="615608a4-b131-4d1b-871d-3d0bbdb4be65" targetNamespace="http://schemas.microsoft.com/office/2006/metadata/properties" ma:root="true" ma:fieldsID="a0bcc06508018d01fdc2ccf6b01c9a2e" ns2:_="" ns3:_="">
    <xsd:import namespace="b8262d6a-fe97-4289-887e-ed94b32bf198"/>
    <xsd:import namespace="615608a4-b131-4d1b-871d-3d0bbdb4be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262d6a-fe97-4289-887e-ed94b32bf1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1f1287a5-1bef-4e99-ba2b-767c7ce7c3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5608a4-b131-4d1b-871d-3d0bbdb4be6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62e8a3cd-83d2-4c9d-b9aa-df4b75a91354}" ma:internalName="TaxCatchAll" ma:showField="CatchAllData" ma:web="615608a4-b131-4d1b-871d-3d0bbdb4be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15608a4-b131-4d1b-871d-3d0bbdb4be65" xsi:nil="true"/>
    <lcf76f155ced4ddcb4097134ff3c332f xmlns="b8262d6a-fe97-4289-887e-ed94b32bf198">
      <Terms xmlns="http://schemas.microsoft.com/office/infopath/2007/PartnerControls"/>
    </lcf76f155ced4ddcb4097134ff3c332f>
    <SharedWithUsers xmlns="615608a4-b131-4d1b-871d-3d0bbdb4be65">
      <UserInfo>
        <DisplayName>Banyay, Gregory</DisplayName>
        <AccountId>19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DCFFDC7-E18C-4B86-82BC-9E41ECF0B156}">
  <ds:schemaRefs>
    <ds:schemaRef ds:uri="615608a4-b131-4d1b-871d-3d0bbdb4be65"/>
    <ds:schemaRef ds:uri="b8262d6a-fe97-4289-887e-ed94b32bf19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188FB3D-50B6-4D86-B377-A4C78EA2CBB0}">
  <ds:schemaRefs>
    <ds:schemaRef ds:uri="b8262d6a-fe97-4289-887e-ed94b32bf198"/>
    <ds:schemaRef ds:uri="http://schemas.microsoft.com/office/2006/metadata/properties"/>
    <ds:schemaRef ds:uri="615608a4-b131-4d1b-871d-3d0bbdb4be65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E3D6379-3989-497B-A21C-323ECE93453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VVUQ-Part3-Validation-v4</Template>
  <TotalTime>215</TotalTime>
  <Words>952</Words>
  <Application>Microsoft Office PowerPoint</Application>
  <PresentationFormat>Widescreen</PresentationFormat>
  <Paragraphs>126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VVUQ-Part3-Validation-v4</vt:lpstr>
      <vt:lpstr>Introduction to VVUQ | Part 4 Uncertainty Quantification</vt:lpstr>
      <vt:lpstr>Module Outline</vt:lpstr>
      <vt:lpstr>What is uncertainty quantification and why do we care?</vt:lpstr>
      <vt:lpstr>Characterize Uncertainties</vt:lpstr>
      <vt:lpstr>Propagate Uncertainties and Interpret Results</vt:lpstr>
      <vt:lpstr>Sensitivity Analysis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Brief Introduction to UQ</dc:title>
  <dc:creator>Winokur, Justin Gregory</dc:creator>
  <cp:lastModifiedBy>VanDam, Noah E</cp:lastModifiedBy>
  <cp:revision>54</cp:revision>
  <dcterms:created xsi:type="dcterms:W3CDTF">2023-07-07T21:47:46Z</dcterms:created>
  <dcterms:modified xsi:type="dcterms:W3CDTF">2025-02-11T17:10:53Z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0x0101009627569EB883484C8F8DE1DD4FF9CFD0</vt:lpwstr>
  </property>
  <property fmtid="{D5CDD505-2E9C-101B-9397-08002B2CF9AE}" pid="3" name="MediaServiceImageTags">
    <vt:lpwstr/>
  </property>
</Properties>
</file>