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805" r:id="rId4"/>
  </p:sldMasterIdLst>
  <p:notesMasterIdLst>
    <p:notesMasterId r:id="rId36"/>
  </p:notesMasterIdLst>
  <p:sldIdLst>
    <p:sldId id="298" r:id="rId5"/>
    <p:sldId id="299" r:id="rId6"/>
    <p:sldId id="258" r:id="rId7"/>
    <p:sldId id="260" r:id="rId8"/>
    <p:sldId id="262" r:id="rId9"/>
    <p:sldId id="263" r:id="rId10"/>
    <p:sldId id="264" r:id="rId11"/>
    <p:sldId id="265" r:id="rId12"/>
    <p:sldId id="266" r:id="rId13"/>
    <p:sldId id="267" r:id="rId14"/>
    <p:sldId id="268" r:id="rId15"/>
    <p:sldId id="269" r:id="rId16"/>
    <p:sldId id="270" r:id="rId17"/>
    <p:sldId id="278" r:id="rId18"/>
    <p:sldId id="310" r:id="rId19"/>
    <p:sldId id="312" r:id="rId20"/>
    <p:sldId id="311" r:id="rId21"/>
    <p:sldId id="283" r:id="rId22"/>
    <p:sldId id="313" r:id="rId23"/>
    <p:sldId id="284" r:id="rId24"/>
    <p:sldId id="314" r:id="rId25"/>
    <p:sldId id="300" r:id="rId26"/>
    <p:sldId id="273" r:id="rId27"/>
    <p:sldId id="315" r:id="rId28"/>
    <p:sldId id="275" r:id="rId29"/>
    <p:sldId id="304" r:id="rId30"/>
    <p:sldId id="305" r:id="rId31"/>
    <p:sldId id="306" r:id="rId32"/>
    <p:sldId id="307" r:id="rId33"/>
    <p:sldId id="308" r:id="rId34"/>
    <p:sldId id="309" r:id="rId35"/>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041105-055B-BB1E-788D-B7E1749FCF0F}" name="Allyson B. Byk" initials="AB" userId="S::byka@asme.org::16d983a4-f82a-44b8-93a8-f616529a6ca5" providerId="AD"/>
  <p188:author id="{5A0B9461-BC03-120B-7C36-B08B5CDC5E9F}" name="Donnie Alonzo" initials="DA" userId="S::AlonzoD@asme.org::84f35123-c81d-4006-ba26-b305f1bc884f" providerId="AD"/>
  <p188:author id="{75C7DF6C-3424-AF31-B95B-4702DA95E9E6}" name="Patricia Reddington" initials="PR" userId="S::reddingtonp@asme.org::19b55bbd-68a4-45ce-82f0-f0dbe888d2c2" providerId="AD"/>
  <p188:author id="{1CCDC079-2DF8-E78A-6FA0-3A84CD76B126}" name="Nicole Gomez" initials="NG" userId="S::GomezN@asme.org::0fd571a3-4dc7-4bfa-8f40-ddb1f42e40b3" providerId="AD"/>
  <p188:author id="{5305769B-0DA3-FFBD-96E2-FA7926EAB671}" name="Kathryn Hyam" initials="KH" userId="S::HyamK@asme.org::b2695ce2-807b-46e5-8a41-dffaa4fff68b" providerId="AD"/>
  <p188:author id="{2798B69D-71DA-DCAE-BDD1-EA096840CB3E}" name="Donnie Alonzo" initials="DA" userId="S::alonzod@asme.org::84f35123-c81d-4006-ba26-b305f1bc884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llyson B. Byk" initials="ABB" lastIdx="7" clrIdx="0">
    <p:extLst>
      <p:ext uri="{19B8F6BF-5375-455C-9EA6-DF929625EA0E}">
        <p15:presenceInfo xmlns:p15="http://schemas.microsoft.com/office/powerpoint/2012/main" userId="S-1-5-21-2567133279-126380308-195766442-1373" providerId="AD"/>
      </p:ext>
    </p:extLst>
  </p:cmAuthor>
  <p:cmAuthor id="2" name="Nish Patel" initials="NP" lastIdx="4" clrIdx="1">
    <p:extLst>
      <p:ext uri="{19B8F6BF-5375-455C-9EA6-DF929625EA0E}">
        <p15:presenceInfo xmlns:p15="http://schemas.microsoft.com/office/powerpoint/2012/main" userId="S-1-5-21-2567133279-126380308-195766442-180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CC"/>
    <a:srgbClr val="FFFF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1026" y="108"/>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4"/>
          <p:cNvSpPr>
            <a:spLocks noGrp="1" noRot="1" noChangeAspect="1" noChangeArrowheads="1" noTextEdit="1"/>
          </p:cNvSpPr>
          <p:nvPr>
            <p:ph type="sldImg" idx="2"/>
          </p:nvPr>
        </p:nvSpPr>
        <p:spPr bwMode="auto">
          <a:xfrm>
            <a:off x="1258888" y="320675"/>
            <a:ext cx="4797425" cy="3598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31839" y="4240215"/>
            <a:ext cx="5851525" cy="49609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24" tIns="48312" rIns="96624" bIns="4831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294" name="Rectangle 6"/>
          <p:cNvSpPr>
            <a:spLocks noGrp="1" noChangeArrowheads="1"/>
          </p:cNvSpPr>
          <p:nvPr>
            <p:ph type="ftr" sz="quarter" idx="4"/>
          </p:nvPr>
        </p:nvSpPr>
        <p:spPr bwMode="auto">
          <a:xfrm>
            <a:off x="1" y="9118602"/>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24" tIns="48312" rIns="96624" bIns="48312"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4143375" y="9118602"/>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24" tIns="48312" rIns="96624" bIns="48312" numCol="1" anchor="b" anchorCtr="0" compatLnSpc="1">
            <a:prstTxWarp prst="textNoShape">
              <a:avLst/>
            </a:prstTxWarp>
          </a:bodyPr>
          <a:lstStyle>
            <a:lvl1pPr algn="r" eaLnBrk="1" hangingPunct="1">
              <a:defRPr sz="1200">
                <a:latin typeface="Arial" charset="0"/>
              </a:defRPr>
            </a:lvl1pPr>
          </a:lstStyle>
          <a:p>
            <a:pPr>
              <a:defRPr/>
            </a:pPr>
            <a:fld id="{859AF4F6-08ED-46AF-91B7-E93BC1087339}" type="slidenum">
              <a:rPr lang="en-US"/>
              <a:pPr>
                <a:defRPr/>
              </a:pPr>
              <a:t>‹#›</a:t>
            </a:fld>
            <a:endParaRPr lang="en-US"/>
          </a:p>
        </p:txBody>
      </p:sp>
    </p:spTree>
    <p:extLst>
      <p:ext uri="{BB962C8B-B14F-4D97-AF65-F5344CB8AC3E}">
        <p14:creationId xmlns:p14="http://schemas.microsoft.com/office/powerpoint/2010/main" val="8731267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457200" algn="l" rtl="0" eaLnBrk="0" fontAlgn="base" hangingPunct="0">
      <a:spcBef>
        <a:spcPct val="30000"/>
      </a:spcBef>
      <a:spcAft>
        <a:spcPct val="0"/>
      </a:spcAft>
      <a:defRPr sz="1100" kern="1200">
        <a:solidFill>
          <a:schemeClr val="tx1"/>
        </a:solidFill>
        <a:latin typeface="Arial" charset="0"/>
        <a:ea typeface="+mn-ea"/>
        <a:cs typeface="+mn-cs"/>
      </a:defRPr>
    </a:lvl2pPr>
    <a:lvl3pPr marL="914400" algn="l" rtl="0" eaLnBrk="0" fontAlgn="base" hangingPunct="0">
      <a:spcBef>
        <a:spcPct val="30000"/>
      </a:spcBef>
      <a:spcAft>
        <a:spcPct val="0"/>
      </a:spcAft>
      <a:defRPr sz="1100" kern="1200">
        <a:solidFill>
          <a:schemeClr val="tx1"/>
        </a:solidFill>
        <a:latin typeface="Arial" charset="0"/>
        <a:ea typeface="+mn-ea"/>
        <a:cs typeface="+mn-cs"/>
      </a:defRPr>
    </a:lvl3pPr>
    <a:lvl4pPr marL="1371600" algn="l" rtl="0" eaLnBrk="0" fontAlgn="base" hangingPunct="0">
      <a:spcBef>
        <a:spcPct val="30000"/>
      </a:spcBef>
      <a:spcAft>
        <a:spcPct val="0"/>
      </a:spcAft>
      <a:defRPr sz="1100" kern="1200">
        <a:solidFill>
          <a:schemeClr val="tx1"/>
        </a:solidFill>
        <a:latin typeface="Arial" charset="0"/>
        <a:ea typeface="+mn-ea"/>
        <a:cs typeface="+mn-cs"/>
      </a:defRPr>
    </a:lvl4pPr>
    <a:lvl5pPr marL="18288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0</a:t>
            </a:fld>
            <a:endParaRPr lang="en-US">
              <a:solidFill>
                <a:prstClr val="black"/>
              </a:solidFill>
            </a:endParaRPr>
          </a:p>
        </p:txBody>
      </p:sp>
    </p:spTree>
    <p:extLst>
      <p:ext uri="{BB962C8B-B14F-4D97-AF65-F5344CB8AC3E}">
        <p14:creationId xmlns:p14="http://schemas.microsoft.com/office/powerpoint/2010/main" val="133009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8DB48461-DE6A-47A7-A69F-44FF69D8D17D}" type="slidenum">
              <a:rPr lang="en-US" sz="1200">
                <a:latin typeface="Arial" charset="0"/>
              </a:rPr>
              <a:pPr/>
              <a:t>9</a:t>
            </a:fld>
            <a:endParaRPr lang="en-US" sz="1200">
              <a:latin typeface="Arial" charset="0"/>
            </a:endParaRPr>
          </a:p>
        </p:txBody>
      </p:sp>
      <p:sp>
        <p:nvSpPr>
          <p:cNvPr id="54275" name="Rectangle 2"/>
          <p:cNvSpPr>
            <a:spLocks noGrp="1" noRot="1" noChangeAspect="1" noChangeArrowheads="1" noTextEdit="1"/>
          </p:cNvSpPr>
          <p:nvPr>
            <p:ph type="sldImg"/>
          </p:nvPr>
        </p:nvSpPr>
        <p:spPr>
          <a:xfrm>
            <a:off x="1406525" y="471488"/>
            <a:ext cx="4541838" cy="3405187"/>
          </a:xfrm>
          <a:ln/>
        </p:spPr>
      </p:sp>
      <p:sp>
        <p:nvSpPr>
          <p:cNvPr id="54276" name="Rectangle 3"/>
          <p:cNvSpPr>
            <a:spLocks noGrp="1" noChangeArrowheads="1"/>
          </p:cNvSpPr>
          <p:nvPr>
            <p:ph type="body" idx="1"/>
          </p:nvPr>
        </p:nvSpPr>
        <p:spPr>
          <a:xfrm>
            <a:off x="487366" y="3998915"/>
            <a:ext cx="6338887" cy="5602287"/>
          </a:xfrm>
          <a:noFill/>
        </p:spPr>
        <p:txBody>
          <a:bodyPr/>
          <a:lstStyle/>
          <a:p>
            <a:pPr marL="292069" lvl="1" indent="-171450" eaLnBrk="1" hangingPunct="1">
              <a:buFont typeface="Arial" panose="020B0604020202020204" pitchFamily="34" charset="0"/>
              <a:buChar char="•"/>
            </a:pPr>
            <a:r>
              <a:rPr lang="en-US" b="0" u="none"/>
              <a:t>In order to make participation by individuals outside the U.S. and Canada more meaningful, Standards and Certification approved a membership category of delegates.  Delegates </a:t>
            </a:r>
            <a:r>
              <a:rPr lang="en-US" b="0" u="none" baseline="0"/>
              <a:t>may be approved for participation at the standards committee or subordinate group level.</a:t>
            </a:r>
            <a:endParaRPr lang="en-US" b="0" u="none"/>
          </a:p>
          <a:p>
            <a:pPr marL="239649" lvl="1" indent="-119031" defTabSz="914161" eaLnBrk="1" hangingPunct="1">
              <a:buFontTx/>
              <a:buChar char="•"/>
              <a:defRPr/>
            </a:pPr>
            <a:r>
              <a:rPr lang="en-US" b="0" u="none"/>
              <a:t>Delegates are individuals who represent</a:t>
            </a:r>
            <a:r>
              <a:rPr lang="en-US" b="0" u="none" strike="noStrike" baseline="0"/>
              <a:t> </a:t>
            </a:r>
            <a:r>
              <a:rPr lang="en-US" b="0" u="none"/>
              <a:t>a group outside the U.S. or Canada.  The individual representing the group may not </a:t>
            </a:r>
            <a:r>
              <a:rPr lang="en-US" b="0" u="none">
                <a:cs typeface="Microsoft Sans Serif" pitchFamily="34" charset="0"/>
              </a:rPr>
              <a:t>necessarily possess the same level of technical qualifications that is normally expected of committee members, </a:t>
            </a:r>
            <a:r>
              <a:rPr lang="en-US" b="0" u="none"/>
              <a:t>but they should have a working knowledge of the technical aspects of the committee’s work</a:t>
            </a:r>
            <a:r>
              <a:rPr lang="en-US" b="0" u="none">
                <a:cs typeface="Microsoft Sans Serif" pitchFamily="34" charset="0"/>
              </a:rPr>
              <a:t>.</a:t>
            </a:r>
          </a:p>
          <a:p>
            <a:pPr marL="239649" lvl="1" indent="-119031" defTabSz="914161" eaLnBrk="1" hangingPunct="1">
              <a:buFontTx/>
              <a:buChar char="•"/>
              <a:defRPr/>
            </a:pPr>
            <a:r>
              <a:rPr lang="en-US" b="0" u="none">
                <a:cs typeface="Microsoft Sans Serif" pitchFamily="34" charset="0"/>
              </a:rPr>
              <a:t>The</a:t>
            </a:r>
            <a:r>
              <a:rPr lang="en-US" b="0" u="none" baseline="0">
                <a:cs typeface="Microsoft Sans Serif" pitchFamily="34" charset="0"/>
              </a:rPr>
              <a:t> delegate shall also be able to </a:t>
            </a:r>
            <a:r>
              <a:rPr lang="en-US" b="0" u="none">
                <a:cs typeface="Microsoft Sans Serif" pitchFamily="34" charset="0"/>
              </a:rPr>
              <a:t>speak and understand English </a:t>
            </a:r>
            <a:r>
              <a:rPr lang="en-US" b="0" u="none" strike="noStrike">
                <a:cs typeface="Microsoft Sans Serif" pitchFamily="34" charset="0"/>
              </a:rPr>
              <a:t>proficiently</a:t>
            </a:r>
            <a:r>
              <a:rPr lang="en-US" b="0" u="none">
                <a:cs typeface="Microsoft Sans Serif" pitchFamily="34" charset="0"/>
              </a:rPr>
              <a:t>, as their primary responsibility will be to serve as the liaison between the committee and the group they are representing. This allows the group represented to work in their native language, and to meet where it's convenient for them.</a:t>
            </a:r>
            <a:r>
              <a:rPr lang="en-US" b="0" u="none"/>
              <a:t> </a:t>
            </a:r>
            <a:endParaRPr lang="en-US" b="0" u="none">
              <a:cs typeface="Times New Roman" pitchFamily="18" charset="0"/>
            </a:endParaRPr>
          </a:p>
          <a:p>
            <a:pPr marL="239649" marR="0" lvl="1" indent="-119031" algn="l" defTabSz="914400" rtl="0" eaLnBrk="1" fontAlgn="base" latinLnBrk="0" hangingPunct="1">
              <a:lnSpc>
                <a:spcPct val="100000"/>
              </a:lnSpc>
              <a:spcBef>
                <a:spcPct val="30000"/>
              </a:spcBef>
              <a:spcAft>
                <a:spcPct val="0"/>
              </a:spcAft>
              <a:buClrTx/>
              <a:buSzTx/>
              <a:buFontTx/>
              <a:buChar char="•"/>
              <a:tabLst/>
              <a:defRPr/>
            </a:pPr>
            <a:r>
              <a:rPr lang="en-US" b="0" u="none"/>
              <a:t>Each group represented shall be a recognized organization within its own country. </a:t>
            </a:r>
            <a:r>
              <a:rPr lang="en-US" sz="1100">
                <a:latin typeface="Arial" panose="020B0604020202020204" pitchFamily="34" charset="0"/>
                <a:cs typeface="Arial" panose="020B0604020202020204" pitchFamily="34" charset="0"/>
              </a:rPr>
              <a:t>A group is intended to be interpreted broadly to mean one or more jurisdiction, company, professional society, trade organization, or user group </a:t>
            </a:r>
            <a:r>
              <a:rPr lang="en-US" b="0" u="none">
                <a:cs typeface="Microsoft Sans Serif" pitchFamily="34" charset="0"/>
              </a:rPr>
              <a:t>with a meaningful interest in the work of the standards committee on which they would like to participate. It will be up to the standards committee, based on the information provided to them, to make the determination if the group seeking participation is, in fact, "recognized".    </a:t>
            </a:r>
          </a:p>
          <a:p>
            <a:pPr marL="239649" lvl="1" indent="-119031" eaLnBrk="1" hangingPunct="1">
              <a:buFontTx/>
              <a:buChar char="•"/>
            </a:pPr>
            <a:r>
              <a:rPr lang="en-US" b="0" u="none">
                <a:cs typeface="Times New Roman" pitchFamily="18" charset="0"/>
              </a:rPr>
              <a:t>The method for selecting a prospective delegate is at the discretion of each group.</a:t>
            </a:r>
          </a:p>
          <a:p>
            <a:pPr marL="239649" lvl="1" indent="-119031" eaLnBrk="1" hangingPunct="1">
              <a:buFontTx/>
              <a:buChar char="•"/>
            </a:pPr>
            <a:r>
              <a:rPr lang="en-US" b="0" u="none">
                <a:cs typeface="Times New Roman" pitchFamily="18" charset="0"/>
              </a:rPr>
              <a:t>The appointment of a delegate may be limited in scope relative to the charter of the standards committee, as determined by the consensus committee. </a:t>
            </a:r>
          </a:p>
          <a:p>
            <a:pPr marL="239649" lvl="1" indent="-119031" defTabSz="914161" eaLnBrk="1" hangingPunct="1">
              <a:buFontTx/>
              <a:buChar char="•"/>
              <a:defRPr/>
            </a:pPr>
            <a:r>
              <a:rPr lang="en-US" b="0" u="none">
                <a:cs typeface="Microsoft Sans Serif" pitchFamily="34" charset="0"/>
              </a:rPr>
              <a:t>It's important to note that the "delegate" position does not preclude the appointment of a qualified individual from other countries as a member of a committee</a:t>
            </a:r>
            <a:r>
              <a:rPr lang="en-US" b="0" u="none" strike="noStrike">
                <a:cs typeface="Microsoft Sans Serif" pitchFamily="34" charset="0"/>
              </a:rPr>
              <a:t>, instead</a:t>
            </a:r>
            <a:r>
              <a:rPr lang="en-US" b="0" u="none" strike="noStrike" baseline="0">
                <a:cs typeface="Microsoft Sans Serif" pitchFamily="34" charset="0"/>
              </a:rPr>
              <a:t> </a:t>
            </a:r>
            <a:r>
              <a:rPr lang="en-US" b="0" u="none" strike="noStrike">
                <a:cs typeface="Microsoft Sans Serif" pitchFamily="34" charset="0"/>
              </a:rPr>
              <a:t>it </a:t>
            </a:r>
            <a:r>
              <a:rPr lang="en-US" b="0" u="none">
                <a:cs typeface="Microsoft Sans Serif" pitchFamily="34" charset="0"/>
              </a:rPr>
              <a:t> provides another option that </a:t>
            </a:r>
            <a:r>
              <a:rPr lang="en-US" b="0" u="none" strike="noStrike">
                <a:cs typeface="Microsoft Sans Serif" pitchFamily="34" charset="0"/>
              </a:rPr>
              <a:t>facilitates </a:t>
            </a:r>
            <a:r>
              <a:rPr lang="en-US" b="0" u="none">
                <a:cs typeface="Microsoft Sans Serif" pitchFamily="34" charset="0"/>
              </a:rPr>
              <a:t>the contribution</a:t>
            </a:r>
            <a:r>
              <a:rPr lang="en-US" b="0" u="none" baseline="0">
                <a:cs typeface="Microsoft Sans Serif" pitchFamily="34" charset="0"/>
              </a:rPr>
              <a:t> of </a:t>
            </a:r>
            <a:r>
              <a:rPr lang="en-US" b="0" u="none">
                <a:cs typeface="Microsoft Sans Serif" pitchFamily="34" charset="0"/>
              </a:rPr>
              <a:t>meaningful input from individuals in other countries who have expertise in the committee's subject matter. </a:t>
            </a:r>
            <a:endParaRPr lang="en-US" b="0" u="none"/>
          </a:p>
        </p:txBody>
      </p:sp>
    </p:spTree>
    <p:extLst>
      <p:ext uri="{BB962C8B-B14F-4D97-AF65-F5344CB8AC3E}">
        <p14:creationId xmlns:p14="http://schemas.microsoft.com/office/powerpoint/2010/main" val="2949610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7F2248AE-3EAD-4628-A1E1-617FA2FD8423}" type="slidenum">
              <a:rPr lang="en-US" sz="1200">
                <a:latin typeface="Arial" charset="0"/>
              </a:rPr>
              <a:pPr/>
              <a:t>10</a:t>
            </a:fld>
            <a:endParaRPr lang="en-US" sz="1200">
              <a:latin typeface="Arial" charset="0"/>
            </a:endParaRPr>
          </a:p>
        </p:txBody>
      </p:sp>
      <p:sp>
        <p:nvSpPr>
          <p:cNvPr id="55299" name="Rectangle 2"/>
          <p:cNvSpPr>
            <a:spLocks noGrp="1" noRot="1" noChangeAspect="1" noChangeArrowheads="1" noTextEdit="1"/>
          </p:cNvSpPr>
          <p:nvPr>
            <p:ph type="sldImg"/>
          </p:nvPr>
        </p:nvSpPr>
        <p:spPr>
          <a:xfrm>
            <a:off x="1406525" y="471488"/>
            <a:ext cx="4541838" cy="3405187"/>
          </a:xfrm>
          <a:ln/>
        </p:spPr>
      </p:sp>
      <p:sp>
        <p:nvSpPr>
          <p:cNvPr id="55300" name="Rectangle 3"/>
          <p:cNvSpPr>
            <a:spLocks noGrp="1" noChangeArrowheads="1"/>
          </p:cNvSpPr>
          <p:nvPr>
            <p:ph type="body" idx="1"/>
          </p:nvPr>
        </p:nvSpPr>
        <p:spPr>
          <a:xfrm>
            <a:off x="487366" y="4216400"/>
            <a:ext cx="6338887" cy="4926013"/>
          </a:xfrm>
        </p:spPr>
        <p:txBody>
          <a:bodyPr/>
          <a:lstStyle/>
          <a:p>
            <a:pPr marL="171425" indent="-171425" eaLnBrk="1" hangingPunct="1">
              <a:buFont typeface="Arial" panose="020B0604020202020204" pitchFamily="34" charset="0"/>
              <a:buChar char="•"/>
              <a:defRPr/>
            </a:pPr>
            <a:r>
              <a:rPr lang="en-US" b="0" u="none">
                <a:cs typeface="Times New Roman" pitchFamily="18" charset="0"/>
              </a:rPr>
              <a:t>Delegates are expected</a:t>
            </a:r>
            <a:r>
              <a:rPr lang="en-US" b="0" u="none" baseline="0">
                <a:cs typeface="Times New Roman" pitchFamily="18" charset="0"/>
              </a:rPr>
              <a:t> to: </a:t>
            </a:r>
            <a:endParaRPr lang="en-US" b="0" u="none" strike="sngStrike" baseline="0">
              <a:cs typeface="Times New Roman" pitchFamily="18" charset="0"/>
            </a:endParaRPr>
          </a:p>
          <a:p>
            <a:pPr marL="628558" lvl="1" indent="-171425" eaLnBrk="1" hangingPunct="1">
              <a:buFont typeface="Arial" panose="020B0604020202020204" pitchFamily="34" charset="0"/>
              <a:buChar char="−"/>
              <a:defRPr/>
            </a:pPr>
            <a:r>
              <a:rPr lang="en-US" b="0" u="none"/>
              <a:t>vote on first consideration recorded votes of each standards proposal. </a:t>
            </a:r>
            <a:endParaRPr lang="en-US" b="0" u="none">
              <a:cs typeface="Microsoft Sans Serif" pitchFamily="34" charset="0"/>
            </a:endParaRPr>
          </a:p>
          <a:p>
            <a:pPr marL="628558" lvl="1" indent="-171425" eaLnBrk="1" hangingPunct="1">
              <a:buFont typeface="Arial" panose="020B0604020202020204" pitchFamily="34" charset="0"/>
              <a:buChar char="−"/>
              <a:defRPr/>
            </a:pPr>
            <a:r>
              <a:rPr lang="en-US" b="0" u="none"/>
              <a:t>contribute the expertise of the group by giving thorough consideration to each subject brought before the standards committee </a:t>
            </a:r>
          </a:p>
          <a:p>
            <a:pPr marL="0" lvl="1" indent="-94785" eaLnBrk="1" hangingPunct="1">
              <a:defRPr/>
            </a:pPr>
            <a:endParaRPr lang="en-US" b="0" u="none"/>
          </a:p>
          <a:p>
            <a:pPr marL="171425" lvl="1" indent="-171425" defTabSz="914266" eaLnBrk="1" hangingPunct="1">
              <a:buFont typeface="Arial" panose="020B0604020202020204" pitchFamily="34" charset="0"/>
              <a:buChar char="•"/>
              <a:defRPr/>
            </a:pPr>
            <a:r>
              <a:rPr lang="en-US" b="0" u="none"/>
              <a:t>Attendance at meetings is not required but it is encouraged.</a:t>
            </a:r>
          </a:p>
          <a:p>
            <a:pPr marL="628558" lvl="2" indent="-171425" defTabSz="914266" eaLnBrk="1" hangingPunct="1">
              <a:buFont typeface="Arial" panose="020B0604020202020204" pitchFamily="34" charset="0"/>
              <a:buChar char="−"/>
              <a:defRPr/>
            </a:pPr>
            <a:r>
              <a:rPr lang="en-US" b="0" u="none"/>
              <a:t>May participate by attendance at meetings, by correspondence, and by telephone, teleconference, and/or other means. </a:t>
            </a:r>
            <a:endParaRPr lang="en-US" b="0" u="none">
              <a:cs typeface="Times New Roman" pitchFamily="18" charset="0"/>
            </a:endParaRPr>
          </a:p>
          <a:p>
            <a:pPr eaLnBrk="1" hangingPunct="1">
              <a:defRPr/>
            </a:pPr>
            <a:endParaRPr lang="en-US" b="0" u="none" strike="sngStrike">
              <a:cs typeface="Times New Roman" pitchFamily="18" charset="0"/>
            </a:endParaRPr>
          </a:p>
          <a:p>
            <a:pPr marL="171425" indent="-171425" eaLnBrk="1" hangingPunct="1">
              <a:buFont typeface="Arial" panose="020B0604020202020204" pitchFamily="34" charset="0"/>
              <a:buChar char="•"/>
              <a:defRPr/>
            </a:pPr>
            <a:r>
              <a:rPr lang="en-US" b="0" u="none">
                <a:cs typeface="Times New Roman" pitchFamily="18" charset="0"/>
              </a:rPr>
              <a:t>Delegates are permitted to appoint alternates. </a:t>
            </a:r>
          </a:p>
          <a:p>
            <a:pPr marL="628558" lvl="1" indent="-171425" eaLnBrk="1" hangingPunct="1">
              <a:buFont typeface="Arial" panose="020B0604020202020204" pitchFamily="34" charset="0"/>
              <a:buChar char="−"/>
              <a:defRPr/>
            </a:pPr>
            <a:r>
              <a:rPr lang="en-US" b="0" u="none">
                <a:cs typeface="Times New Roman" pitchFamily="18" charset="0"/>
              </a:rPr>
              <a:t>Alternates are proposed by the group, are subject to acceptance by the consensus committee and approval by the cognizant board.  </a:t>
            </a:r>
          </a:p>
          <a:p>
            <a:pPr marL="1085691" lvl="2" indent="-171425" eaLnBrk="1" hangingPunct="1">
              <a:buFont typeface="Arial" panose="020B0604020202020204" pitchFamily="34" charset="0"/>
              <a:buChar char="−"/>
              <a:defRPr/>
            </a:pPr>
            <a:r>
              <a:rPr lang="en-US" b="0" u="none">
                <a:cs typeface="Times New Roman" pitchFamily="18" charset="0"/>
              </a:rPr>
              <a:t>An alternate has all the privileges of a delegate during the period of their service in this capacity.  </a:t>
            </a:r>
          </a:p>
          <a:p>
            <a:pPr marL="1085691" lvl="2" indent="-171425" eaLnBrk="1" hangingPunct="1">
              <a:buFont typeface="Arial" panose="020B0604020202020204" pitchFamily="34" charset="0"/>
              <a:buChar char="−"/>
              <a:defRPr/>
            </a:pPr>
            <a:r>
              <a:rPr lang="en-US" b="0" u="none">
                <a:cs typeface="Times New Roman" pitchFamily="18" charset="0"/>
              </a:rPr>
              <a:t>Such service by an alternate terminates at the</a:t>
            </a:r>
            <a:r>
              <a:rPr lang="en-US" b="0" u="none" baseline="0">
                <a:cs typeface="Times New Roman" pitchFamily="18" charset="0"/>
              </a:rPr>
              <a:t> </a:t>
            </a:r>
            <a:r>
              <a:rPr lang="en-US" b="0" u="none">
                <a:cs typeface="Times New Roman" pitchFamily="18" charset="0"/>
              </a:rPr>
              <a:t>request of the represented group, or automatically when the delegate is no longer on the committee.</a:t>
            </a:r>
          </a:p>
          <a:p>
            <a:pPr marL="120782" lvl="1" eaLnBrk="1" hangingPunct="1">
              <a:defRPr/>
            </a:pPr>
            <a:endParaRPr lang="en-US" b="0" u="none">
              <a:cs typeface="Times New Roman" pitchFamily="18" charset="0"/>
            </a:endParaRPr>
          </a:p>
          <a:p>
            <a:pPr eaLnBrk="1" hangingPunct="1">
              <a:buFontTx/>
              <a:buChar char="•"/>
              <a:defRPr/>
            </a:pPr>
            <a:endParaRPr lang="en-US" b="0" u="none">
              <a:cs typeface="Times New Roman" pitchFamily="18" charset="0"/>
            </a:endParaRPr>
          </a:p>
        </p:txBody>
      </p:sp>
    </p:spTree>
    <p:extLst>
      <p:ext uri="{BB962C8B-B14F-4D97-AF65-F5344CB8AC3E}">
        <p14:creationId xmlns:p14="http://schemas.microsoft.com/office/powerpoint/2010/main" val="2617102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A1D87DC5-9D18-4FED-8D2F-7F17820A8E03}" type="slidenum">
              <a:rPr lang="en-US" sz="1200">
                <a:latin typeface="Arial" charset="0"/>
              </a:rPr>
              <a:pPr/>
              <a:t>11</a:t>
            </a:fld>
            <a:endParaRPr lang="en-US" sz="1200">
              <a:latin typeface="Arial" charset="0"/>
            </a:endParaRPr>
          </a:p>
        </p:txBody>
      </p:sp>
      <p:sp>
        <p:nvSpPr>
          <p:cNvPr id="56323" name="Rectangle 2"/>
          <p:cNvSpPr>
            <a:spLocks noGrp="1" noRot="1" noChangeAspect="1" noChangeArrowheads="1" noTextEdit="1"/>
          </p:cNvSpPr>
          <p:nvPr>
            <p:ph type="sldImg"/>
          </p:nvPr>
        </p:nvSpPr>
        <p:spPr>
          <a:xfrm>
            <a:off x="1406525" y="471488"/>
            <a:ext cx="4541838" cy="3405187"/>
          </a:xfrm>
          <a:ln/>
        </p:spPr>
      </p:sp>
      <p:sp>
        <p:nvSpPr>
          <p:cNvPr id="56324" name="Rectangle 3"/>
          <p:cNvSpPr>
            <a:spLocks noGrp="1" noChangeArrowheads="1"/>
          </p:cNvSpPr>
          <p:nvPr>
            <p:ph type="body" idx="1"/>
          </p:nvPr>
        </p:nvSpPr>
        <p:spPr>
          <a:xfrm>
            <a:off x="487366" y="4216400"/>
            <a:ext cx="6338887" cy="4926013"/>
          </a:xfrm>
          <a:noFill/>
        </p:spPr>
        <p:txBody>
          <a:bodyPr/>
          <a:lstStyle/>
          <a:p>
            <a:pPr marL="171404" indent="-171404">
              <a:buFont typeface="Arial" pitchFamily="34" charset="0"/>
              <a:buChar char="•"/>
            </a:pPr>
            <a:r>
              <a:rPr lang="en-US" u="none"/>
              <a:t>Must be technically qualified in the subject of the committee’s charter</a:t>
            </a:r>
          </a:p>
          <a:p>
            <a:pPr marL="171404" indent="-171404">
              <a:buFont typeface="Arial" pitchFamily="34" charset="0"/>
              <a:buChar char="•"/>
            </a:pPr>
            <a:r>
              <a:rPr lang="en-US" u="none"/>
              <a:t>Are</a:t>
            </a:r>
            <a:r>
              <a:rPr lang="en-US" u="none" baseline="0"/>
              <a:t> </a:t>
            </a:r>
            <a:r>
              <a:rPr lang="en-US" u="none"/>
              <a:t>provided an opportunity to Review &amp; Comment on all standards proposals submitted for committee vote, except for weighted votes and votes on personnel items.</a:t>
            </a:r>
          </a:p>
          <a:p>
            <a:pPr marL="171404" indent="-171404">
              <a:buFont typeface="Arial" pitchFamily="34" charset="0"/>
              <a:buChar char="•"/>
            </a:pPr>
            <a:r>
              <a:rPr lang="en-US" u="none"/>
              <a:t>Attendance at committee meetings is optional.  </a:t>
            </a:r>
          </a:p>
          <a:p>
            <a:pPr marL="171404" indent="-171404">
              <a:buFont typeface="Arial" pitchFamily="34" charset="0"/>
              <a:buChar char="•"/>
            </a:pPr>
            <a:r>
              <a:rPr lang="en-US" u="none"/>
              <a:t>Participation may be carried out by attendance at meetings, by correspondence, and by teleconference and/or other means.</a:t>
            </a:r>
          </a:p>
          <a:p>
            <a:pPr marL="171404" indent="-171404">
              <a:buFont typeface="Arial" pitchFamily="34" charset="0"/>
              <a:buChar char="•"/>
            </a:pPr>
            <a:r>
              <a:rPr lang="en-US" u="none"/>
              <a:t>Because this is a non-voting member position, contributing members do</a:t>
            </a:r>
            <a:r>
              <a:rPr lang="en-US" u="none" baseline="0"/>
              <a:t> not </a:t>
            </a:r>
            <a:r>
              <a:rPr lang="en-US" u="none"/>
              <a:t>need to</a:t>
            </a:r>
            <a:r>
              <a:rPr lang="en-US" u="none" baseline="0"/>
              <a:t> </a:t>
            </a:r>
            <a:r>
              <a:rPr lang="en-US" u="none"/>
              <a:t>be assigned an interest classification.</a:t>
            </a:r>
          </a:p>
          <a:p>
            <a:pPr marL="171404" indent="-171404">
              <a:buFont typeface="Arial" pitchFamily="34" charset="0"/>
              <a:buChar char="•"/>
            </a:pPr>
            <a:r>
              <a:rPr lang="en-US" u="none"/>
              <a:t>Participation by the Contributing Member shall be approved by</a:t>
            </a:r>
            <a:r>
              <a:rPr lang="en-US" u="none" baseline="0"/>
              <a:t> the committee and its supervisory group. </a:t>
            </a:r>
            <a:endParaRPr lang="en-US" u="none"/>
          </a:p>
        </p:txBody>
      </p:sp>
    </p:spTree>
    <p:extLst>
      <p:ext uri="{BB962C8B-B14F-4D97-AF65-F5344CB8AC3E}">
        <p14:creationId xmlns:p14="http://schemas.microsoft.com/office/powerpoint/2010/main" val="2809362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D15C6A6D-D64F-4587-B482-95137BFCFEC6}" type="slidenum">
              <a:rPr lang="en-US" sz="1200">
                <a:latin typeface="Arial" charset="0"/>
              </a:rPr>
              <a:pPr/>
              <a:t>12</a:t>
            </a:fld>
            <a:endParaRPr lang="en-US" sz="1200">
              <a:latin typeface="Arial" charset="0"/>
            </a:endParaRPr>
          </a:p>
        </p:txBody>
      </p:sp>
      <p:sp>
        <p:nvSpPr>
          <p:cNvPr id="57347" name="Rectangle 2"/>
          <p:cNvSpPr>
            <a:spLocks noGrp="1" noRot="1" noChangeAspect="1" noChangeArrowheads="1" noTextEdit="1"/>
          </p:cNvSpPr>
          <p:nvPr>
            <p:ph type="sldImg"/>
          </p:nvPr>
        </p:nvSpPr>
        <p:spPr>
          <a:xfrm>
            <a:off x="1406525" y="471488"/>
            <a:ext cx="4541838" cy="3405187"/>
          </a:xfrm>
          <a:ln/>
        </p:spPr>
      </p:sp>
      <p:sp>
        <p:nvSpPr>
          <p:cNvPr id="57348" name="Rectangle 3"/>
          <p:cNvSpPr>
            <a:spLocks noGrp="1" noChangeArrowheads="1"/>
          </p:cNvSpPr>
          <p:nvPr>
            <p:ph type="body" idx="1"/>
          </p:nvPr>
        </p:nvSpPr>
        <p:spPr>
          <a:xfrm>
            <a:off x="487366" y="4216400"/>
            <a:ext cx="6338887" cy="4926013"/>
          </a:xfrm>
          <a:noFill/>
        </p:spPr>
        <p:txBody>
          <a:bodyPr/>
          <a:lstStyle/>
          <a:p>
            <a:pPr marL="239649" lvl="1" indent="-119031" eaLnBrk="1" hangingPunct="1">
              <a:buFontTx/>
              <a:buChar char="•"/>
            </a:pPr>
            <a:r>
              <a:rPr lang="en-US" b="0" u="none"/>
              <a:t>The Chair is the Executive Officer of the committee and is elected by its members. (The election process will be covered in detail in Part II of this submodule).  The Chair presides at meetings and performs duties customarily associated with such office.</a:t>
            </a:r>
          </a:p>
          <a:p>
            <a:pPr marL="239649" lvl="1" indent="-119031" eaLnBrk="1" hangingPunct="1">
              <a:buFontTx/>
              <a:buChar char="•"/>
            </a:pPr>
            <a:r>
              <a:rPr lang="en-US" b="0" u="none"/>
              <a:t>The Vice Chair, also an elected position, presides in the absence of the Chair. The Vice Chair fulfills the duties of that office and performs other duties as they</a:t>
            </a:r>
            <a:r>
              <a:rPr lang="en-US" b="0" u="none" baseline="0"/>
              <a:t> are </a:t>
            </a:r>
            <a:r>
              <a:rPr lang="en-US" b="0" u="none"/>
              <a:t>assigned. </a:t>
            </a:r>
          </a:p>
          <a:p>
            <a:pPr marL="239649" lvl="1" indent="-119031" eaLnBrk="1" hangingPunct="1">
              <a:buFontTx/>
              <a:buChar char="•"/>
            </a:pPr>
            <a:r>
              <a:rPr lang="en-US" b="0" u="none"/>
              <a:t>Secretary</a:t>
            </a:r>
          </a:p>
          <a:p>
            <a:pPr marL="480886" lvl="2" indent="-119031" eaLnBrk="1" hangingPunct="1">
              <a:buFont typeface="Arial" charset="0"/>
              <a:buChar char="–"/>
            </a:pPr>
            <a:r>
              <a:rPr lang="en-US" b="0" u="none">
                <a:cs typeface="Microsoft Sans Serif" pitchFamily="34" charset="0"/>
              </a:rPr>
              <a:t>For all Standards</a:t>
            </a:r>
            <a:r>
              <a:rPr lang="en-US" b="0" u="none" baseline="0">
                <a:cs typeface="Microsoft Sans Serif" pitchFamily="34" charset="0"/>
              </a:rPr>
              <a:t> Committees, Supervisory</a:t>
            </a:r>
            <a:r>
              <a:rPr lang="en-US" b="0" u="none" strike="noStrike" baseline="0">
                <a:cs typeface="Microsoft Sans Serif" pitchFamily="34" charset="0"/>
              </a:rPr>
              <a:t> </a:t>
            </a:r>
            <a:r>
              <a:rPr lang="en-US" b="0" u="none">
                <a:cs typeface="Microsoft Sans Serif" pitchFamily="34" charset="0"/>
              </a:rPr>
              <a:t>Boards, and some subcommittees, the Secretary is designated from the ASME Staff and is a member of the committee without vote. </a:t>
            </a:r>
          </a:p>
          <a:p>
            <a:pPr marL="480886" lvl="2" indent="-119031" eaLnBrk="1" hangingPunct="1">
              <a:buFont typeface="Arial" charset="0"/>
              <a:buChar char="–"/>
            </a:pPr>
            <a:r>
              <a:rPr lang="en-US" b="0" u="none">
                <a:cs typeface="Microsoft Sans Serif" pitchFamily="34" charset="0"/>
              </a:rPr>
              <a:t>For other subordinate groups, a volunteer member of the committee may serve as Secretary or, in some instances, ASME Staff may be the Secretary.</a:t>
            </a:r>
            <a:endParaRPr lang="en-US" b="0" u="none"/>
          </a:p>
          <a:p>
            <a:pPr eaLnBrk="1" hangingPunct="1"/>
            <a:endParaRPr lang="en-US" b="0"/>
          </a:p>
        </p:txBody>
      </p:sp>
    </p:spTree>
    <p:extLst>
      <p:ext uri="{BB962C8B-B14F-4D97-AF65-F5344CB8AC3E}">
        <p14:creationId xmlns:p14="http://schemas.microsoft.com/office/powerpoint/2010/main" val="3059750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F27962B0-7F25-469A-B506-A453E613F699}" type="slidenum">
              <a:rPr lang="en-US" sz="1200">
                <a:latin typeface="Arial" charset="0"/>
              </a:rPr>
              <a:pPr/>
              <a:t>13</a:t>
            </a:fld>
            <a:endParaRPr lang="en-US" sz="1200">
              <a:latin typeface="Arial" charset="0"/>
            </a:endParaRPr>
          </a:p>
        </p:txBody>
      </p:sp>
      <p:sp>
        <p:nvSpPr>
          <p:cNvPr id="63491" name="Rectangle 2"/>
          <p:cNvSpPr>
            <a:spLocks noGrp="1" noRot="1" noChangeAspect="1" noChangeArrowheads="1" noTextEdit="1"/>
          </p:cNvSpPr>
          <p:nvPr>
            <p:ph type="sldImg"/>
          </p:nvPr>
        </p:nvSpPr>
        <p:spPr>
          <a:xfrm>
            <a:off x="1406525" y="471488"/>
            <a:ext cx="4541838" cy="3405187"/>
          </a:xfrm>
          <a:ln/>
        </p:spPr>
      </p:sp>
      <p:sp>
        <p:nvSpPr>
          <p:cNvPr id="63492" name="Rectangle 3"/>
          <p:cNvSpPr>
            <a:spLocks noGrp="1" noChangeArrowheads="1"/>
          </p:cNvSpPr>
          <p:nvPr>
            <p:ph type="body" idx="1"/>
          </p:nvPr>
        </p:nvSpPr>
        <p:spPr>
          <a:xfrm>
            <a:off x="487366" y="4216400"/>
            <a:ext cx="6338887" cy="4926013"/>
          </a:xfrm>
          <a:noFill/>
        </p:spPr>
        <p:txBody>
          <a:bodyPr/>
          <a:lstStyle/>
          <a:p>
            <a:pPr eaLnBrk="1" hangingPunct="1"/>
            <a:r>
              <a:rPr lang="en-US" b="1"/>
              <a:t>Part II – Appointment of Members of the Committee</a:t>
            </a:r>
          </a:p>
          <a:p>
            <a:pPr marL="239649" lvl="1" indent="-119031" eaLnBrk="1" hangingPunct="1">
              <a:buFontTx/>
              <a:buChar char="•"/>
            </a:pPr>
            <a:r>
              <a:rPr lang="en-US"/>
              <a:t>Let’s continue by looking at the process for appointing new members.</a:t>
            </a:r>
          </a:p>
          <a:p>
            <a:pPr marL="239649" lvl="1" indent="-119031" eaLnBrk="1" hangingPunct="1">
              <a:buFontTx/>
              <a:buChar char="•"/>
            </a:pPr>
            <a:r>
              <a:rPr lang="en-US"/>
              <a:t>We’ll begin by describing something that plays a key role in the selection of members for a committee – the individual member’s “interest classification.”</a:t>
            </a:r>
          </a:p>
          <a:p>
            <a:pPr marL="239649" lvl="1" indent="-119031" eaLnBrk="1" hangingPunct="1"/>
            <a:endParaRPr lang="en-US"/>
          </a:p>
          <a:p>
            <a:pPr eaLnBrk="1" hangingPunct="1"/>
            <a:endParaRPr lang="en-US"/>
          </a:p>
        </p:txBody>
      </p:sp>
    </p:spTree>
    <p:extLst>
      <p:ext uri="{BB962C8B-B14F-4D97-AF65-F5344CB8AC3E}">
        <p14:creationId xmlns:p14="http://schemas.microsoft.com/office/powerpoint/2010/main" val="34087607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A50530BE-5EAE-4202-93E6-35FB2DDB0470}" type="slidenum">
              <a:rPr lang="en-US" sz="1200">
                <a:latin typeface="Arial" charset="0"/>
              </a:rPr>
              <a:pPr/>
              <a:t>14</a:t>
            </a:fld>
            <a:endParaRPr lang="en-US" sz="1200">
              <a:latin typeface="Arial" charset="0"/>
            </a:endParaRPr>
          </a:p>
        </p:txBody>
      </p:sp>
      <p:sp>
        <p:nvSpPr>
          <p:cNvPr id="64515" name="Rectangle 2"/>
          <p:cNvSpPr>
            <a:spLocks noGrp="1" noRot="1" noChangeAspect="1" noChangeArrowheads="1" noTextEdit="1"/>
          </p:cNvSpPr>
          <p:nvPr>
            <p:ph type="sldImg"/>
          </p:nvPr>
        </p:nvSpPr>
        <p:spPr>
          <a:xfrm>
            <a:off x="1406525" y="471488"/>
            <a:ext cx="4541838" cy="3405187"/>
          </a:xfrm>
          <a:ln/>
        </p:spPr>
      </p:sp>
      <p:sp>
        <p:nvSpPr>
          <p:cNvPr id="64516" name="Rectangle 3"/>
          <p:cNvSpPr>
            <a:spLocks noGrp="1" noChangeArrowheads="1"/>
          </p:cNvSpPr>
          <p:nvPr>
            <p:ph type="body" idx="1"/>
          </p:nvPr>
        </p:nvSpPr>
        <p:spPr>
          <a:xfrm>
            <a:off x="487366" y="4216400"/>
            <a:ext cx="6338887" cy="4926013"/>
          </a:xfrm>
          <a:noFill/>
        </p:spPr>
        <p:txBody>
          <a:bodyPr/>
          <a:lstStyle/>
          <a:p>
            <a:pPr marL="239649" marR="0" lvl="1" indent="-119031" algn="l" defTabSz="914400" rtl="0" eaLnBrk="1" fontAlgn="base" latinLnBrk="0" hangingPunct="1">
              <a:lnSpc>
                <a:spcPct val="100000"/>
              </a:lnSpc>
              <a:spcBef>
                <a:spcPct val="30000"/>
              </a:spcBef>
              <a:spcAft>
                <a:spcPct val="0"/>
              </a:spcAft>
              <a:buClrTx/>
              <a:buSzTx/>
              <a:buFontTx/>
              <a:buChar char="•"/>
              <a:tabLst/>
              <a:defRPr/>
            </a:pPr>
            <a:r>
              <a:rPr lang="en-US" u="none"/>
              <a:t>The members of Standards Committees are classified in accordance with the business interests of their primary source of support for committee participation. Please note that the member’s interest category may be modified by the consensus body</a:t>
            </a:r>
          </a:p>
          <a:p>
            <a:pPr marL="239649" lvl="1" indent="-119031" eaLnBrk="1" hangingPunct="1">
              <a:buFontTx/>
              <a:buChar char="•"/>
            </a:pPr>
            <a:r>
              <a:rPr lang="en-US" u="none"/>
              <a:t>The classification system and the classifications assigned to members require the approval of the cognizant Supervisory Board.</a:t>
            </a:r>
          </a:p>
          <a:p>
            <a:pPr marL="749176" lvl="2" indent="-171425" eaLnBrk="1" hangingPunct="1">
              <a:buFont typeface="Arial" panose="020B0604020202020204" pitchFamily="34" charset="0"/>
              <a:buChar char="−"/>
            </a:pPr>
            <a:r>
              <a:rPr lang="en-US" u="none"/>
              <a:t>Common interest categories are:  </a:t>
            </a:r>
          </a:p>
          <a:p>
            <a:pPr marL="817402" lvl="3" eaLnBrk="1" hangingPunct="1"/>
            <a:r>
              <a:rPr lang="en-US" u="none"/>
              <a:t>Manufacturers – </a:t>
            </a:r>
            <a:r>
              <a:rPr lang="en-US"/>
              <a:t>An organization producing products, components, parts, assemblies, or accessories covered by the applicable standard.</a:t>
            </a:r>
            <a:endParaRPr lang="en-US" u="none"/>
          </a:p>
          <a:p>
            <a:pPr marL="817402" lvl="3" eaLnBrk="1" hangingPunct="1"/>
            <a:r>
              <a:rPr lang="en-US" u="none"/>
              <a:t>Users  – </a:t>
            </a:r>
            <a:r>
              <a:rPr lang="en-US"/>
              <a:t>An organization that operates or uses a product, service, or equipment covered by the applicable standard.</a:t>
            </a:r>
          </a:p>
          <a:p>
            <a:pPr marL="817402" lvl="3" eaLnBrk="1" hangingPunct="1"/>
            <a:r>
              <a:rPr lang="en-US" u="none"/>
              <a:t>Regulatory – </a:t>
            </a:r>
            <a:r>
              <a:rPr lang="en-US"/>
              <a:t>An organization, entity or agency responsible for exercising authority in a regulatory or enforcement capacity.</a:t>
            </a:r>
          </a:p>
          <a:p>
            <a:pPr marL="817402" lvl="3" eaLnBrk="1" hangingPunct="1"/>
            <a:r>
              <a:rPr lang="en-US" u="none"/>
              <a:t>General Interest – </a:t>
            </a:r>
            <a:r>
              <a:rPr lang="en-US"/>
              <a:t>Individuals who have expert knowledge in the scope of the committee’s work, who are not otherwise covered or whose primary source of funding is not covered by another category of interest. </a:t>
            </a:r>
            <a:endParaRPr lang="en-US" u="none"/>
          </a:p>
          <a:p>
            <a:pPr marL="240044" lvl="1" indent="-119207" eaLnBrk="1" hangingPunct="1">
              <a:buFontTx/>
              <a:buChar char="•"/>
              <a:defRPr/>
            </a:pPr>
            <a:r>
              <a:rPr lang="en-US" u="none"/>
              <a:t>Classification systems are used to establish balanced representation for developing evidence of consensus on standards committees.  </a:t>
            </a:r>
          </a:p>
          <a:p>
            <a:pPr marL="240044" lvl="1" indent="-119207" eaLnBrk="1" hangingPunct="1">
              <a:buFontTx/>
              <a:buChar char="•"/>
              <a:defRPr/>
            </a:pPr>
            <a:r>
              <a:rPr lang="en-US" u="none"/>
              <a:t>To ensure consensus committee membership balance:</a:t>
            </a:r>
          </a:p>
          <a:p>
            <a:pPr marL="749395" lvl="2" indent="-171425" eaLnBrk="1" hangingPunct="1">
              <a:buFont typeface="Arial" panose="020B0604020202020204" pitchFamily="34" charset="0"/>
              <a:buChar char="−"/>
              <a:defRPr/>
            </a:pPr>
            <a:r>
              <a:rPr lang="en-US" u="none"/>
              <a:t>No more than one-third of the membership from any single category for those standards committees dealing with safety codes and standards.   </a:t>
            </a:r>
          </a:p>
          <a:p>
            <a:pPr marL="749395" lvl="2" indent="-171425" eaLnBrk="1" hangingPunct="1">
              <a:buFont typeface="Arial" panose="020B0604020202020204" pitchFamily="34" charset="0"/>
              <a:buChar char="−"/>
              <a:defRPr/>
            </a:pPr>
            <a:r>
              <a:rPr lang="en-US" u="none"/>
              <a:t>No single category shall have a majority for standards committee dealing with product standards. </a:t>
            </a:r>
          </a:p>
          <a:p>
            <a:pPr marL="749395" lvl="2" indent="-171425" eaLnBrk="1" hangingPunct="1">
              <a:buFont typeface="Arial" panose="020B0604020202020204" pitchFamily="34" charset="0"/>
              <a:buChar char="−"/>
              <a:defRPr/>
            </a:pPr>
            <a:r>
              <a:rPr lang="en-US" u="none"/>
              <a:t>Alternates shall  be from the same interest category as the member represented</a:t>
            </a:r>
            <a:r>
              <a:rPr lang="en-US" u="none">
                <a:cs typeface="Times New Roman" pitchFamily="18" charset="0"/>
              </a:rPr>
              <a:t>  </a:t>
            </a:r>
            <a:r>
              <a:rPr lang="en-US" u="none"/>
              <a:t> </a:t>
            </a:r>
          </a:p>
          <a:p>
            <a:pPr marL="749395" lvl="2" indent="-171425" eaLnBrk="1" hangingPunct="1">
              <a:buFont typeface="Arial" panose="020B0604020202020204" pitchFamily="34" charset="0"/>
              <a:buChar char="−"/>
              <a:defRPr/>
            </a:pPr>
            <a:r>
              <a:rPr lang="en-US" u="none"/>
              <a:t>Not required for Contributing Members </a:t>
            </a:r>
          </a:p>
          <a:p>
            <a:pPr marL="749395" lvl="2" indent="-171425" eaLnBrk="1" hangingPunct="1">
              <a:buFont typeface="Arial" panose="020B0604020202020204" pitchFamily="34" charset="0"/>
              <a:buChar char="−"/>
              <a:defRPr/>
            </a:pPr>
            <a:endParaRPr lang="en-US" u="none"/>
          </a:p>
          <a:p>
            <a:pPr marL="171450" lvl="0" indent="-171450" eaLnBrk="1" hangingPunct="1">
              <a:buFont typeface="Arial" panose="020B0604020202020204" pitchFamily="34" charset="0"/>
              <a:buChar char="•"/>
              <a:defRPr/>
            </a:pPr>
            <a:r>
              <a:rPr lang="en-US" u="none"/>
              <a:t>Each Standards Committee shall identify in its Standards Committee Operating Guide the categories of interest that are representative of the parties that are directly and materially interested in the standards developed by the standards committee. </a:t>
            </a:r>
          </a:p>
          <a:p>
            <a:pPr eaLnBrk="1" hangingPunct="1"/>
            <a:endParaRPr lang="en-US" u="none"/>
          </a:p>
          <a:p>
            <a:pPr eaLnBrk="1" hangingPunct="1"/>
            <a:r>
              <a:rPr lang="en-US" b="1" u="none"/>
              <a:t>NOTE</a:t>
            </a:r>
            <a:r>
              <a:rPr lang="en-US" u="none"/>
              <a:t>: Other categories include employee/union, insurance/inspection, distributor, trainer and installer.</a:t>
            </a:r>
          </a:p>
          <a:p>
            <a:pPr eaLnBrk="1" hangingPunct="1"/>
            <a:r>
              <a:rPr lang="en-US" u="none"/>
              <a:t> </a:t>
            </a:r>
          </a:p>
        </p:txBody>
      </p:sp>
    </p:spTree>
    <p:extLst>
      <p:ext uri="{BB962C8B-B14F-4D97-AF65-F5344CB8AC3E}">
        <p14:creationId xmlns:p14="http://schemas.microsoft.com/office/powerpoint/2010/main" val="41516633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3D30372A-F8ED-4A1B-8D36-8AEBE6EC16F1}" type="slidenum">
              <a:rPr lang="en-US" sz="1200">
                <a:latin typeface="Arial" charset="0"/>
              </a:rPr>
              <a:pPr/>
              <a:t>15</a:t>
            </a:fld>
            <a:endParaRPr lang="en-US" sz="1200">
              <a:latin typeface="Arial" charset="0"/>
            </a:endParaRPr>
          </a:p>
        </p:txBody>
      </p:sp>
      <p:sp>
        <p:nvSpPr>
          <p:cNvPr id="71683" name="Rectangle 2"/>
          <p:cNvSpPr>
            <a:spLocks noGrp="1" noRot="1" noChangeAspect="1" noChangeArrowheads="1" noTextEdit="1"/>
          </p:cNvSpPr>
          <p:nvPr>
            <p:ph type="sldImg"/>
          </p:nvPr>
        </p:nvSpPr>
        <p:spPr>
          <a:xfrm>
            <a:off x="1406525" y="471488"/>
            <a:ext cx="4541838" cy="3405187"/>
          </a:xfrm>
          <a:ln/>
        </p:spPr>
      </p:sp>
      <p:sp>
        <p:nvSpPr>
          <p:cNvPr id="71684" name="Rectangle 3"/>
          <p:cNvSpPr>
            <a:spLocks noGrp="1" noChangeArrowheads="1"/>
          </p:cNvSpPr>
          <p:nvPr>
            <p:ph type="body" idx="1"/>
          </p:nvPr>
        </p:nvSpPr>
        <p:spPr>
          <a:xfrm>
            <a:off x="487366" y="4216400"/>
            <a:ext cx="6338887" cy="4926013"/>
          </a:xfrm>
          <a:noFill/>
        </p:spPr>
        <p:txBody>
          <a:bodyPr/>
          <a:lstStyle/>
          <a:p>
            <a:pPr eaLnBrk="1" hangingPunct="1"/>
            <a:r>
              <a:rPr lang="en-US" u="none"/>
              <a:t>Interest Classification for Delegates:</a:t>
            </a:r>
          </a:p>
          <a:p>
            <a:pPr marL="171425" indent="-171425" eaLnBrk="1" hangingPunct="1">
              <a:buFont typeface="Arial" panose="020B0604020202020204" pitchFamily="34" charset="0"/>
              <a:buChar char="•"/>
            </a:pPr>
            <a:r>
              <a:rPr lang="en-US" u="none">
                <a:cs typeface="Times New Roman" pitchFamily="18" charset="0"/>
              </a:rPr>
              <a:t>Delegates are classified in accordance with the predominant interest of the delegate’s group, for information only.</a:t>
            </a:r>
          </a:p>
          <a:p>
            <a:pPr marL="171425" indent="-171425" eaLnBrk="1" hangingPunct="1">
              <a:buFont typeface="Arial" panose="020B0604020202020204" pitchFamily="34" charset="0"/>
              <a:buChar char="•"/>
            </a:pPr>
            <a:r>
              <a:rPr lang="en-US" u="none">
                <a:cs typeface="Times New Roman" pitchFamily="18" charset="0"/>
              </a:rPr>
              <a:t>The classification will not be used in determining whether the committee has balanced representation.</a:t>
            </a:r>
            <a:r>
              <a:rPr lang="en-US" b="1" u="none">
                <a:cs typeface="Times New Roman" pitchFamily="18" charset="0"/>
              </a:rPr>
              <a:t>  </a:t>
            </a:r>
          </a:p>
          <a:p>
            <a:pPr eaLnBrk="1" hangingPunct="1"/>
            <a:endParaRPr lang="en-US" b="1" u="none"/>
          </a:p>
        </p:txBody>
      </p:sp>
    </p:spTree>
    <p:extLst>
      <p:ext uri="{BB962C8B-B14F-4D97-AF65-F5344CB8AC3E}">
        <p14:creationId xmlns:p14="http://schemas.microsoft.com/office/powerpoint/2010/main" val="35250744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EE5638B2-5B40-4D4C-AAE4-0FA2FDEA7A46}" type="slidenum">
              <a:rPr lang="en-US" sz="1200">
                <a:latin typeface="Arial" charset="0"/>
              </a:rPr>
              <a:pPr/>
              <a:t>16</a:t>
            </a:fld>
            <a:endParaRPr lang="en-US" sz="1200">
              <a:latin typeface="Arial" charset="0"/>
            </a:endParaRPr>
          </a:p>
        </p:txBody>
      </p:sp>
      <p:sp>
        <p:nvSpPr>
          <p:cNvPr id="66563" name="Rectangle 2"/>
          <p:cNvSpPr>
            <a:spLocks noGrp="1" noRot="1" noChangeAspect="1" noChangeArrowheads="1" noTextEdit="1"/>
          </p:cNvSpPr>
          <p:nvPr>
            <p:ph type="sldImg"/>
          </p:nvPr>
        </p:nvSpPr>
        <p:spPr>
          <a:xfrm>
            <a:off x="1406525" y="471488"/>
            <a:ext cx="4541838" cy="3405187"/>
          </a:xfrm>
          <a:ln/>
        </p:spPr>
      </p:sp>
      <p:sp>
        <p:nvSpPr>
          <p:cNvPr id="67588" name="Rectangle 3"/>
          <p:cNvSpPr>
            <a:spLocks noGrp="1" noChangeArrowheads="1"/>
          </p:cNvSpPr>
          <p:nvPr>
            <p:ph type="body" idx="1"/>
          </p:nvPr>
        </p:nvSpPr>
        <p:spPr>
          <a:xfrm>
            <a:off x="487366" y="4216400"/>
            <a:ext cx="6338887" cy="4926013"/>
          </a:xfrm>
        </p:spPr>
        <p:txBody>
          <a:bodyPr/>
          <a:lstStyle/>
          <a:p>
            <a:pPr eaLnBrk="1" hangingPunct="1">
              <a:defRPr/>
            </a:pPr>
            <a:r>
              <a:rPr lang="en-US" u="none"/>
              <a:t>The process for appointing new members requires the prospective</a:t>
            </a:r>
            <a:r>
              <a:rPr lang="en-US" u="none" baseline="0"/>
              <a:t> member to submit the following to applicable staff secretary:</a:t>
            </a:r>
            <a:endParaRPr lang="en-US" u="none"/>
          </a:p>
          <a:p>
            <a:pPr marL="171425" indent="-171425" eaLnBrk="1" hangingPunct="1">
              <a:buFont typeface="Arial" panose="020B0604020202020204" pitchFamily="34" charset="0"/>
              <a:buChar char="•"/>
              <a:defRPr/>
            </a:pPr>
            <a:r>
              <a:rPr lang="en-US" u="none"/>
              <a:t>A Personnel Form (PF-1).</a:t>
            </a:r>
            <a:r>
              <a:rPr lang="en-US" u="none" baseline="0"/>
              <a:t> Existing members should </a:t>
            </a:r>
            <a:r>
              <a:rPr lang="en-US" u="none"/>
              <a:t>update their Personnel Information</a:t>
            </a:r>
            <a:r>
              <a:rPr lang="en-US" u="none" baseline="0"/>
              <a:t> (</a:t>
            </a:r>
            <a:r>
              <a:rPr lang="en-US" u="none"/>
              <a:t>PF-1) on</a:t>
            </a:r>
            <a:r>
              <a:rPr lang="en-US" u="none" baseline="0"/>
              <a:t> C&amp;S Connect before applying to another committee to ensure it is up to date.</a:t>
            </a:r>
          </a:p>
          <a:p>
            <a:pPr marL="171425" indent="-171425" eaLnBrk="1" hangingPunct="1">
              <a:buFont typeface="Arial" panose="020B0604020202020204" pitchFamily="34" charset="0"/>
              <a:buChar char="•"/>
              <a:defRPr/>
            </a:pPr>
            <a:r>
              <a:rPr lang="en-US" u="none" baseline="0"/>
              <a:t>A Participation Acknowledgment Form (PAF)</a:t>
            </a:r>
          </a:p>
          <a:p>
            <a:pPr marL="628558" lvl="1" indent="-171425" eaLnBrk="1" hangingPunct="1">
              <a:buFont typeface="Arial" panose="020B0604020202020204" pitchFamily="34" charset="0"/>
              <a:buChar char="−"/>
              <a:defRPr/>
            </a:pPr>
            <a:r>
              <a:rPr lang="en-US" u="none"/>
              <a:t>If</a:t>
            </a:r>
            <a:r>
              <a:rPr lang="en-US" u="none" baseline="0"/>
              <a:t> this is </a:t>
            </a:r>
            <a:r>
              <a:rPr lang="en-US" u="none"/>
              <a:t>an applicant’s first appointment to a S&amp;C Committee, they are</a:t>
            </a:r>
            <a:r>
              <a:rPr lang="en-US" u="none" strike="noStrike" baseline="0"/>
              <a:t> </a:t>
            </a:r>
            <a:r>
              <a:rPr lang="en-US" u="none"/>
              <a:t>required to return signed PAF to indicate that they:</a:t>
            </a:r>
            <a:endParaRPr lang="en-US" u="none" baseline="0"/>
          </a:p>
          <a:p>
            <a:pPr marL="1085691" marR="0" lvl="2" indent="-171425"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u="none"/>
              <a:t>Agree</a:t>
            </a:r>
            <a:r>
              <a:rPr lang="en-US" u="none" baseline="0"/>
              <a:t> </a:t>
            </a:r>
            <a:r>
              <a:rPr lang="en-US" u="none"/>
              <a:t>to adhere to Society Policies P-15.7 Ethics, P-15.8 Conflicts of Interest, P-15.9 Policy Against Discrimination (including Discriminatory Harassment), P-15.14 </a:t>
            </a:r>
            <a:r>
              <a:rPr lang="en-US" sz="1100">
                <a:latin typeface="Arial" panose="020B0604020202020204" pitchFamily="34" charset="0"/>
                <a:cs typeface="Arial" panose="020B0604020202020204" pitchFamily="34" charset="0"/>
              </a:rPr>
              <a:t>Code of Conduct </a:t>
            </a:r>
            <a:r>
              <a:rPr lang="en-US" u="none"/>
              <a:t>and P-14.6 Society Name, Seal, Emblem, Initials, Titles, Identification, and Certificates</a:t>
            </a:r>
          </a:p>
          <a:p>
            <a:pPr marL="1085691" lvl="2" indent="-171425" eaLnBrk="1" hangingPunct="1">
              <a:buFont typeface="Arial" panose="020B0604020202020204" pitchFamily="34" charset="0"/>
              <a:buChar char="−"/>
              <a:defRPr/>
            </a:pPr>
            <a:r>
              <a:rPr lang="en-US" u="none"/>
              <a:t>Acknowledge ASME ownership of materials</a:t>
            </a:r>
          </a:p>
          <a:p>
            <a:pPr marL="171450" lvl="0" indent="-171450" eaLnBrk="1" hangingPunct="1">
              <a:buFont typeface="Arial" panose="020B0604020202020204" pitchFamily="34" charset="0"/>
              <a:buChar char="•"/>
              <a:defRPr/>
            </a:pPr>
            <a:r>
              <a:rPr lang="en-US">
                <a:latin typeface="Arial" panose="020B0604020202020204" pitchFamily="34" charset="0"/>
                <a:cs typeface="Arial" panose="020B0604020202020204" pitchFamily="34" charset="0"/>
              </a:rPr>
              <a:t>Attaching a Resume/CV to the PF-1 is strongly encouraged</a:t>
            </a:r>
            <a:endParaRPr lang="en-US" u="sng">
              <a:solidFill>
                <a:srgbClr val="00B050"/>
              </a:solidFill>
            </a:endParaRPr>
          </a:p>
          <a:p>
            <a:pPr eaLnBrk="1" hangingPunct="1">
              <a:defRPr/>
            </a:pPr>
            <a:endParaRPr lang="en-US" u="none"/>
          </a:p>
          <a:p>
            <a:pPr lvl="2" eaLnBrk="1" hangingPunct="1">
              <a:lnSpc>
                <a:spcPct val="90000"/>
              </a:lnSpc>
              <a:defRPr/>
            </a:pPr>
            <a:endParaRPr lang="en-US" u="none"/>
          </a:p>
          <a:p>
            <a:pPr lvl="2" eaLnBrk="1" hangingPunct="1">
              <a:lnSpc>
                <a:spcPct val="90000"/>
              </a:lnSpc>
              <a:defRPr/>
            </a:pPr>
            <a:endParaRPr lang="en-US" u="none"/>
          </a:p>
          <a:p>
            <a:pPr eaLnBrk="1" hangingPunct="1">
              <a:buFontTx/>
              <a:buChar char="•"/>
              <a:defRPr/>
            </a:pPr>
            <a:endParaRPr lang="en-US" u="none"/>
          </a:p>
          <a:p>
            <a:pPr eaLnBrk="1" hangingPunct="1">
              <a:defRPr/>
            </a:pPr>
            <a:r>
              <a:rPr lang="en-US" u="none"/>
              <a:t> </a:t>
            </a:r>
          </a:p>
          <a:p>
            <a:pPr eaLnBrk="1" hangingPunct="1">
              <a:defRPr/>
            </a:pPr>
            <a:endParaRPr lang="en-US" u="none"/>
          </a:p>
          <a:p>
            <a:pPr eaLnBrk="1" hangingPunct="1">
              <a:defRPr/>
            </a:pPr>
            <a:endParaRPr lang="en-US" u="none"/>
          </a:p>
        </p:txBody>
      </p:sp>
    </p:spTree>
    <p:extLst>
      <p:ext uri="{BB962C8B-B14F-4D97-AF65-F5344CB8AC3E}">
        <p14:creationId xmlns:p14="http://schemas.microsoft.com/office/powerpoint/2010/main" val="12446416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A19AF5AA-33FC-4329-B12B-3DF9034ED1FC}" type="slidenum">
              <a:rPr lang="en-US" sz="1200">
                <a:latin typeface="Arial" charset="0"/>
              </a:rPr>
              <a:pPr/>
              <a:t>17</a:t>
            </a:fld>
            <a:endParaRPr lang="en-US" sz="1200">
              <a:latin typeface="Arial" charset="0"/>
            </a:endParaRPr>
          </a:p>
        </p:txBody>
      </p:sp>
      <p:sp>
        <p:nvSpPr>
          <p:cNvPr id="67587" name="Rectangle 2"/>
          <p:cNvSpPr>
            <a:spLocks noGrp="1" noRot="1" noChangeAspect="1" noChangeArrowheads="1" noTextEdit="1"/>
          </p:cNvSpPr>
          <p:nvPr>
            <p:ph type="sldImg"/>
          </p:nvPr>
        </p:nvSpPr>
        <p:spPr>
          <a:xfrm>
            <a:off x="1406525" y="471488"/>
            <a:ext cx="4541838" cy="3405187"/>
          </a:xfrm>
          <a:ln/>
        </p:spPr>
      </p:sp>
      <p:sp>
        <p:nvSpPr>
          <p:cNvPr id="67588" name="Rectangle 3"/>
          <p:cNvSpPr>
            <a:spLocks noGrp="1" noChangeArrowheads="1"/>
          </p:cNvSpPr>
          <p:nvPr>
            <p:ph type="body" idx="1"/>
          </p:nvPr>
        </p:nvSpPr>
        <p:spPr>
          <a:xfrm>
            <a:off x="487366" y="4216400"/>
            <a:ext cx="6338887" cy="4926013"/>
          </a:xfrm>
          <a:noFill/>
        </p:spPr>
        <p:txBody>
          <a:bodyPr/>
          <a:lstStyle/>
          <a:p>
            <a:pPr marL="241237" lvl="1" indent="-120618" eaLnBrk="1" hangingPunct="1">
              <a:buFontTx/>
              <a:buChar char="•"/>
            </a:pPr>
            <a:r>
              <a:rPr lang="en-US" u="none"/>
              <a:t>The Committee reviews each application based on the committee’s needs and the qualifications of the individual, as well as the current membership balance of the committee. The Committee then votes to recommend the appointment. </a:t>
            </a:r>
          </a:p>
          <a:p>
            <a:pPr marL="241237" lvl="1" indent="-120618" eaLnBrk="1" hangingPunct="1">
              <a:buFontTx/>
              <a:buChar char="•"/>
            </a:pPr>
            <a:r>
              <a:rPr lang="en-US" u="none"/>
              <a:t>Generally, </a:t>
            </a:r>
            <a:r>
              <a:rPr lang="en-US" u="none" strike="noStrike"/>
              <a:t>the </a:t>
            </a:r>
            <a:r>
              <a:rPr lang="en-US" u="none"/>
              <a:t>parent committee </a:t>
            </a:r>
            <a:r>
              <a:rPr lang="en-US" u="none" strike="noStrike"/>
              <a:t>will vote</a:t>
            </a:r>
            <a:r>
              <a:rPr lang="en-US" u="none" strike="noStrike" baseline="0"/>
              <a:t> on the recommended appointment. </a:t>
            </a:r>
          </a:p>
          <a:p>
            <a:pPr marL="749176" lvl="2" indent="-171425" eaLnBrk="1" hangingPunct="1">
              <a:buFont typeface="Arial" panose="020B0604020202020204" pitchFamily="34" charset="0"/>
              <a:buChar char="−"/>
            </a:pPr>
            <a:r>
              <a:rPr lang="en-US" u="none" strike="noStrike" baseline="0"/>
              <a:t>For example: </a:t>
            </a:r>
            <a:r>
              <a:rPr lang="en-US" u="none"/>
              <a:t>subgroup members are approved by the </a:t>
            </a:r>
            <a:r>
              <a:rPr lang="en-US" u="none" strike="noStrike"/>
              <a:t>parent</a:t>
            </a:r>
            <a:r>
              <a:rPr lang="en-US" u="none"/>
              <a:t> subcommittee; subcommittee members are approved by the </a:t>
            </a:r>
            <a:r>
              <a:rPr lang="en-US" u="none" strike="noStrike"/>
              <a:t>parent</a:t>
            </a:r>
            <a:r>
              <a:rPr lang="en-US" u="none"/>
              <a:t> Consensus Committee, and Standards Committee members are approved by the </a:t>
            </a:r>
            <a:r>
              <a:rPr lang="en-US" u="none" strike="noStrike"/>
              <a:t>parent</a:t>
            </a:r>
            <a:r>
              <a:rPr lang="en-US" u="none"/>
              <a:t> Supervisory Board.</a:t>
            </a:r>
          </a:p>
          <a:p>
            <a:pPr marL="241237" lvl="1" indent="-120618" eaLnBrk="1" hangingPunct="1">
              <a:buFontTx/>
              <a:buChar char="•"/>
            </a:pPr>
            <a:r>
              <a:rPr lang="en-US" u="none"/>
              <a:t>Once necessary approvals are achieved and a signed PAF form is on file, applicants are sent an</a:t>
            </a:r>
            <a:r>
              <a:rPr lang="en-US" u="none" baseline="0"/>
              <a:t> </a:t>
            </a:r>
            <a:r>
              <a:rPr lang="en-US" u="none"/>
              <a:t>appointment letter, and their name will be added to the roster.</a:t>
            </a:r>
          </a:p>
          <a:p>
            <a:pPr marL="241237" lvl="1" indent="-120618" eaLnBrk="1" hangingPunct="1">
              <a:buFontTx/>
              <a:buChar char="•"/>
            </a:pPr>
            <a:r>
              <a:rPr lang="en-US" u="none"/>
              <a:t>Members are appointed for a</a:t>
            </a:r>
            <a:r>
              <a:rPr lang="en-US" u="none">
                <a:solidFill>
                  <a:srgbClr val="00B050"/>
                </a:solidFill>
              </a:rPr>
              <a:t> term not to exceed 5 years</a:t>
            </a:r>
            <a:endParaRPr lang="en-US" u="none"/>
          </a:p>
          <a:p>
            <a:pPr marL="241237" lvl="1" indent="-120618" eaLnBrk="1" hangingPunct="1">
              <a:buFontTx/>
              <a:buChar char="•"/>
            </a:pPr>
            <a:r>
              <a:rPr lang="en-US" u="none"/>
              <a:t>A signed confidentiality form is required upon appointment to a Conformity Assessment Committee. </a:t>
            </a:r>
          </a:p>
          <a:p>
            <a:pPr marL="749176" lvl="2" indent="-171425" eaLnBrk="1" hangingPunct="1">
              <a:buFont typeface="Arial" panose="020B0604020202020204" pitchFamily="34" charset="0"/>
              <a:buChar char="−"/>
            </a:pPr>
            <a:r>
              <a:rPr lang="en-US" u="none"/>
              <a:t>Conformity Assessment Committees are discussed further in</a:t>
            </a:r>
            <a:r>
              <a:rPr lang="en-US" u="none" baseline="0"/>
              <a:t> Module </a:t>
            </a:r>
            <a:r>
              <a:rPr lang="en-US" u="none"/>
              <a:t>B3.</a:t>
            </a:r>
            <a:r>
              <a:rPr lang="en-US" u="none" strike="sngStrike"/>
              <a:t> </a:t>
            </a:r>
          </a:p>
          <a:p>
            <a:pPr eaLnBrk="1" hangingPunct="1">
              <a:buFontTx/>
              <a:buNone/>
            </a:pPr>
            <a:endParaRPr lang="en-US" u="none" strike="sngStrike"/>
          </a:p>
        </p:txBody>
      </p:sp>
    </p:spTree>
    <p:extLst>
      <p:ext uri="{BB962C8B-B14F-4D97-AF65-F5344CB8AC3E}">
        <p14:creationId xmlns:p14="http://schemas.microsoft.com/office/powerpoint/2010/main" val="27413884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D4F827C3-4906-405E-8D66-81ED57777397}" type="slidenum">
              <a:rPr lang="en-US" sz="1200">
                <a:latin typeface="Arial" charset="0"/>
              </a:rPr>
              <a:pPr/>
              <a:t>18</a:t>
            </a:fld>
            <a:endParaRPr lang="en-US" sz="1200">
              <a:latin typeface="Arial" charset="0"/>
            </a:endParaRPr>
          </a:p>
        </p:txBody>
      </p:sp>
      <p:sp>
        <p:nvSpPr>
          <p:cNvPr id="72707" name="Rectangle 2"/>
          <p:cNvSpPr>
            <a:spLocks noGrp="1" noRot="1" noChangeAspect="1" noChangeArrowheads="1" noTextEdit="1"/>
          </p:cNvSpPr>
          <p:nvPr>
            <p:ph type="sldImg"/>
          </p:nvPr>
        </p:nvSpPr>
        <p:spPr>
          <a:xfrm>
            <a:off x="1406525" y="471488"/>
            <a:ext cx="4541838" cy="3405187"/>
          </a:xfrm>
          <a:ln/>
        </p:spPr>
      </p:sp>
      <p:sp>
        <p:nvSpPr>
          <p:cNvPr id="72708" name="Rectangle 3"/>
          <p:cNvSpPr>
            <a:spLocks noGrp="1" noChangeArrowheads="1"/>
          </p:cNvSpPr>
          <p:nvPr>
            <p:ph type="body" idx="1"/>
          </p:nvPr>
        </p:nvSpPr>
        <p:spPr>
          <a:xfrm>
            <a:off x="487366" y="4216400"/>
            <a:ext cx="6338887" cy="4926013"/>
          </a:xfrm>
          <a:noFill/>
        </p:spPr>
        <p:txBody>
          <a:bodyPr/>
          <a:lstStyle/>
          <a:p>
            <a:pPr eaLnBrk="1" hangingPunct="1"/>
            <a:r>
              <a:rPr lang="en-US" u="none" strike="noStrike"/>
              <a:t>The process for appointing delegates is very similar to appointing</a:t>
            </a:r>
            <a:r>
              <a:rPr lang="en-US" u="none" strike="noStrike" baseline="0"/>
              <a:t> a member.</a:t>
            </a:r>
            <a:endParaRPr lang="en-US" u="none" strike="noStrike"/>
          </a:p>
          <a:p>
            <a:pPr marL="171404" indent="-171404" eaLnBrk="1" hangingPunct="1">
              <a:buFont typeface="Arial" pitchFamily="34" charset="0"/>
              <a:buChar char="•"/>
            </a:pPr>
            <a:r>
              <a:rPr lang="en-US" u="none"/>
              <a:t>First the group recommends an individual to represent them. </a:t>
            </a:r>
          </a:p>
          <a:p>
            <a:pPr marL="171404" indent="-171404" eaLnBrk="1" hangingPunct="1">
              <a:buFont typeface="Arial" pitchFamily="34" charset="0"/>
              <a:buChar char="•"/>
            </a:pPr>
            <a:r>
              <a:rPr lang="en-US" u="none"/>
              <a:t>The group provides an explanation of their interest in participating. </a:t>
            </a:r>
          </a:p>
          <a:p>
            <a:pPr marL="171404" indent="-171404" eaLnBrk="1" hangingPunct="1">
              <a:buFont typeface="Arial" pitchFamily="34" charset="0"/>
              <a:buChar char="•"/>
            </a:pPr>
            <a:r>
              <a:rPr lang="en-US" u="none"/>
              <a:t>Just like members, delegates are sent a package or e-mail which includes the hardcopy or links to:</a:t>
            </a:r>
          </a:p>
          <a:p>
            <a:pPr marL="480886" lvl="2" indent="-119031" eaLnBrk="1" hangingPunct="1">
              <a:buFont typeface="Arial" charset="0"/>
              <a:buChar char="–"/>
            </a:pPr>
            <a:r>
              <a:rPr lang="en-US" u="none"/>
              <a:t>Society Policies P-15.7 Ethics, P-15.8 Conflicts of Interest, P-15.9 Policy Against Discrimination (including Discriminatory Harassment), P-15.14 Code of Conduct and P-14.6 Society Name, Seal, Emblem, Initials, Titles, Identification, and Certificates</a:t>
            </a:r>
          </a:p>
          <a:p>
            <a:pPr marL="480886" lvl="2" indent="-119031" eaLnBrk="1" hangingPunct="1">
              <a:buFont typeface="Arial" charset="0"/>
              <a:buChar char="–"/>
            </a:pPr>
            <a:r>
              <a:rPr lang="en-US" u="none"/>
              <a:t>A Participation acknowledgement Form (PAF)  </a:t>
            </a:r>
          </a:p>
          <a:p>
            <a:pPr marL="171404" indent="-171404" eaLnBrk="1" hangingPunct="1">
              <a:buFont typeface="Arial" pitchFamily="34" charset="0"/>
              <a:buChar char="•"/>
            </a:pPr>
            <a:r>
              <a:rPr lang="en-US" u="none"/>
              <a:t>If this is the applicant’s first appointment to a Standards and Certification Committee, the applicant is required to return a signed PAF form </a:t>
            </a:r>
          </a:p>
          <a:p>
            <a:pPr marL="171404" indent="-171404" eaLnBrk="1" hangingPunct="1">
              <a:buFont typeface="Arial" pitchFamily="34" charset="0"/>
              <a:buChar char="•"/>
            </a:pPr>
            <a:r>
              <a:rPr lang="en-US" u="none"/>
              <a:t>After PAF and PF-1 received, the Consensus Committee votes to recommend the appointment of delegates to the cognizant board for appointment for a term not exceeding five years. </a:t>
            </a:r>
          </a:p>
          <a:p>
            <a:pPr eaLnBrk="1" hangingPunct="1"/>
            <a:endParaRPr lang="en-US" u="none"/>
          </a:p>
        </p:txBody>
      </p:sp>
    </p:spTree>
    <p:extLst>
      <p:ext uri="{BB962C8B-B14F-4D97-AF65-F5344CB8AC3E}">
        <p14:creationId xmlns:p14="http://schemas.microsoft.com/office/powerpoint/2010/main" val="220477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t>Module A contains </a:t>
            </a:r>
            <a:r>
              <a:rPr lang="en-US" u="none"/>
              <a:t>six </a:t>
            </a:r>
            <a:r>
              <a:rPr lang="en-US"/>
              <a:t>submodules. This is Module A3 Membership Maintenance</a:t>
            </a:r>
          </a:p>
          <a:p>
            <a:endParaRPr lang="en-US"/>
          </a:p>
          <a:p>
            <a:endParaRPr lang="en-US"/>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1</a:t>
            </a:fld>
            <a:endParaRPr lang="en-US">
              <a:solidFill>
                <a:prstClr val="black"/>
              </a:solidFill>
            </a:endParaRPr>
          </a:p>
        </p:txBody>
      </p:sp>
    </p:spTree>
    <p:extLst>
      <p:ext uri="{BB962C8B-B14F-4D97-AF65-F5344CB8AC3E}">
        <p14:creationId xmlns:p14="http://schemas.microsoft.com/office/powerpoint/2010/main" val="37408533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D09CE369-D413-4896-B4C6-DEB79B7E9D8E}" type="slidenum">
              <a:rPr lang="en-US" sz="1200">
                <a:latin typeface="Arial" charset="0"/>
              </a:rPr>
              <a:pPr/>
              <a:t>19</a:t>
            </a:fld>
            <a:endParaRPr lang="en-US" sz="1200">
              <a:latin typeface="Arial" charset="0"/>
            </a:endParaRPr>
          </a:p>
        </p:txBody>
      </p:sp>
      <p:sp>
        <p:nvSpPr>
          <p:cNvPr id="68611" name="Rectangle 2"/>
          <p:cNvSpPr>
            <a:spLocks noGrp="1" noRot="1" noChangeAspect="1" noChangeArrowheads="1" noTextEdit="1"/>
          </p:cNvSpPr>
          <p:nvPr>
            <p:ph type="sldImg"/>
          </p:nvPr>
        </p:nvSpPr>
        <p:spPr>
          <a:xfrm>
            <a:off x="1406525" y="471488"/>
            <a:ext cx="4541838" cy="3405187"/>
          </a:xfrm>
          <a:ln/>
        </p:spPr>
      </p:sp>
      <p:sp>
        <p:nvSpPr>
          <p:cNvPr id="68612" name="Rectangle 3"/>
          <p:cNvSpPr>
            <a:spLocks noGrp="1" noChangeArrowheads="1"/>
          </p:cNvSpPr>
          <p:nvPr>
            <p:ph type="body" idx="1"/>
          </p:nvPr>
        </p:nvSpPr>
        <p:spPr>
          <a:xfrm>
            <a:off x="487366" y="4216400"/>
            <a:ext cx="6338887" cy="4926013"/>
          </a:xfrm>
          <a:noFill/>
        </p:spPr>
        <p:txBody>
          <a:bodyPr/>
          <a:lstStyle/>
          <a:p>
            <a:pPr eaLnBrk="1" hangingPunct="1"/>
            <a:r>
              <a:rPr lang="en-US" u="none">
                <a:solidFill>
                  <a:schemeClr val="tx1"/>
                </a:solidFill>
              </a:rPr>
              <a:t>Reappointments:</a:t>
            </a:r>
          </a:p>
          <a:p>
            <a:pPr marL="239649" lvl="1" indent="-119031" eaLnBrk="1" hangingPunct="1">
              <a:buFontTx/>
              <a:buChar char="•"/>
            </a:pPr>
            <a:r>
              <a:rPr lang="en-US" u="none">
                <a:solidFill>
                  <a:schemeClr val="tx1"/>
                </a:solidFill>
              </a:rPr>
              <a:t>Members approaching the end of their term are asked whether they wish to be reappointed. If the individual does want to be reappointed, and if the member has fulfilled their membership duties over their previous term by attending meetings, voting on items, etc., then the committee will vote to reappoint the individual subject to approval by the parent committee.  </a:t>
            </a:r>
          </a:p>
          <a:p>
            <a:pPr marL="239649" lvl="1" indent="-119031" eaLnBrk="1" hangingPunct="1">
              <a:buFontTx/>
              <a:buChar char="•"/>
            </a:pPr>
            <a:r>
              <a:rPr lang="en-US" u="none">
                <a:solidFill>
                  <a:schemeClr val="tx1"/>
                </a:solidFill>
              </a:rPr>
              <a:t>If the member has not met their membership obligations, the committee can allow the member’s term to expire.</a:t>
            </a:r>
          </a:p>
          <a:p>
            <a:pPr eaLnBrk="1" hangingPunct="1"/>
            <a:endParaRPr lang="en-US" u="none">
              <a:solidFill>
                <a:schemeClr val="tx1"/>
              </a:solidFill>
            </a:endParaRPr>
          </a:p>
          <a:p>
            <a:pPr eaLnBrk="1" hangingPunct="1"/>
            <a:r>
              <a:rPr lang="en-US" u="none">
                <a:solidFill>
                  <a:schemeClr val="tx1"/>
                </a:solidFill>
              </a:rPr>
              <a:t>Terminations:</a:t>
            </a:r>
          </a:p>
          <a:p>
            <a:pPr marL="239649" lvl="1" indent="-119031" eaLnBrk="1" hangingPunct="1">
              <a:buFontTx/>
              <a:buChar char="•"/>
            </a:pPr>
            <a:r>
              <a:rPr lang="en-US" u="none">
                <a:solidFill>
                  <a:schemeClr val="tx1"/>
                </a:solidFill>
              </a:rPr>
              <a:t>The Chair should review the performance of committee members on a continuous basis.</a:t>
            </a:r>
          </a:p>
          <a:p>
            <a:pPr marL="239649" lvl="1" indent="-119031" eaLnBrk="1" hangingPunct="1">
              <a:buFontTx/>
              <a:buChar char="•"/>
            </a:pPr>
            <a:r>
              <a:rPr lang="en-US" u="none">
                <a:solidFill>
                  <a:schemeClr val="tx1"/>
                </a:solidFill>
              </a:rPr>
              <a:t>As a result of the review, the Chair may recommend termination of a member’s membership subject to Supervisory Board approval.  If an individual’s membership is terminated, the member may appeal should they</a:t>
            </a:r>
            <a:r>
              <a:rPr lang="en-US" u="none" baseline="0">
                <a:solidFill>
                  <a:schemeClr val="tx1"/>
                </a:solidFill>
              </a:rPr>
              <a:t> </a:t>
            </a:r>
            <a:r>
              <a:rPr lang="en-US" u="none">
                <a:solidFill>
                  <a:schemeClr val="tx1"/>
                </a:solidFill>
              </a:rPr>
              <a:t>object to the termination.   </a:t>
            </a:r>
          </a:p>
          <a:p>
            <a:pPr marL="239649" lvl="1" indent="-119031" eaLnBrk="1" hangingPunct="1"/>
            <a:endParaRPr lang="en-US" u="none">
              <a:solidFill>
                <a:schemeClr val="tx1"/>
              </a:solidFill>
            </a:endParaRPr>
          </a:p>
          <a:p>
            <a:pPr eaLnBrk="1" hangingPunct="1"/>
            <a:r>
              <a:rPr lang="en-US" u="none">
                <a:solidFill>
                  <a:schemeClr val="tx1"/>
                </a:solidFill>
              </a:rPr>
              <a:t>Resignations:</a:t>
            </a:r>
          </a:p>
          <a:p>
            <a:pPr marL="239649" lvl="1" indent="-119031" eaLnBrk="1" hangingPunct="1">
              <a:buFontTx/>
              <a:buChar char="•"/>
            </a:pPr>
            <a:r>
              <a:rPr lang="en-US" u="none">
                <a:solidFill>
                  <a:schemeClr val="tx1"/>
                </a:solidFill>
              </a:rPr>
              <a:t>Members who wish to resign from a committee should inform the </a:t>
            </a:r>
            <a:r>
              <a:rPr lang="en-US" u="none" strike="noStrike">
                <a:solidFill>
                  <a:schemeClr val="tx1"/>
                </a:solidFill>
              </a:rPr>
              <a:t>ASME Staff Secretary (and the Committee officers) as practical.</a:t>
            </a:r>
          </a:p>
        </p:txBody>
      </p:sp>
    </p:spTree>
    <p:extLst>
      <p:ext uri="{BB962C8B-B14F-4D97-AF65-F5344CB8AC3E}">
        <p14:creationId xmlns:p14="http://schemas.microsoft.com/office/powerpoint/2010/main" val="34238095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E337C8B9-6A63-46C7-8C40-01275EC5BD7A}" type="slidenum">
              <a:rPr lang="en-US" sz="1200">
                <a:latin typeface="Arial" charset="0"/>
              </a:rPr>
              <a:pPr/>
              <a:t>20</a:t>
            </a:fld>
            <a:endParaRPr lang="en-US" sz="1200">
              <a:latin typeface="Arial" charset="0"/>
            </a:endParaRPr>
          </a:p>
        </p:txBody>
      </p:sp>
      <p:sp>
        <p:nvSpPr>
          <p:cNvPr id="73731" name="Rectangle 2"/>
          <p:cNvSpPr>
            <a:spLocks noGrp="1" noRot="1" noChangeAspect="1" noChangeArrowheads="1" noTextEdit="1"/>
          </p:cNvSpPr>
          <p:nvPr>
            <p:ph type="sldImg"/>
          </p:nvPr>
        </p:nvSpPr>
        <p:spPr>
          <a:xfrm>
            <a:off x="1406525" y="471488"/>
            <a:ext cx="4541838" cy="3405187"/>
          </a:xfrm>
          <a:ln/>
        </p:spPr>
      </p:sp>
      <p:sp>
        <p:nvSpPr>
          <p:cNvPr id="73732" name="Rectangle 3"/>
          <p:cNvSpPr>
            <a:spLocks noGrp="1" noChangeArrowheads="1"/>
          </p:cNvSpPr>
          <p:nvPr>
            <p:ph type="body" idx="1"/>
          </p:nvPr>
        </p:nvSpPr>
        <p:spPr>
          <a:xfrm>
            <a:off x="487366" y="4216400"/>
            <a:ext cx="6338887" cy="4926013"/>
          </a:xfrm>
          <a:noFill/>
        </p:spPr>
        <p:txBody>
          <a:bodyPr/>
          <a:lstStyle/>
          <a:p>
            <a:pPr eaLnBrk="1" hangingPunct="1"/>
            <a:r>
              <a:rPr lang="en-US" b="0" u="none"/>
              <a:t>Reappointments/Terminations/Resignations of</a:t>
            </a:r>
            <a:r>
              <a:rPr lang="en-US" b="0" u="none" baseline="0"/>
              <a:t> delegates are handled in the same manner as members, with the following additions: </a:t>
            </a:r>
          </a:p>
          <a:p>
            <a:pPr eaLnBrk="1" hangingPunct="1"/>
            <a:endParaRPr lang="en-US" u="none"/>
          </a:p>
          <a:p>
            <a:pPr eaLnBrk="1" hangingPunct="1"/>
            <a:r>
              <a:rPr lang="en-US" u="none"/>
              <a:t>Terminations:</a:t>
            </a:r>
          </a:p>
          <a:p>
            <a:pPr marL="239649" lvl="1" indent="-119031" eaLnBrk="1" hangingPunct="1">
              <a:buFontTx/>
              <a:buChar char="•"/>
            </a:pPr>
            <a:r>
              <a:rPr lang="en-US" u="none"/>
              <a:t>If a delegate has not met their membership obligations, it is recommended first that the committee contact the delegate’s organization.</a:t>
            </a:r>
          </a:p>
          <a:p>
            <a:pPr marL="239649" lvl="1" indent="-119031" eaLnBrk="1" hangingPunct="1">
              <a:buFontTx/>
              <a:buChar char="•"/>
            </a:pPr>
            <a:r>
              <a:rPr lang="en-US" u="none"/>
              <a:t>Based on the response (or lack thereof) from the group,  the Chair may recommend termination of a delegate’s membership which is subject to Supervisory Board approval.  If a delegate’s membership is terminated, the delegate may appeal should they object to the termination.   </a:t>
            </a:r>
          </a:p>
          <a:p>
            <a:pPr eaLnBrk="1" hangingPunct="1"/>
            <a:endParaRPr lang="en-US" u="none"/>
          </a:p>
          <a:p>
            <a:pPr eaLnBrk="1" hangingPunct="1"/>
            <a:r>
              <a:rPr lang="en-US" u="none"/>
              <a:t>Resignations:</a:t>
            </a:r>
          </a:p>
          <a:p>
            <a:pPr marL="239649" lvl="1" indent="-119031" eaLnBrk="1" hangingPunct="1">
              <a:buFontTx/>
              <a:buChar char="•"/>
            </a:pPr>
            <a:r>
              <a:rPr lang="en-US" u="none"/>
              <a:t>Delegates who wish to resign from a committee should discuss this with their group and inform the ASME Staff Secretary as soon as practical of their resignation and specify</a:t>
            </a:r>
            <a:r>
              <a:rPr lang="en-US" u="none" baseline="0"/>
              <a:t> </a:t>
            </a:r>
            <a:r>
              <a:rPr lang="en-US" u="none"/>
              <a:t>whether or not their group wishes to propose a new delegate.</a:t>
            </a:r>
          </a:p>
          <a:p>
            <a:pPr marL="239649" lvl="1" indent="-119031" eaLnBrk="1" hangingPunct="1">
              <a:buFontTx/>
              <a:buChar char="•"/>
            </a:pPr>
            <a:endParaRPr lang="en-US" u="none"/>
          </a:p>
        </p:txBody>
      </p:sp>
    </p:spTree>
    <p:extLst>
      <p:ext uri="{BB962C8B-B14F-4D97-AF65-F5344CB8AC3E}">
        <p14:creationId xmlns:p14="http://schemas.microsoft.com/office/powerpoint/2010/main" val="34796968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99CBA31D-372F-4CC7-80F2-17DE0DC5122E}" type="slidenum">
              <a:rPr lang="en-US" sz="1200">
                <a:latin typeface="Arial" charset="0"/>
              </a:rPr>
              <a:pPr/>
              <a:t>21</a:t>
            </a:fld>
            <a:endParaRPr lang="en-US" sz="1200">
              <a:latin typeface="Arial" charset="0"/>
            </a:endParaRPr>
          </a:p>
        </p:txBody>
      </p:sp>
      <p:sp>
        <p:nvSpPr>
          <p:cNvPr id="49155" name="Rectangle 2"/>
          <p:cNvSpPr>
            <a:spLocks noGrp="1" noRot="1" noChangeAspect="1" noChangeArrowheads="1" noTextEdit="1"/>
          </p:cNvSpPr>
          <p:nvPr>
            <p:ph type="sldImg"/>
          </p:nvPr>
        </p:nvSpPr>
        <p:spPr>
          <a:xfrm>
            <a:off x="1406525" y="471488"/>
            <a:ext cx="4541838" cy="3405187"/>
          </a:xfrm>
          <a:ln/>
        </p:spPr>
      </p:sp>
      <p:sp>
        <p:nvSpPr>
          <p:cNvPr id="49156" name="Rectangle 3"/>
          <p:cNvSpPr>
            <a:spLocks noGrp="1" noChangeArrowheads="1"/>
          </p:cNvSpPr>
          <p:nvPr>
            <p:ph type="body" idx="1"/>
          </p:nvPr>
        </p:nvSpPr>
        <p:spPr>
          <a:xfrm>
            <a:off x="487366" y="4216400"/>
            <a:ext cx="6338887" cy="4926013"/>
          </a:xfrm>
          <a:noFill/>
        </p:spPr>
        <p:txBody>
          <a:bodyPr/>
          <a:lstStyle/>
          <a:p>
            <a:pPr eaLnBrk="1" hangingPunct="1"/>
            <a:r>
              <a:rPr lang="en-US" b="1"/>
              <a:t>Part II</a:t>
            </a:r>
            <a:r>
              <a:rPr lang="en-US" b="1" u="none"/>
              <a:t>I</a:t>
            </a:r>
            <a:r>
              <a:rPr lang="en-US" b="1"/>
              <a:t> – Election of Officers</a:t>
            </a:r>
          </a:p>
          <a:p>
            <a:pPr eaLnBrk="1" hangingPunct="1"/>
            <a:endParaRPr lang="en-US"/>
          </a:p>
          <a:p>
            <a:pPr defTabSz="914161" eaLnBrk="1" hangingPunct="1">
              <a:defRPr/>
            </a:pPr>
            <a:r>
              <a:rPr lang="en-US"/>
              <a:t>Now that we have identified the types of committee membership, we will now look at how standards committee officers are selected.</a:t>
            </a:r>
          </a:p>
          <a:p>
            <a:pPr eaLnBrk="1" hangingPunct="1"/>
            <a:endParaRPr lang="en-US"/>
          </a:p>
        </p:txBody>
      </p:sp>
    </p:spTree>
    <p:extLst>
      <p:ext uri="{BB962C8B-B14F-4D97-AF65-F5344CB8AC3E}">
        <p14:creationId xmlns:p14="http://schemas.microsoft.com/office/powerpoint/2010/main" val="9043975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9B403BF6-9911-4903-8B7E-00086D334866}" type="slidenum">
              <a:rPr lang="en-US" sz="1200">
                <a:latin typeface="Arial" charset="0"/>
              </a:rPr>
              <a:pPr/>
              <a:t>22</a:t>
            </a:fld>
            <a:endParaRPr lang="en-US" sz="1200">
              <a:latin typeface="Arial" charset="0"/>
            </a:endParaRPr>
          </a:p>
        </p:txBody>
      </p:sp>
      <p:sp>
        <p:nvSpPr>
          <p:cNvPr id="59395" name="Rectangle 2"/>
          <p:cNvSpPr>
            <a:spLocks noGrp="1" noRot="1" noChangeAspect="1" noChangeArrowheads="1" noTextEdit="1"/>
          </p:cNvSpPr>
          <p:nvPr>
            <p:ph type="sldImg"/>
          </p:nvPr>
        </p:nvSpPr>
        <p:spPr>
          <a:xfrm>
            <a:off x="1406525" y="471488"/>
            <a:ext cx="4541838" cy="3405187"/>
          </a:xfrm>
          <a:ln/>
        </p:spPr>
      </p:sp>
      <p:sp>
        <p:nvSpPr>
          <p:cNvPr id="60420" name="Rectangle 3"/>
          <p:cNvSpPr>
            <a:spLocks noGrp="1" noChangeArrowheads="1"/>
          </p:cNvSpPr>
          <p:nvPr>
            <p:ph type="body" idx="1"/>
          </p:nvPr>
        </p:nvSpPr>
        <p:spPr>
          <a:xfrm>
            <a:off x="487366" y="4216400"/>
            <a:ext cx="6338887" cy="4926013"/>
          </a:xfrm>
        </p:spPr>
        <p:txBody>
          <a:bodyPr/>
          <a:lstStyle/>
          <a:p>
            <a:pPr marL="0" lvl="1" eaLnBrk="1" hangingPunct="1">
              <a:defRPr/>
            </a:pPr>
            <a:r>
              <a:rPr lang="en-US">
                <a:latin typeface="Arial"/>
                <a:cs typeface="Arial"/>
              </a:rPr>
              <a:t>For officer elections, eligible consensus body members are contacted to determine their willingness to serve in an officer position. ASME Staff then compiles this list of eligible members willing to serve. The balloting process depends on the number of candidates.</a:t>
            </a:r>
          </a:p>
          <a:p>
            <a:pPr marL="0" lvl="1">
              <a:defRPr/>
            </a:pPr>
            <a:endParaRPr lang="en-US">
              <a:latin typeface="Arial"/>
              <a:cs typeface="Arial"/>
            </a:endParaRPr>
          </a:p>
          <a:p>
            <a:pPr marL="0" lvl="1">
              <a:defRPr/>
            </a:pPr>
            <a:r>
              <a:rPr lang="en-US" u="none">
                <a:latin typeface="Arial"/>
                <a:cs typeface="Arial"/>
              </a:rPr>
              <a:t>Generally, a weighted</a:t>
            </a:r>
            <a:r>
              <a:rPr lang="en-US" u="none" baseline="0">
                <a:latin typeface="Arial"/>
                <a:cs typeface="Arial"/>
              </a:rPr>
              <a:t> ballot </a:t>
            </a:r>
            <a:r>
              <a:rPr lang="en-US" u="none">
                <a:latin typeface="Arial"/>
                <a:cs typeface="Arial"/>
              </a:rPr>
              <a:t>election process is used for committee elections when there are 3 or more candidates. </a:t>
            </a:r>
            <a:r>
              <a:rPr lang="en-US" u="none" baseline="0">
                <a:latin typeface="Arial"/>
                <a:cs typeface="Arial"/>
              </a:rPr>
              <a:t>This process </a:t>
            </a:r>
            <a:r>
              <a:rPr lang="en-US" u="none">
                <a:latin typeface="Arial"/>
                <a:cs typeface="Arial"/>
              </a:rPr>
              <a:t>should begin at least</a:t>
            </a:r>
            <a:r>
              <a:rPr lang="en-US" u="none" baseline="0">
                <a:latin typeface="Arial"/>
                <a:cs typeface="Arial"/>
              </a:rPr>
              <a:t> </a:t>
            </a:r>
            <a:r>
              <a:rPr lang="en-US" u="none">
                <a:latin typeface="Arial"/>
                <a:cs typeface="Arial"/>
              </a:rPr>
              <a:t>six months prior to the expiration of the officer’s term. </a:t>
            </a:r>
            <a:endParaRPr lang="en-US"/>
          </a:p>
          <a:p>
            <a:pPr eaLnBrk="1" hangingPunct="1">
              <a:defRPr/>
            </a:pPr>
            <a:endParaRPr lang="en-US" b="1" u="none"/>
          </a:p>
          <a:p>
            <a:pPr eaLnBrk="1" hangingPunct="1">
              <a:defRPr/>
            </a:pPr>
            <a:r>
              <a:rPr lang="en-US" u="none">
                <a:latin typeface="Arial"/>
                <a:cs typeface="Arial"/>
              </a:rPr>
              <a:t>The Weighted ballot election process is conducted in the following way:</a:t>
            </a:r>
          </a:p>
          <a:p>
            <a:pPr marL="241300" lvl="1" indent="-120650" defTabSz="914266" eaLnBrk="1" hangingPunct="1">
              <a:buFontTx/>
              <a:buChar char="•"/>
              <a:defRPr/>
            </a:pPr>
            <a:r>
              <a:rPr lang="en-US" u="none">
                <a:latin typeface="Arial"/>
                <a:cs typeface="Arial"/>
              </a:rPr>
              <a:t>The secretary</a:t>
            </a:r>
            <a:r>
              <a:rPr lang="en-US" u="none" baseline="0">
                <a:latin typeface="Arial"/>
                <a:cs typeface="Arial"/>
              </a:rPr>
              <a:t> shall submit to members of the committee a list of names who are qualified and willing to serve in the office. </a:t>
            </a:r>
          </a:p>
          <a:p>
            <a:pPr marL="749300" lvl="2" indent="-170815" defTabSz="914266" eaLnBrk="1" hangingPunct="1">
              <a:buFont typeface="Arial" panose="020B0604020202020204" pitchFamily="34" charset="0"/>
              <a:buChar char="−"/>
              <a:defRPr/>
            </a:pPr>
            <a:r>
              <a:rPr lang="en-US">
                <a:latin typeface="Arial"/>
                <a:cs typeface="Arial"/>
              </a:rPr>
              <a:t>The Secretary will develop this list by contacting the qualified individuals and providing them an opportunity to indicate their willingness to serve in this position and request that their name be added to the list. </a:t>
            </a:r>
            <a:endParaRPr lang="en-US" u="none" baseline="0">
              <a:latin typeface="Arial"/>
              <a:cs typeface="Arial"/>
            </a:endParaRPr>
          </a:p>
          <a:p>
            <a:pPr marL="241300" lvl="1" indent="-120650" eaLnBrk="1" hangingPunct="1">
              <a:buFontTx/>
              <a:buChar char="•"/>
              <a:defRPr/>
            </a:pPr>
            <a:r>
              <a:rPr lang="en-US" u="none">
                <a:latin typeface="Arial"/>
                <a:cs typeface="Arial"/>
              </a:rPr>
              <a:t>Once</a:t>
            </a:r>
            <a:r>
              <a:rPr lang="en-US" u="none" baseline="0">
                <a:latin typeface="Arial"/>
                <a:cs typeface="Arial"/>
              </a:rPr>
              <a:t> the list is developed, a</a:t>
            </a:r>
            <a:r>
              <a:rPr lang="en-US" u="none">
                <a:latin typeface="Arial"/>
                <a:cs typeface="Arial"/>
              </a:rPr>
              <a:t> secret weighted ballot is sent to the committee. </a:t>
            </a:r>
          </a:p>
          <a:p>
            <a:pPr marL="749300" lvl="2" indent="-170815" eaLnBrk="1" hangingPunct="1">
              <a:buFont typeface="Arial" panose="020B0604020202020204" pitchFamily="34" charset="0"/>
              <a:buChar char="−"/>
              <a:defRPr/>
            </a:pPr>
            <a:r>
              <a:rPr lang="en-US" u="none">
                <a:latin typeface="Arial"/>
                <a:cs typeface="Arial"/>
              </a:rPr>
              <a:t>Each member indicates their choice for the office by their candidates in preferential</a:t>
            </a:r>
            <a:r>
              <a:rPr lang="en-US" u="none" baseline="0">
                <a:latin typeface="Arial"/>
                <a:cs typeface="Arial"/>
              </a:rPr>
              <a:t> order (i.e. </a:t>
            </a:r>
            <a:r>
              <a:rPr lang="en-US" u="none">
                <a:latin typeface="Arial"/>
                <a:cs typeface="Arial"/>
              </a:rPr>
              <a:t>most preferred</a:t>
            </a:r>
            <a:r>
              <a:rPr lang="en-US" u="none" baseline="0">
                <a:latin typeface="Arial"/>
                <a:cs typeface="Arial"/>
              </a:rPr>
              <a:t> to least preferred). The system will assign three points for their first choice, two points for their second choice and one point for their third choice. </a:t>
            </a:r>
            <a:r>
              <a:rPr lang="en-US" u="none">
                <a:latin typeface="Arial"/>
                <a:cs typeface="Arial"/>
              </a:rPr>
              <a:t>Ballots are “counted” by totaling the points for each individual. </a:t>
            </a:r>
          </a:p>
          <a:p>
            <a:pPr marL="749300" lvl="2" indent="-170815" eaLnBrk="1" hangingPunct="1">
              <a:buFont typeface="Arial" panose="020B0604020202020204" pitchFamily="34" charset="0"/>
              <a:buChar char="−"/>
              <a:defRPr/>
            </a:pPr>
            <a:r>
              <a:rPr lang="en-US" u="none">
                <a:latin typeface="Arial"/>
                <a:cs typeface="Arial"/>
              </a:rPr>
              <a:t>The</a:t>
            </a:r>
            <a:r>
              <a:rPr lang="en-US" u="none" baseline="0">
                <a:latin typeface="Arial"/>
                <a:cs typeface="Arial"/>
              </a:rPr>
              <a:t> secretary shall confirm that the top two nominees are willing to serve, if elected. </a:t>
            </a:r>
            <a:endParaRPr lang="en-US" u="none">
              <a:latin typeface="Arial"/>
              <a:cs typeface="Arial"/>
            </a:endParaRPr>
          </a:p>
          <a:p>
            <a:pPr marL="241300" lvl="1" indent="-120650" defTabSz="914161" eaLnBrk="1" hangingPunct="1">
              <a:buFontTx/>
              <a:buChar char="•"/>
              <a:defRPr/>
            </a:pPr>
            <a:r>
              <a:rPr lang="en-US" u="none">
                <a:latin typeface="Arial"/>
                <a:cs typeface="Arial"/>
              </a:rPr>
              <a:t>A run-off ballot is then issued for the top two scoring </a:t>
            </a:r>
            <a:r>
              <a:rPr lang="en-US" u="none" strike="noStrike">
                <a:latin typeface="Arial"/>
                <a:cs typeface="Arial"/>
              </a:rPr>
              <a:t>candidates</a:t>
            </a:r>
            <a:r>
              <a:rPr lang="en-US" u="none">
                <a:latin typeface="Arial"/>
                <a:cs typeface="Arial"/>
              </a:rPr>
              <a:t>.  In the event of weighted ballot tie for 2</a:t>
            </a:r>
            <a:r>
              <a:rPr lang="en-US" u="none" baseline="30000">
                <a:latin typeface="Arial"/>
                <a:cs typeface="Arial"/>
              </a:rPr>
              <a:t>nd</a:t>
            </a:r>
            <a:r>
              <a:rPr lang="en-US" u="none">
                <a:latin typeface="Arial"/>
                <a:cs typeface="Arial"/>
              </a:rPr>
              <a:t>, another weighted ballot will determine the 2nd candidate. Each member indicates their choice for office</a:t>
            </a:r>
            <a:r>
              <a:rPr lang="en-US" u="none" baseline="0">
                <a:latin typeface="Arial"/>
                <a:cs typeface="Arial"/>
              </a:rPr>
              <a:t> and the system assigns one point to the chosen candidate. </a:t>
            </a:r>
            <a:endParaRPr lang="en-US" u="none">
              <a:latin typeface="Arial"/>
              <a:cs typeface="Arial"/>
            </a:endParaRPr>
          </a:p>
          <a:p>
            <a:pPr marL="241300" lvl="1" indent="-120650" eaLnBrk="1" hangingPunct="1">
              <a:buFontTx/>
              <a:buChar char="•"/>
              <a:defRPr/>
            </a:pPr>
            <a:r>
              <a:rPr lang="en-US" u="none">
                <a:latin typeface="Arial"/>
                <a:cs typeface="Arial"/>
              </a:rPr>
              <a:t>The individual receiving the highest points in</a:t>
            </a:r>
            <a:r>
              <a:rPr lang="en-US" u="none" baseline="0">
                <a:latin typeface="Arial"/>
                <a:cs typeface="Arial"/>
              </a:rPr>
              <a:t> the run-off ballot</a:t>
            </a:r>
            <a:r>
              <a:rPr lang="en-US" u="none">
                <a:latin typeface="Arial"/>
                <a:cs typeface="Arial"/>
              </a:rPr>
              <a:t> is elected subject to approval by the parent committee. </a:t>
            </a:r>
          </a:p>
          <a:p>
            <a:pPr marL="241300" lvl="1" indent="-120650" eaLnBrk="1" hangingPunct="1">
              <a:buFontTx/>
              <a:buChar char="•"/>
              <a:defRPr/>
            </a:pPr>
            <a:r>
              <a:rPr lang="en-US" u="none">
                <a:latin typeface="Arial"/>
                <a:cs typeface="Arial"/>
              </a:rPr>
              <a:t>This process is used to elect both the Chair and the Vice Chair.</a:t>
            </a:r>
          </a:p>
          <a:p>
            <a:pPr eaLnBrk="1" hangingPunct="1">
              <a:defRPr/>
            </a:pPr>
            <a:r>
              <a:rPr lang="en-US" u="none">
                <a:latin typeface="Arial"/>
                <a:cs typeface="Arial"/>
              </a:rPr>
              <a:t> </a:t>
            </a:r>
          </a:p>
          <a:p>
            <a:pPr eaLnBrk="1" hangingPunct="1">
              <a:defRPr/>
            </a:pPr>
            <a:r>
              <a:rPr lang="en-US" u="none">
                <a:latin typeface="Arial"/>
                <a:cs typeface="Arial"/>
              </a:rPr>
              <a:t>There are 2 other scenarios covered in the procedures – when there are only 2 candidates or when there is only 1 candidate. </a:t>
            </a:r>
          </a:p>
        </p:txBody>
      </p:sp>
    </p:spTree>
    <p:extLst>
      <p:ext uri="{BB962C8B-B14F-4D97-AF65-F5344CB8AC3E}">
        <p14:creationId xmlns:p14="http://schemas.microsoft.com/office/powerpoint/2010/main" val="37779522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2C4C42-F1AF-5CBB-E8C0-649334FF6942}"/>
            </a:ext>
          </a:extLst>
        </p:cNvPr>
        <p:cNvGrpSpPr/>
        <p:nvPr/>
      </p:nvGrpSpPr>
      <p:grpSpPr>
        <a:xfrm>
          <a:off x="0" y="0"/>
          <a:ext cx="0" cy="0"/>
          <a:chOff x="0" y="0"/>
          <a:chExt cx="0" cy="0"/>
        </a:xfrm>
      </p:grpSpPr>
      <p:sp>
        <p:nvSpPr>
          <p:cNvPr id="59394" name="Rectangle 7">
            <a:extLst>
              <a:ext uri="{FF2B5EF4-FFF2-40B4-BE49-F238E27FC236}">
                <a16:creationId xmlns:a16="http://schemas.microsoft.com/office/drawing/2014/main" id="{86B1D686-A449-D5E4-A73C-55B47BBDEF0B}"/>
              </a:ext>
            </a:extLst>
          </p:cNvPr>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9B403BF6-9911-4903-8B7E-00086D334866}" type="slidenum">
              <a:rPr lang="en-US" sz="1200">
                <a:latin typeface="Arial" charset="0"/>
              </a:rPr>
              <a:pPr/>
              <a:t>23</a:t>
            </a:fld>
            <a:endParaRPr lang="en-US" sz="1200">
              <a:latin typeface="Arial" charset="0"/>
            </a:endParaRPr>
          </a:p>
        </p:txBody>
      </p:sp>
      <p:sp>
        <p:nvSpPr>
          <p:cNvPr id="59395" name="Rectangle 2">
            <a:extLst>
              <a:ext uri="{FF2B5EF4-FFF2-40B4-BE49-F238E27FC236}">
                <a16:creationId xmlns:a16="http://schemas.microsoft.com/office/drawing/2014/main" id="{C451848F-6D8C-FA54-520F-3731F0B7BD52}"/>
              </a:ext>
            </a:extLst>
          </p:cNvPr>
          <p:cNvSpPr>
            <a:spLocks noGrp="1" noRot="1" noChangeAspect="1" noChangeArrowheads="1" noTextEdit="1"/>
          </p:cNvSpPr>
          <p:nvPr>
            <p:ph type="sldImg"/>
          </p:nvPr>
        </p:nvSpPr>
        <p:spPr>
          <a:xfrm>
            <a:off x="1406525" y="471488"/>
            <a:ext cx="4541838" cy="3405187"/>
          </a:xfrm>
          <a:ln/>
        </p:spPr>
      </p:sp>
      <p:sp>
        <p:nvSpPr>
          <p:cNvPr id="60420" name="Rectangle 3">
            <a:extLst>
              <a:ext uri="{FF2B5EF4-FFF2-40B4-BE49-F238E27FC236}">
                <a16:creationId xmlns:a16="http://schemas.microsoft.com/office/drawing/2014/main" id="{3457FC7F-3B08-58A3-FC27-F7569EC23911}"/>
              </a:ext>
            </a:extLst>
          </p:cNvPr>
          <p:cNvSpPr>
            <a:spLocks noGrp="1" noChangeArrowheads="1"/>
          </p:cNvSpPr>
          <p:nvPr>
            <p:ph type="body" idx="1"/>
          </p:nvPr>
        </p:nvSpPr>
        <p:spPr>
          <a:xfrm>
            <a:off x="487366" y="4216400"/>
            <a:ext cx="6338887" cy="4926013"/>
          </a:xfrm>
        </p:spPr>
        <p:txBody>
          <a:bodyPr/>
          <a:lstStyle/>
          <a:p>
            <a:pPr marL="0" lvl="1" eaLnBrk="1" hangingPunct="1">
              <a:defRPr/>
            </a:pPr>
            <a:r>
              <a:rPr lang="en-US">
                <a:latin typeface="Arial"/>
                <a:cs typeface="Arial"/>
              </a:rPr>
              <a:t>When there are 2 candidates for an officer election, a secret ballot is issued to the consensus body. The nominee with the highest votes shall be the recommended Chair, provided that 2/3 of the consensus body votes. This is subject to approval by the parent committee.</a:t>
            </a:r>
          </a:p>
          <a:p>
            <a:pPr marL="0" lvl="1" eaLnBrk="1" hangingPunct="1">
              <a:defRPr/>
            </a:pPr>
            <a:endParaRPr lang="en-US">
              <a:latin typeface="Arial"/>
              <a:cs typeface="Arial"/>
            </a:endParaRPr>
          </a:p>
          <a:p>
            <a:pPr marL="0" lvl="1" eaLnBrk="1" hangingPunct="1">
              <a:defRPr/>
            </a:pPr>
            <a:r>
              <a:rPr lang="en-US">
                <a:latin typeface="Arial"/>
                <a:cs typeface="Arial"/>
              </a:rPr>
              <a:t>When there is only 1 candidate for an officer election, this candidate requires approval by the consensus body and is subject to approval by the parent committee, in this case the cognizant supervisory board. </a:t>
            </a:r>
          </a:p>
          <a:p>
            <a:pPr marL="0" lvl="1">
              <a:defRPr/>
            </a:pPr>
            <a:endParaRPr lang="en-US">
              <a:latin typeface="Arial"/>
              <a:cs typeface="Arial"/>
            </a:endParaRPr>
          </a:p>
          <a:p>
            <a:pPr marL="0" lvl="1">
              <a:defRPr/>
            </a:pPr>
            <a:r>
              <a:rPr lang="en-US" u="none">
                <a:latin typeface="Arial"/>
                <a:cs typeface="Arial"/>
              </a:rPr>
              <a:t>Subordinate groups that report directly to the standards committee </a:t>
            </a:r>
            <a:r>
              <a:rPr lang="en-US">
                <a:latin typeface="Arial"/>
                <a:cs typeface="Arial"/>
              </a:rPr>
              <a:t>shall</a:t>
            </a:r>
            <a:r>
              <a:rPr lang="en-US" u="none">
                <a:latin typeface="Arial"/>
                <a:cs typeface="Arial"/>
              </a:rPr>
              <a:t> also use the weighted ballot process to elect their officers when there are 3 or more candidates. </a:t>
            </a:r>
            <a:r>
              <a:rPr lang="en-US">
                <a:latin typeface="Arial"/>
                <a:cs typeface="Arial"/>
              </a:rPr>
              <a:t>Members should also be contacted and provided an opportunity to indicate their willingness to serve in an Officer position. The</a:t>
            </a:r>
            <a:r>
              <a:rPr lang="en-US" u="none">
                <a:latin typeface="Arial"/>
                <a:cs typeface="Arial"/>
              </a:rPr>
              <a:t> subordinate group </a:t>
            </a:r>
            <a:r>
              <a:rPr lang="en-US">
                <a:latin typeface="Arial"/>
                <a:cs typeface="Arial"/>
              </a:rPr>
              <a:t>shall</a:t>
            </a:r>
            <a:r>
              <a:rPr lang="en-US" u="none">
                <a:latin typeface="Arial"/>
                <a:cs typeface="Arial"/>
              </a:rPr>
              <a:t> also follow </a:t>
            </a:r>
            <a:r>
              <a:rPr lang="en-US">
                <a:latin typeface="Arial"/>
                <a:cs typeface="Arial"/>
              </a:rPr>
              <a:t>a similar process</a:t>
            </a:r>
            <a:r>
              <a:rPr lang="en-US" u="none">
                <a:latin typeface="Arial"/>
                <a:cs typeface="Arial"/>
              </a:rPr>
              <a:t> when there are 2 candidates or 1 candidate as </a:t>
            </a:r>
            <a:r>
              <a:rPr lang="en-US">
                <a:latin typeface="Arial"/>
                <a:cs typeface="Arial"/>
              </a:rPr>
              <a:t>noted in this slide.</a:t>
            </a:r>
            <a:endParaRPr lang="en-US"/>
          </a:p>
          <a:p>
            <a:pPr marL="0" lvl="1" eaLnBrk="1" hangingPunct="1">
              <a:defRPr/>
            </a:pPr>
            <a:endParaRPr lang="en-US" u="none"/>
          </a:p>
          <a:p>
            <a:pPr marL="0" lvl="1" eaLnBrk="1" hangingPunct="1">
              <a:defRPr/>
            </a:pPr>
            <a:r>
              <a:rPr lang="en-US" u="none">
                <a:latin typeface="Arial"/>
                <a:cs typeface="Arial"/>
              </a:rPr>
              <a:t>Subordinate groups that do not report directly to the standards committee </a:t>
            </a:r>
            <a:r>
              <a:rPr lang="en-US">
                <a:latin typeface="Arial"/>
                <a:cs typeface="Arial"/>
              </a:rPr>
              <a:t>shall</a:t>
            </a:r>
            <a:r>
              <a:rPr lang="en-US" u="none">
                <a:latin typeface="Arial"/>
                <a:cs typeface="Arial"/>
              </a:rPr>
              <a:t> elect their officers in one of two ways: </a:t>
            </a:r>
          </a:p>
          <a:p>
            <a:pPr marL="0" lvl="1" eaLnBrk="1" hangingPunct="1">
              <a:defRPr/>
            </a:pPr>
            <a:r>
              <a:rPr lang="en-US" u="none">
                <a:latin typeface="Arial"/>
                <a:cs typeface="Arial"/>
              </a:rPr>
              <a:t>-By recommendation of the Chair of the parent committee, or</a:t>
            </a:r>
          </a:p>
          <a:p>
            <a:pPr marL="0" lvl="1" eaLnBrk="1" hangingPunct="1">
              <a:defRPr/>
            </a:pPr>
            <a:r>
              <a:rPr lang="en-US" u="none">
                <a:latin typeface="Arial"/>
                <a:cs typeface="Arial"/>
              </a:rPr>
              <a:t>-Using the weighted ballot </a:t>
            </a:r>
            <a:r>
              <a:rPr lang="en-US">
                <a:latin typeface="Arial"/>
                <a:cs typeface="Arial"/>
              </a:rPr>
              <a:t>process (for 3 or more candidates)</a:t>
            </a:r>
          </a:p>
          <a:p>
            <a:pPr marL="0" lvl="1">
              <a:defRPr/>
            </a:pPr>
            <a:r>
              <a:rPr lang="en-US">
                <a:latin typeface="Arial"/>
                <a:cs typeface="Arial"/>
              </a:rPr>
              <a:t>The</a:t>
            </a:r>
            <a:r>
              <a:rPr lang="en-US" u="none">
                <a:latin typeface="Arial"/>
                <a:cs typeface="Arial"/>
              </a:rPr>
              <a:t> subordinate group </a:t>
            </a:r>
            <a:r>
              <a:rPr lang="en-US">
                <a:latin typeface="Arial"/>
                <a:cs typeface="Arial"/>
              </a:rPr>
              <a:t>shall </a:t>
            </a:r>
            <a:r>
              <a:rPr lang="en-US" u="none">
                <a:latin typeface="Arial"/>
                <a:cs typeface="Arial"/>
              </a:rPr>
              <a:t>also follow </a:t>
            </a:r>
            <a:r>
              <a:rPr lang="en-US">
                <a:latin typeface="Arial"/>
                <a:cs typeface="Arial"/>
              </a:rPr>
              <a:t>a similar process </a:t>
            </a:r>
            <a:r>
              <a:rPr lang="en-US" u="none">
                <a:latin typeface="Arial"/>
                <a:cs typeface="Arial"/>
              </a:rPr>
              <a:t>when there are 2 candidates or 1 candidate as </a:t>
            </a:r>
            <a:r>
              <a:rPr lang="en-US">
                <a:latin typeface="Arial"/>
                <a:cs typeface="Arial"/>
              </a:rPr>
              <a:t>noted </a:t>
            </a:r>
            <a:r>
              <a:rPr lang="en-US" u="none">
                <a:latin typeface="Arial"/>
                <a:cs typeface="Arial"/>
              </a:rPr>
              <a:t>in </a:t>
            </a:r>
            <a:r>
              <a:rPr lang="en-US">
                <a:latin typeface="Arial"/>
                <a:cs typeface="Arial"/>
              </a:rPr>
              <a:t>this slide</a:t>
            </a:r>
            <a:r>
              <a:rPr lang="en-US" u="none">
                <a:latin typeface="Arial"/>
                <a:cs typeface="Arial"/>
              </a:rPr>
              <a:t>.</a:t>
            </a:r>
            <a:endParaRPr lang="en-US">
              <a:cs typeface="Arial"/>
            </a:endParaRPr>
          </a:p>
          <a:p>
            <a:pPr marL="0" lvl="1">
              <a:defRPr/>
            </a:pPr>
            <a:endParaRPr lang="en-US" u="none">
              <a:cs typeface="Arial"/>
            </a:endParaRPr>
          </a:p>
        </p:txBody>
      </p:sp>
    </p:spTree>
    <p:extLst>
      <p:ext uri="{BB962C8B-B14F-4D97-AF65-F5344CB8AC3E}">
        <p14:creationId xmlns:p14="http://schemas.microsoft.com/office/powerpoint/2010/main" val="41651991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114017BD-71AF-4877-8386-A8ED76E5279B}" type="slidenum">
              <a:rPr lang="en-US" sz="1200">
                <a:latin typeface="Arial" charset="0"/>
              </a:rPr>
              <a:pPr/>
              <a:t>24</a:t>
            </a:fld>
            <a:endParaRPr lang="en-US" sz="1200">
              <a:latin typeface="Arial" charset="0"/>
            </a:endParaRPr>
          </a:p>
        </p:txBody>
      </p:sp>
      <p:sp>
        <p:nvSpPr>
          <p:cNvPr id="60419" name="Rectangle 2"/>
          <p:cNvSpPr>
            <a:spLocks noGrp="1" noRot="1" noChangeAspect="1" noChangeArrowheads="1" noTextEdit="1"/>
          </p:cNvSpPr>
          <p:nvPr>
            <p:ph type="sldImg"/>
          </p:nvPr>
        </p:nvSpPr>
        <p:spPr>
          <a:xfrm>
            <a:off x="1406525" y="471488"/>
            <a:ext cx="4541838" cy="3405187"/>
          </a:xfrm>
          <a:ln/>
        </p:spPr>
      </p:sp>
      <p:sp>
        <p:nvSpPr>
          <p:cNvPr id="60420" name="Rectangle 3"/>
          <p:cNvSpPr>
            <a:spLocks noGrp="1" noChangeArrowheads="1"/>
          </p:cNvSpPr>
          <p:nvPr>
            <p:ph type="body" idx="1"/>
          </p:nvPr>
        </p:nvSpPr>
        <p:spPr>
          <a:xfrm>
            <a:off x="487366" y="4216400"/>
            <a:ext cx="6338887" cy="4926013"/>
          </a:xfrm>
          <a:noFill/>
        </p:spPr>
        <p:txBody>
          <a:bodyPr/>
          <a:lstStyle/>
          <a:p>
            <a:pPr marL="120618" lvl="1" indent="0" eaLnBrk="1" hangingPunct="1">
              <a:buFontTx/>
              <a:buNone/>
            </a:pPr>
            <a:r>
              <a:rPr lang="en-US" u="none"/>
              <a:t>In general, the terms of the Chair and Vice Chair Should coincide.</a:t>
            </a:r>
          </a:p>
          <a:p>
            <a:pPr marL="239649" lvl="1" indent="-119031" eaLnBrk="1" hangingPunct="1">
              <a:buFontTx/>
              <a:buChar char="•"/>
            </a:pPr>
            <a:endParaRPr lang="en-US" u="none"/>
          </a:p>
          <a:p>
            <a:pPr marL="239649" lvl="1" indent="-119031" eaLnBrk="1" hangingPunct="1">
              <a:buFontTx/>
              <a:buChar char="•"/>
            </a:pPr>
            <a:r>
              <a:rPr lang="en-US" u="none"/>
              <a:t>Officers are appointed for terms based on committee hierarchy and can be up to five</a:t>
            </a:r>
            <a:r>
              <a:rPr lang="en-US" u="none" baseline="0"/>
              <a:t> years.</a:t>
            </a:r>
            <a:endParaRPr lang="en-US" u="none" strike="sngStrike" baseline="0"/>
          </a:p>
          <a:p>
            <a:pPr marL="696782" lvl="2" indent="-119031" eaLnBrk="1" hangingPunct="1">
              <a:buFontTx/>
              <a:buChar char="•"/>
            </a:pPr>
            <a:r>
              <a:rPr lang="en-US" u="none">
                <a:solidFill>
                  <a:srgbClr val="00B050"/>
                </a:solidFill>
              </a:rPr>
              <a:t>Three </a:t>
            </a:r>
            <a:r>
              <a:rPr lang="en-US" u="none"/>
              <a:t>year term</a:t>
            </a:r>
          </a:p>
          <a:p>
            <a:pPr marL="1085691" lvl="2" indent="-171425">
              <a:buFont typeface="Arial" panose="020B0604020202020204" pitchFamily="34" charset="0"/>
              <a:buChar char="−"/>
            </a:pPr>
            <a:r>
              <a:rPr lang="en-US" u="none">
                <a:solidFill>
                  <a:srgbClr val="00B050"/>
                </a:solidFill>
              </a:rPr>
              <a:t>Standards Committee Officers serve a three-year term and have a 2-term limit.</a:t>
            </a:r>
          </a:p>
          <a:p>
            <a:pPr marL="1085691" lvl="2" indent="-171425">
              <a:buFont typeface="Arial" panose="020B0604020202020204" pitchFamily="34" charset="0"/>
              <a:buChar char="−"/>
            </a:pPr>
            <a:r>
              <a:rPr lang="en-US" u="none">
                <a:solidFill>
                  <a:srgbClr val="00B050"/>
                </a:solidFill>
              </a:rPr>
              <a:t>Officers of Committees reporting directly to the Standards Committee serve a three-year term and have a 2-term limit</a:t>
            </a:r>
            <a:endParaRPr lang="en-US" u="none"/>
          </a:p>
          <a:p>
            <a:pPr marL="696782" lvl="2" indent="-119031" eaLnBrk="1" hangingPunct="1">
              <a:buFontTx/>
              <a:buChar char="•"/>
            </a:pPr>
            <a:r>
              <a:rPr lang="en-US" u="none">
                <a:solidFill>
                  <a:srgbClr val="00B050"/>
                </a:solidFill>
              </a:rPr>
              <a:t>Five year term</a:t>
            </a:r>
          </a:p>
          <a:p>
            <a:pPr marL="1085691" lvl="2" indent="-171425">
              <a:buFont typeface="Arial" panose="020B0604020202020204" pitchFamily="34" charset="0"/>
              <a:buChar char="−"/>
            </a:pPr>
            <a:r>
              <a:rPr lang="en-US" u="none">
                <a:solidFill>
                  <a:srgbClr val="00B050"/>
                </a:solidFill>
              </a:rPr>
              <a:t>Officers of Committees not reporting directly to the Standards Committees serve a five-year term and do not have a term limit</a:t>
            </a:r>
            <a:endParaRPr lang="en-US" u="none"/>
          </a:p>
          <a:p>
            <a:pPr marL="239582" lvl="1" indent="-119031" eaLnBrk="1" hangingPunct="1">
              <a:buFontTx/>
              <a:buChar char="•"/>
            </a:pPr>
            <a:r>
              <a:rPr lang="en-US" u="none"/>
              <a:t>Term Limits may be exceeded for special circumstances, i.e. no other qualified candidate who is willing to serve.</a:t>
            </a:r>
          </a:p>
          <a:p>
            <a:pPr marL="696782" lvl="2" indent="-119031" eaLnBrk="1" hangingPunct="1">
              <a:buFontTx/>
              <a:buChar char="•"/>
            </a:pPr>
            <a:r>
              <a:rPr lang="en-US" u="none"/>
              <a:t>Special circumstances are subject to approval by at least 2/3 of the parent committee.</a:t>
            </a:r>
          </a:p>
          <a:p>
            <a:pPr eaLnBrk="1" hangingPunct="1"/>
            <a:endParaRPr lang="en-US"/>
          </a:p>
          <a:p>
            <a:pPr eaLnBrk="1" hangingPunct="1"/>
            <a:endParaRPr lang="en-US"/>
          </a:p>
          <a:p>
            <a:pPr eaLnBrk="1" hangingPunct="1"/>
            <a:endParaRPr lang="en-US"/>
          </a:p>
        </p:txBody>
      </p:sp>
    </p:spTree>
    <p:extLst>
      <p:ext uri="{BB962C8B-B14F-4D97-AF65-F5344CB8AC3E}">
        <p14:creationId xmlns:p14="http://schemas.microsoft.com/office/powerpoint/2010/main" val="39266730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AEC5631C-7820-4AB6-918E-E7643F383768}" type="slidenum">
              <a:rPr lang="en-US" sz="1200">
                <a:latin typeface="Arial" charset="0"/>
              </a:rPr>
              <a:pPr/>
              <a:t>25</a:t>
            </a:fld>
            <a:endParaRPr lang="en-US" sz="1200">
              <a:latin typeface="Arial" charset="0"/>
            </a:endParaRPr>
          </a:p>
        </p:txBody>
      </p:sp>
      <p:sp>
        <p:nvSpPr>
          <p:cNvPr id="74755" name="Rectangle 2"/>
          <p:cNvSpPr>
            <a:spLocks noGrp="1" noRot="1" noChangeAspect="1" noChangeArrowheads="1" noTextEdit="1"/>
          </p:cNvSpPr>
          <p:nvPr>
            <p:ph type="sldImg"/>
          </p:nvPr>
        </p:nvSpPr>
        <p:spPr>
          <a:xfrm>
            <a:off x="1406525" y="471488"/>
            <a:ext cx="4541838" cy="3405187"/>
          </a:xfrm>
          <a:ln/>
        </p:spPr>
      </p:sp>
      <p:sp>
        <p:nvSpPr>
          <p:cNvPr id="74756" name="Rectangle 3"/>
          <p:cNvSpPr>
            <a:spLocks noGrp="1" noChangeArrowheads="1"/>
          </p:cNvSpPr>
          <p:nvPr>
            <p:ph type="body" idx="1"/>
          </p:nvPr>
        </p:nvSpPr>
        <p:spPr>
          <a:xfrm>
            <a:off x="487366" y="4216400"/>
            <a:ext cx="6338887" cy="4926013"/>
          </a:xfrm>
          <a:noFill/>
        </p:spPr>
        <p:txBody>
          <a:bodyPr/>
          <a:lstStyle/>
          <a:p>
            <a:pPr eaLnBrk="1" hangingPunct="1"/>
            <a:r>
              <a:rPr lang="en-US" b="1" u="none"/>
              <a:t>Part IV – Membership Records</a:t>
            </a:r>
          </a:p>
          <a:p>
            <a:pPr eaLnBrk="1" hangingPunct="1"/>
            <a:endParaRPr lang="en-US" u="none"/>
          </a:p>
          <a:p>
            <a:pPr eaLnBrk="1" hangingPunct="1"/>
            <a:r>
              <a:rPr lang="en-US" u="none"/>
              <a:t>We conclude this submodule with a look at the membership records we keep.</a:t>
            </a:r>
          </a:p>
        </p:txBody>
      </p:sp>
    </p:spTree>
    <p:extLst>
      <p:ext uri="{BB962C8B-B14F-4D97-AF65-F5344CB8AC3E}">
        <p14:creationId xmlns:p14="http://schemas.microsoft.com/office/powerpoint/2010/main" val="2763658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E681068E-E4FA-48CB-95E4-D0002C2AAA67}" type="slidenum">
              <a:rPr lang="en-US" sz="1200">
                <a:latin typeface="Arial" charset="0"/>
              </a:rPr>
              <a:pPr/>
              <a:t>26</a:t>
            </a:fld>
            <a:endParaRPr lang="en-US" sz="1200">
              <a:latin typeface="Arial" charset="0"/>
            </a:endParaRPr>
          </a:p>
        </p:txBody>
      </p:sp>
      <p:sp>
        <p:nvSpPr>
          <p:cNvPr id="75779" name="Rectangle 2"/>
          <p:cNvSpPr>
            <a:spLocks noGrp="1" noRot="1" noChangeAspect="1" noChangeArrowheads="1" noTextEdit="1"/>
          </p:cNvSpPr>
          <p:nvPr>
            <p:ph type="sldImg"/>
          </p:nvPr>
        </p:nvSpPr>
        <p:spPr>
          <a:xfrm>
            <a:off x="1406525" y="471488"/>
            <a:ext cx="4541838" cy="3405187"/>
          </a:xfrm>
          <a:ln/>
        </p:spPr>
      </p:sp>
      <p:sp>
        <p:nvSpPr>
          <p:cNvPr id="75780" name="Rectangle 3"/>
          <p:cNvSpPr>
            <a:spLocks noGrp="1" noChangeArrowheads="1"/>
          </p:cNvSpPr>
          <p:nvPr>
            <p:ph type="body" idx="1"/>
          </p:nvPr>
        </p:nvSpPr>
        <p:spPr>
          <a:xfrm>
            <a:off x="487366" y="4216400"/>
            <a:ext cx="6338887" cy="4926013"/>
          </a:xfrm>
          <a:noFill/>
        </p:spPr>
        <p:txBody>
          <a:bodyPr/>
          <a:lstStyle/>
          <a:p>
            <a:pPr eaLnBrk="1" hangingPunct="1"/>
            <a:r>
              <a:rPr lang="en-US" u="none">
                <a:solidFill>
                  <a:schemeClr val="tx1"/>
                </a:solidFill>
              </a:rPr>
              <a:t>ASME Database:</a:t>
            </a:r>
          </a:p>
          <a:p>
            <a:pPr marL="239649" lvl="1" indent="-119031" eaLnBrk="1" hangingPunct="1">
              <a:buFontTx/>
              <a:buChar char="•"/>
            </a:pPr>
            <a:r>
              <a:rPr lang="en-US" u="none">
                <a:solidFill>
                  <a:schemeClr val="tx1"/>
                </a:solidFill>
              </a:rPr>
              <a:t>ASME keeps a database for Committee use only which contains information about all ASME S&amp;C volunteers, including contact information, a listing of associated committees and positions, membership expiration dates, etc. This database can only be accessed by individuals appointed to a committee. </a:t>
            </a:r>
          </a:p>
          <a:p>
            <a:pPr marL="239649" lvl="1" indent="-119031" eaLnBrk="1" hangingPunct="1">
              <a:buFontTx/>
              <a:buChar char="•"/>
            </a:pPr>
            <a:r>
              <a:rPr lang="en-US" u="none">
                <a:solidFill>
                  <a:schemeClr val="tx1"/>
                </a:solidFill>
              </a:rPr>
              <a:t>The information contained in the database is used to create a number of standard reports including S&amp;C Committee Rosters and the AS-11 Online Personnel Directory. </a:t>
            </a:r>
          </a:p>
          <a:p>
            <a:pPr marL="120618" lvl="1" eaLnBrk="1" hangingPunct="1"/>
            <a:endParaRPr lang="en-US" u="none">
              <a:solidFill>
                <a:schemeClr val="tx1"/>
              </a:solidFill>
            </a:endParaRPr>
          </a:p>
        </p:txBody>
      </p:sp>
    </p:spTree>
    <p:extLst>
      <p:ext uri="{BB962C8B-B14F-4D97-AF65-F5344CB8AC3E}">
        <p14:creationId xmlns:p14="http://schemas.microsoft.com/office/powerpoint/2010/main" val="48391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79A85207-B534-4D39-9202-C5B8160B8E7B}" type="slidenum">
              <a:rPr lang="en-US" sz="1200">
                <a:latin typeface="Arial" charset="0"/>
              </a:rPr>
              <a:pPr/>
              <a:t>27</a:t>
            </a:fld>
            <a:endParaRPr lang="en-US" sz="1200">
              <a:latin typeface="Arial" charset="0"/>
            </a:endParaRPr>
          </a:p>
        </p:txBody>
      </p:sp>
      <p:sp>
        <p:nvSpPr>
          <p:cNvPr id="76803" name="Rectangle 2"/>
          <p:cNvSpPr>
            <a:spLocks noGrp="1" noRot="1" noChangeAspect="1" noChangeArrowheads="1" noTextEdit="1"/>
          </p:cNvSpPr>
          <p:nvPr>
            <p:ph type="sldImg"/>
          </p:nvPr>
        </p:nvSpPr>
        <p:spPr>
          <a:xfrm>
            <a:off x="1406525" y="471488"/>
            <a:ext cx="4541838" cy="3405187"/>
          </a:xfrm>
          <a:ln/>
        </p:spPr>
      </p:sp>
      <p:sp>
        <p:nvSpPr>
          <p:cNvPr id="76804" name="Rectangle 3"/>
          <p:cNvSpPr>
            <a:spLocks noGrp="1" noChangeArrowheads="1"/>
          </p:cNvSpPr>
          <p:nvPr>
            <p:ph type="body" idx="1"/>
          </p:nvPr>
        </p:nvSpPr>
        <p:spPr>
          <a:xfrm>
            <a:off x="487366" y="4216400"/>
            <a:ext cx="6338887" cy="4926013"/>
          </a:xfrm>
          <a:noFill/>
        </p:spPr>
        <p:txBody>
          <a:bodyPr/>
          <a:lstStyle/>
          <a:p>
            <a:pPr eaLnBrk="1" hangingPunct="1"/>
            <a:r>
              <a:rPr lang="en-US" u="none"/>
              <a:t>Committee Rosters:</a:t>
            </a:r>
          </a:p>
          <a:p>
            <a:pPr marL="239649" lvl="1" indent="-119031" eaLnBrk="1" hangingPunct="1">
              <a:buFontTx/>
              <a:buChar char="•"/>
            </a:pPr>
            <a:r>
              <a:rPr lang="en-US" u="none"/>
              <a:t>Committee Rosters contain the contact information (Company, Job Title, Address, Phone, Email) for each member, contributing member, delegate and alternate, as well as their </a:t>
            </a:r>
            <a:r>
              <a:rPr lang="en-US" i="0" u="none"/>
              <a:t>position held within</a:t>
            </a:r>
            <a:r>
              <a:rPr lang="en-US" i="0" u="none" baseline="0"/>
              <a:t> the committee,</a:t>
            </a:r>
            <a:r>
              <a:rPr lang="en-US" u="none"/>
              <a:t> membership expiration date, and an interest classification code.</a:t>
            </a:r>
          </a:p>
          <a:p>
            <a:pPr eaLnBrk="1" hangingPunct="1"/>
            <a:endParaRPr lang="en-US" u="none"/>
          </a:p>
        </p:txBody>
      </p:sp>
    </p:spTree>
    <p:extLst>
      <p:ext uri="{BB962C8B-B14F-4D97-AF65-F5344CB8AC3E}">
        <p14:creationId xmlns:p14="http://schemas.microsoft.com/office/powerpoint/2010/main" val="38234457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16DA9EA7-CC7B-42DE-AE51-38419287B9D0}" type="slidenum">
              <a:rPr lang="en-US" sz="1200">
                <a:latin typeface="Arial" charset="0"/>
              </a:rPr>
              <a:pPr/>
              <a:t>28</a:t>
            </a:fld>
            <a:endParaRPr lang="en-US" sz="1200">
              <a:latin typeface="Arial" charset="0"/>
            </a:endParaRPr>
          </a:p>
        </p:txBody>
      </p:sp>
      <p:sp>
        <p:nvSpPr>
          <p:cNvPr id="77827" name="Rectangle 2"/>
          <p:cNvSpPr>
            <a:spLocks noGrp="1" noRot="1" noChangeAspect="1" noChangeArrowheads="1" noTextEdit="1"/>
          </p:cNvSpPr>
          <p:nvPr>
            <p:ph type="sldImg"/>
          </p:nvPr>
        </p:nvSpPr>
        <p:spPr>
          <a:xfrm>
            <a:off x="1406525" y="471488"/>
            <a:ext cx="4541838" cy="3405187"/>
          </a:xfrm>
          <a:ln/>
        </p:spPr>
      </p:sp>
      <p:sp>
        <p:nvSpPr>
          <p:cNvPr id="77828" name="Rectangle 3"/>
          <p:cNvSpPr>
            <a:spLocks noGrp="1" noChangeArrowheads="1"/>
          </p:cNvSpPr>
          <p:nvPr>
            <p:ph type="body" idx="1"/>
          </p:nvPr>
        </p:nvSpPr>
        <p:spPr>
          <a:xfrm>
            <a:off x="487366" y="4216400"/>
            <a:ext cx="6338887" cy="4926013"/>
          </a:xfrm>
          <a:noFill/>
        </p:spPr>
        <p:txBody>
          <a:bodyPr/>
          <a:lstStyle/>
          <a:p>
            <a:pPr eaLnBrk="1" hangingPunct="1"/>
            <a:r>
              <a:rPr lang="en-US" u="none">
                <a:solidFill>
                  <a:schemeClr val="tx1"/>
                </a:solidFill>
              </a:rPr>
              <a:t>AS-11 Online Personnel Directory:</a:t>
            </a:r>
          </a:p>
          <a:p>
            <a:pPr marL="239649" lvl="1" indent="-119031" eaLnBrk="1" hangingPunct="1">
              <a:buFontTx/>
              <a:buChar char="•"/>
            </a:pPr>
            <a:r>
              <a:rPr lang="en-US" u="none">
                <a:solidFill>
                  <a:schemeClr val="tx1"/>
                </a:solidFill>
              </a:rPr>
              <a:t>The AS-11 Directory contains the contact information for all of the S&amp;C volunteers.</a:t>
            </a:r>
          </a:p>
          <a:p>
            <a:pPr marL="239649" lvl="1" indent="-119031" eaLnBrk="1" hangingPunct="1">
              <a:buFontTx/>
              <a:buChar char="•"/>
            </a:pPr>
            <a:r>
              <a:rPr lang="en-US" u="none">
                <a:solidFill>
                  <a:schemeClr val="tx1"/>
                </a:solidFill>
              </a:rPr>
              <a:t>The information is searchable by committee or volunteer name. </a:t>
            </a:r>
          </a:p>
          <a:p>
            <a:pPr marL="239649" lvl="1" indent="-119031" eaLnBrk="1" hangingPunct="1">
              <a:buFontTx/>
              <a:buChar char="•"/>
            </a:pPr>
            <a:r>
              <a:rPr lang="en-US" u="none">
                <a:solidFill>
                  <a:schemeClr val="tx1"/>
                </a:solidFill>
              </a:rPr>
              <a:t>Volunteers can submit corrections and changes to AS-11 information such as your mailing address, e-mail address, telephone by visiting their “My Profile” Tab on C&amp;S Connect </a:t>
            </a:r>
          </a:p>
        </p:txBody>
      </p:sp>
    </p:spTree>
    <p:extLst>
      <p:ext uri="{BB962C8B-B14F-4D97-AF65-F5344CB8AC3E}">
        <p14:creationId xmlns:p14="http://schemas.microsoft.com/office/powerpoint/2010/main" val="4065218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49B5FF7D-610F-4128-9DBA-13B0CDEBD70E}" type="slidenum">
              <a:rPr lang="en-US" sz="1200">
                <a:latin typeface="Arial" charset="0"/>
              </a:rPr>
              <a:pPr/>
              <a:t>2</a:t>
            </a:fld>
            <a:endParaRPr lang="en-US" sz="1200">
              <a:latin typeface="Arial" charset="0"/>
            </a:endParaRPr>
          </a:p>
        </p:txBody>
      </p:sp>
      <p:sp>
        <p:nvSpPr>
          <p:cNvPr id="44035" name="Rectangle 2"/>
          <p:cNvSpPr>
            <a:spLocks noGrp="1" noRot="1" noChangeAspect="1" noChangeArrowheads="1" noTextEdit="1"/>
          </p:cNvSpPr>
          <p:nvPr>
            <p:ph type="sldImg"/>
          </p:nvPr>
        </p:nvSpPr>
        <p:spPr>
          <a:xfrm>
            <a:off x="1347788" y="477838"/>
            <a:ext cx="4592637" cy="3444875"/>
          </a:xfrm>
          <a:ln/>
        </p:spPr>
      </p:sp>
      <p:sp>
        <p:nvSpPr>
          <p:cNvPr id="44036" name="Rectangle 3"/>
          <p:cNvSpPr>
            <a:spLocks noGrp="1" noChangeArrowheads="1"/>
          </p:cNvSpPr>
          <p:nvPr>
            <p:ph type="body" idx="1"/>
          </p:nvPr>
        </p:nvSpPr>
        <p:spPr>
          <a:xfrm>
            <a:off x="539750" y="4270376"/>
            <a:ext cx="6229350" cy="4991100"/>
          </a:xfrm>
          <a:noFill/>
        </p:spPr>
        <p:txBody>
          <a:bodyPr/>
          <a:lstStyle/>
          <a:p>
            <a:pPr eaLnBrk="1" hangingPunct="1"/>
            <a:endParaRPr lang="en-US"/>
          </a:p>
        </p:txBody>
      </p:sp>
    </p:spTree>
    <p:extLst>
      <p:ext uri="{BB962C8B-B14F-4D97-AF65-F5344CB8AC3E}">
        <p14:creationId xmlns:p14="http://schemas.microsoft.com/office/powerpoint/2010/main" val="4638796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ED7737EB-6AFC-4797-9129-D90FDA77A018}" type="slidenum">
              <a:rPr lang="en-US" sz="1200">
                <a:latin typeface="Arial" charset="0"/>
              </a:rPr>
              <a:pPr/>
              <a:t>29</a:t>
            </a:fld>
            <a:endParaRPr lang="en-US" sz="1200">
              <a:latin typeface="Arial" charset="0"/>
            </a:endParaRPr>
          </a:p>
        </p:txBody>
      </p:sp>
      <p:sp>
        <p:nvSpPr>
          <p:cNvPr id="79875" name="Rectangle 2"/>
          <p:cNvSpPr>
            <a:spLocks noGrp="1" noRot="1" noChangeAspect="1" noChangeArrowheads="1" noTextEdit="1"/>
          </p:cNvSpPr>
          <p:nvPr>
            <p:ph type="sldImg"/>
          </p:nvPr>
        </p:nvSpPr>
        <p:spPr>
          <a:xfrm>
            <a:off x="1406525" y="471488"/>
            <a:ext cx="4541838" cy="3405187"/>
          </a:xfrm>
          <a:ln/>
        </p:spPr>
      </p:sp>
      <p:sp>
        <p:nvSpPr>
          <p:cNvPr id="79876" name="Rectangle 3"/>
          <p:cNvSpPr>
            <a:spLocks noGrp="1" noChangeArrowheads="1"/>
          </p:cNvSpPr>
          <p:nvPr>
            <p:ph type="body" idx="1"/>
          </p:nvPr>
        </p:nvSpPr>
        <p:spPr>
          <a:xfrm>
            <a:off x="487366" y="4216400"/>
            <a:ext cx="6338887" cy="4926013"/>
          </a:xfrm>
          <a:noFill/>
        </p:spPr>
        <p:txBody>
          <a:bodyPr/>
          <a:lstStyle/>
          <a:p>
            <a:pPr marL="171353" indent="-171404">
              <a:buFont typeface="Arial" pitchFamily="34" charset="0"/>
              <a:buChar char="•"/>
            </a:pPr>
            <a:r>
              <a:rPr lang="en-US" u="none" strike="noStrike"/>
              <a:t>Committee Membership includes the Chair, Vice Chair, Secretary, Members, Contributing Members, Delegates, Alternates and Representatives.</a:t>
            </a:r>
          </a:p>
          <a:p>
            <a:pPr marL="171353" indent="-171404" defTabSz="914266">
              <a:buFont typeface="Arial" pitchFamily="34" charset="0"/>
              <a:buChar char="•"/>
              <a:defRPr/>
            </a:pPr>
            <a:r>
              <a:rPr lang="en-US" u="none" strike="noStrike"/>
              <a:t>All appointments and reappointments on</a:t>
            </a:r>
            <a:r>
              <a:rPr lang="en-US" u="none" strike="noStrike" baseline="0"/>
              <a:t> </a:t>
            </a:r>
            <a:r>
              <a:rPr lang="en-US" u="none" strike="noStrike"/>
              <a:t>subordinate</a:t>
            </a:r>
            <a:r>
              <a:rPr lang="en-US" u="none" strike="noStrike" baseline="0"/>
              <a:t> committees </a:t>
            </a:r>
            <a:r>
              <a:rPr lang="en-US" u="none" strike="noStrike"/>
              <a:t>are approved by their parent</a:t>
            </a:r>
            <a:r>
              <a:rPr lang="en-US" u="none" strike="noStrike" baseline="0"/>
              <a:t> </a:t>
            </a:r>
            <a:r>
              <a:rPr lang="en-US" u="none" strike="noStrike"/>
              <a:t>committee and membership appointments on Standards Committees are approved by the Applicable Supervisory Board.</a:t>
            </a:r>
          </a:p>
          <a:p>
            <a:pPr marL="171353" indent="-171404" defTabSz="914266">
              <a:buFont typeface="Arial" pitchFamily="34" charset="0"/>
              <a:buChar char="•"/>
              <a:defRPr/>
            </a:pPr>
            <a:r>
              <a:rPr lang="en-US" u="none" strike="noStrike"/>
              <a:t>Members, Contributing Members and Delegates serve</a:t>
            </a:r>
            <a:r>
              <a:rPr lang="en-US" u="none" strike="noStrike" baseline="0"/>
              <a:t> terms not to exceed</a:t>
            </a:r>
            <a:r>
              <a:rPr lang="en-US" u="none" strike="noStrike"/>
              <a:t> 5 years.</a:t>
            </a:r>
          </a:p>
          <a:p>
            <a:pPr marL="171353" indent="-171404" defTabSz="914266">
              <a:buFont typeface="Arial" pitchFamily="34" charset="0"/>
              <a:buChar char="•"/>
              <a:defRPr/>
            </a:pPr>
            <a:r>
              <a:rPr lang="en-US" u="none" strike="noStrike"/>
              <a:t>Alternate terms expire on request of the member, or when the member is no longer on the committee.  </a:t>
            </a:r>
          </a:p>
          <a:p>
            <a:pPr marL="171353" indent="-171404">
              <a:buFont typeface="Arial" pitchFamily="34" charset="0"/>
              <a:buChar char="•"/>
            </a:pPr>
            <a:r>
              <a:rPr lang="en-US" u="none" strike="noStrike"/>
              <a:t>Officer election process </a:t>
            </a:r>
          </a:p>
          <a:p>
            <a:pPr marL="171353" indent="-171404">
              <a:buFont typeface="Arial" pitchFamily="34" charset="0"/>
              <a:buChar char="•"/>
            </a:pPr>
            <a:r>
              <a:rPr lang="en-US" u="none" strike="noStrike"/>
              <a:t>Chair and Vice Chair terms and term limits vary based on hierarchy.</a:t>
            </a:r>
          </a:p>
          <a:p>
            <a:pPr>
              <a:buFont typeface="Tahoma" pitchFamily="34" charset="0"/>
              <a:buNone/>
            </a:pPr>
            <a:endParaRPr lang="en-US" u="none" strike="noStrike"/>
          </a:p>
        </p:txBody>
      </p:sp>
    </p:spTree>
    <p:extLst>
      <p:ext uri="{BB962C8B-B14F-4D97-AF65-F5344CB8AC3E}">
        <p14:creationId xmlns:p14="http://schemas.microsoft.com/office/powerpoint/2010/main" val="40526341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4B007350-4EB2-422E-A384-5D987F18AFF9}" type="slidenum">
              <a:rPr lang="en-US" sz="1200">
                <a:latin typeface="Arial" charset="0"/>
              </a:rPr>
              <a:pPr/>
              <a:t>30</a:t>
            </a:fld>
            <a:endParaRPr lang="en-US" sz="1200">
              <a:latin typeface="Arial" charset="0"/>
            </a:endParaRPr>
          </a:p>
        </p:txBody>
      </p:sp>
      <p:sp>
        <p:nvSpPr>
          <p:cNvPr id="80899" name="Rectangle 2"/>
          <p:cNvSpPr>
            <a:spLocks noGrp="1" noRot="1" noChangeAspect="1" noChangeArrowheads="1" noTextEdit="1"/>
          </p:cNvSpPr>
          <p:nvPr>
            <p:ph type="sldImg"/>
          </p:nvPr>
        </p:nvSpPr>
        <p:spPr>
          <a:xfrm>
            <a:off x="1406525" y="471488"/>
            <a:ext cx="4541838" cy="3405187"/>
          </a:xfrm>
          <a:ln/>
        </p:spPr>
      </p:sp>
      <p:sp>
        <p:nvSpPr>
          <p:cNvPr id="80900" name="Rectangle 3"/>
          <p:cNvSpPr>
            <a:spLocks noGrp="1" noChangeArrowheads="1"/>
          </p:cNvSpPr>
          <p:nvPr>
            <p:ph type="body" idx="1"/>
          </p:nvPr>
        </p:nvSpPr>
        <p:spPr>
          <a:xfrm>
            <a:off x="487366" y="4216400"/>
            <a:ext cx="6338887" cy="4926013"/>
          </a:xfrm>
          <a:noFill/>
        </p:spPr>
        <p:txBody>
          <a:bodyPr/>
          <a:lstStyle/>
          <a:p>
            <a:pPr eaLnBrk="1" hangingPunct="1"/>
            <a:r>
              <a:rPr lang="en-US" b="1"/>
              <a:t>References </a:t>
            </a:r>
          </a:p>
        </p:txBody>
      </p:sp>
    </p:spTree>
    <p:extLst>
      <p:ext uri="{BB962C8B-B14F-4D97-AF65-F5344CB8AC3E}">
        <p14:creationId xmlns:p14="http://schemas.microsoft.com/office/powerpoint/2010/main" val="2030704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0CE4AF52-1220-4EA7-A785-32E82A1BEDEF}" type="slidenum">
              <a:rPr lang="en-US" sz="1200">
                <a:latin typeface="Arial" charset="0"/>
              </a:rPr>
              <a:pPr/>
              <a:t>3</a:t>
            </a:fld>
            <a:endParaRPr lang="en-US" sz="1200">
              <a:latin typeface="Arial" charset="0"/>
            </a:endParaRPr>
          </a:p>
        </p:txBody>
      </p:sp>
      <p:sp>
        <p:nvSpPr>
          <p:cNvPr id="47107" name="Rectangle 2"/>
          <p:cNvSpPr>
            <a:spLocks noGrp="1" noRot="1" noChangeAspect="1" noChangeArrowheads="1" noTextEdit="1"/>
          </p:cNvSpPr>
          <p:nvPr>
            <p:ph type="sldImg"/>
          </p:nvPr>
        </p:nvSpPr>
        <p:spPr>
          <a:xfrm>
            <a:off x="1406525" y="471488"/>
            <a:ext cx="4541838" cy="3405187"/>
          </a:xfrm>
          <a:ln/>
        </p:spPr>
      </p:sp>
      <p:sp>
        <p:nvSpPr>
          <p:cNvPr id="47108" name="Rectangle 3"/>
          <p:cNvSpPr>
            <a:spLocks noGrp="1" noChangeArrowheads="1"/>
          </p:cNvSpPr>
          <p:nvPr>
            <p:ph type="body" idx="1"/>
          </p:nvPr>
        </p:nvSpPr>
        <p:spPr>
          <a:xfrm>
            <a:off x="487366" y="4216400"/>
            <a:ext cx="6338887" cy="4926013"/>
          </a:xfrm>
          <a:noFill/>
        </p:spPr>
        <p:txBody>
          <a:bodyPr/>
          <a:lstStyle/>
          <a:p>
            <a:pPr eaLnBrk="1" hangingPunct="1"/>
            <a:r>
              <a:rPr lang="en-US"/>
              <a:t>This submodule will review the organization and administration of S&amp;C committee membership.</a:t>
            </a:r>
          </a:p>
          <a:p>
            <a:pPr eaLnBrk="1" hangingPunct="1"/>
            <a:endParaRPr lang="en-US"/>
          </a:p>
        </p:txBody>
      </p:sp>
    </p:spTree>
    <p:extLst>
      <p:ext uri="{BB962C8B-B14F-4D97-AF65-F5344CB8AC3E}">
        <p14:creationId xmlns:p14="http://schemas.microsoft.com/office/powerpoint/2010/main" val="2357484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99CBA31D-372F-4CC7-80F2-17DE0DC5122E}" type="slidenum">
              <a:rPr lang="en-US" sz="1200">
                <a:latin typeface="Arial" charset="0"/>
              </a:rPr>
              <a:pPr/>
              <a:t>4</a:t>
            </a:fld>
            <a:endParaRPr lang="en-US" sz="1200">
              <a:latin typeface="Arial" charset="0"/>
            </a:endParaRPr>
          </a:p>
        </p:txBody>
      </p:sp>
      <p:sp>
        <p:nvSpPr>
          <p:cNvPr id="49155" name="Rectangle 2"/>
          <p:cNvSpPr>
            <a:spLocks noGrp="1" noRot="1" noChangeAspect="1" noChangeArrowheads="1" noTextEdit="1"/>
          </p:cNvSpPr>
          <p:nvPr>
            <p:ph type="sldImg"/>
          </p:nvPr>
        </p:nvSpPr>
        <p:spPr>
          <a:xfrm>
            <a:off x="1406525" y="471488"/>
            <a:ext cx="4541838" cy="3405187"/>
          </a:xfrm>
          <a:ln/>
        </p:spPr>
      </p:sp>
      <p:sp>
        <p:nvSpPr>
          <p:cNvPr id="49156" name="Rectangle 3"/>
          <p:cNvSpPr>
            <a:spLocks noGrp="1" noChangeArrowheads="1"/>
          </p:cNvSpPr>
          <p:nvPr>
            <p:ph type="body" idx="1"/>
          </p:nvPr>
        </p:nvSpPr>
        <p:spPr>
          <a:xfrm>
            <a:off x="487366" y="4216400"/>
            <a:ext cx="6338887" cy="4926013"/>
          </a:xfrm>
          <a:noFill/>
        </p:spPr>
        <p:txBody>
          <a:bodyPr/>
          <a:lstStyle/>
          <a:p>
            <a:pPr eaLnBrk="1" hangingPunct="1"/>
            <a:r>
              <a:rPr lang="en-US"/>
              <a:t>Let’s begin by looking at the composition of S&amp;C committee</a:t>
            </a:r>
            <a:r>
              <a:rPr lang="en-US" baseline="0"/>
              <a:t> groups</a:t>
            </a:r>
            <a:r>
              <a:rPr lang="en-US"/>
              <a:t>.</a:t>
            </a:r>
          </a:p>
          <a:p>
            <a:pPr eaLnBrk="1" hangingPunct="1"/>
            <a:endParaRPr lang="en-US"/>
          </a:p>
        </p:txBody>
      </p:sp>
    </p:spTree>
    <p:extLst>
      <p:ext uri="{BB962C8B-B14F-4D97-AF65-F5344CB8AC3E}">
        <p14:creationId xmlns:p14="http://schemas.microsoft.com/office/powerpoint/2010/main" val="3676193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C7B7D7EA-C221-431C-9334-887257C60E47}" type="slidenum">
              <a:rPr lang="en-US" sz="1200">
                <a:latin typeface="Arial" charset="0"/>
              </a:rPr>
              <a:pPr/>
              <a:t>5</a:t>
            </a:fld>
            <a:endParaRPr lang="en-US" sz="1200">
              <a:latin typeface="Arial" charset="0"/>
            </a:endParaRPr>
          </a:p>
        </p:txBody>
      </p:sp>
      <p:sp>
        <p:nvSpPr>
          <p:cNvPr id="50179" name="Rectangle 2"/>
          <p:cNvSpPr>
            <a:spLocks noGrp="1" noRot="1" noChangeAspect="1" noChangeArrowheads="1" noTextEdit="1"/>
          </p:cNvSpPr>
          <p:nvPr>
            <p:ph type="sldImg"/>
          </p:nvPr>
        </p:nvSpPr>
        <p:spPr>
          <a:xfrm>
            <a:off x="1406525" y="471488"/>
            <a:ext cx="4541838" cy="3405187"/>
          </a:xfrm>
          <a:ln/>
        </p:spPr>
      </p:sp>
      <p:sp>
        <p:nvSpPr>
          <p:cNvPr id="50180" name="Rectangle 3"/>
          <p:cNvSpPr>
            <a:spLocks noGrp="1" noChangeArrowheads="1"/>
          </p:cNvSpPr>
          <p:nvPr>
            <p:ph type="body" idx="1"/>
          </p:nvPr>
        </p:nvSpPr>
        <p:spPr>
          <a:xfrm>
            <a:off x="487366" y="4216400"/>
            <a:ext cx="6338887" cy="4926013"/>
          </a:xfrm>
          <a:noFill/>
        </p:spPr>
        <p:txBody>
          <a:bodyPr/>
          <a:lstStyle/>
          <a:p>
            <a:pPr defTabSz="914161" eaLnBrk="1" hangingPunct="1">
              <a:defRPr/>
            </a:pPr>
            <a:r>
              <a:rPr lang="en-US" u="none"/>
              <a:t>The Consensus body is the subset of the standards committee that approves the content of a standard and whose vote demonstrates evidence of consensus. The consensus body excludes delegates and contributing members.</a:t>
            </a:r>
          </a:p>
          <a:p>
            <a:pPr defTabSz="914161" eaLnBrk="1" hangingPunct="1">
              <a:defRPr/>
            </a:pPr>
            <a:endParaRPr lang="en-US" u="none"/>
          </a:p>
          <a:p>
            <a:pPr defTabSz="914161" eaLnBrk="1" hangingPunct="1">
              <a:defRPr/>
            </a:pPr>
            <a:r>
              <a:rPr lang="en-US" u="none"/>
              <a:t>The Standards Committee consists of the consensus body members plus the delegates, contributing members, and honorary members. </a:t>
            </a:r>
          </a:p>
          <a:p>
            <a:pPr eaLnBrk="1" hangingPunct="1"/>
            <a:endParaRPr lang="en-US" u="none"/>
          </a:p>
          <a:p>
            <a:pPr eaLnBrk="1" hangingPunct="1"/>
            <a:r>
              <a:rPr lang="en-US" u="none"/>
              <a:t>Subordinate</a:t>
            </a:r>
            <a:r>
              <a:rPr lang="en-US" u="none" baseline="0"/>
              <a:t> groups may include </a:t>
            </a:r>
            <a:r>
              <a:rPr lang="en-US" b="0" u="none" baseline="0"/>
              <a:t>subcommittees, subgroups, working groups, project teams, etc.. </a:t>
            </a:r>
            <a:r>
              <a:rPr lang="en-US" b="0" u="none"/>
              <a:t>Membership may include members, delegates, alternates and contributing members</a:t>
            </a:r>
            <a:r>
              <a:rPr lang="en-US" u="none"/>
              <a:t>. </a:t>
            </a:r>
          </a:p>
        </p:txBody>
      </p:sp>
    </p:spTree>
    <p:extLst>
      <p:ext uri="{BB962C8B-B14F-4D97-AF65-F5344CB8AC3E}">
        <p14:creationId xmlns:p14="http://schemas.microsoft.com/office/powerpoint/2010/main" val="3035404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AE915CDA-7080-4C18-875E-9B39924E7C21}" type="slidenum">
              <a:rPr lang="en-US" sz="1200">
                <a:latin typeface="Arial" charset="0"/>
              </a:rPr>
              <a:pPr/>
              <a:t>6</a:t>
            </a:fld>
            <a:endParaRPr lang="en-US" sz="1200">
              <a:latin typeface="Arial" charset="0"/>
            </a:endParaRPr>
          </a:p>
        </p:txBody>
      </p:sp>
      <p:sp>
        <p:nvSpPr>
          <p:cNvPr id="51203" name="Rectangle 2"/>
          <p:cNvSpPr>
            <a:spLocks noGrp="1" noRot="1" noChangeAspect="1" noChangeArrowheads="1" noTextEdit="1"/>
          </p:cNvSpPr>
          <p:nvPr>
            <p:ph type="sldImg"/>
          </p:nvPr>
        </p:nvSpPr>
        <p:spPr>
          <a:xfrm>
            <a:off x="1406525" y="471488"/>
            <a:ext cx="4541838" cy="3405187"/>
          </a:xfrm>
          <a:ln/>
        </p:spPr>
      </p:sp>
      <p:sp>
        <p:nvSpPr>
          <p:cNvPr id="51204" name="Rectangle 3"/>
          <p:cNvSpPr>
            <a:spLocks noGrp="1" noChangeArrowheads="1"/>
          </p:cNvSpPr>
          <p:nvPr>
            <p:ph type="body" idx="1"/>
          </p:nvPr>
        </p:nvSpPr>
        <p:spPr>
          <a:xfrm>
            <a:off x="487366" y="4216400"/>
            <a:ext cx="6338887" cy="4926013"/>
          </a:xfrm>
          <a:noFill/>
        </p:spPr>
        <p:txBody>
          <a:bodyPr/>
          <a:lstStyle/>
          <a:p>
            <a:pPr eaLnBrk="1" hangingPunct="1"/>
            <a:r>
              <a:rPr lang="en-US" b="0" u="none" baseline="0"/>
              <a:t>The foundation of any committee group is its members. All members of a committee are required to:</a:t>
            </a:r>
          </a:p>
          <a:p>
            <a:pPr marL="239649" lvl="1" indent="-119031" eaLnBrk="1" hangingPunct="1">
              <a:buFontTx/>
              <a:buChar char="•"/>
            </a:pPr>
            <a:r>
              <a:rPr lang="en-US" b="0" u="none" baseline="0"/>
              <a:t>Be technically qualified in the subject of the committee’s charter</a:t>
            </a:r>
          </a:p>
          <a:p>
            <a:pPr marL="239649" lvl="1" indent="-119031" eaLnBrk="1" hangingPunct="1">
              <a:buFontTx/>
              <a:buChar char="•"/>
            </a:pPr>
            <a:r>
              <a:rPr lang="en-US" b="0" u="none" baseline="0"/>
              <a:t>Participate as individuals, rather than representatives of their employer or of any other organization</a:t>
            </a:r>
          </a:p>
          <a:p>
            <a:pPr marL="239649" lvl="1" indent="-119031" eaLnBrk="1" hangingPunct="1">
              <a:buFontTx/>
              <a:buChar char="•"/>
            </a:pPr>
            <a:r>
              <a:rPr lang="en-US" b="0" u="none" baseline="0"/>
              <a:t>Perform the following duties:</a:t>
            </a:r>
          </a:p>
          <a:p>
            <a:pPr marL="480886" lvl="2" indent="-119031" eaLnBrk="1" hangingPunct="1">
              <a:buFont typeface="Arial" charset="0"/>
              <a:buChar char="–"/>
            </a:pPr>
            <a:r>
              <a:rPr lang="en-US" b="0" u="none" baseline="0"/>
              <a:t> </a:t>
            </a:r>
            <a:r>
              <a:rPr lang="en-US" b="0" u="none" strike="noStrike" baseline="0"/>
              <a:t>G</a:t>
            </a:r>
            <a:r>
              <a:rPr lang="en-US" b="0" u="none" baseline="0"/>
              <a:t>ive thorough consideration to each subject being brought before the Standards Committee for action</a:t>
            </a:r>
          </a:p>
          <a:p>
            <a:pPr marL="480886" lvl="2" indent="-119031" eaLnBrk="1" hangingPunct="1">
              <a:spcBef>
                <a:spcPct val="20000"/>
              </a:spcBef>
              <a:buFont typeface="Arial" charset="0"/>
              <a:buChar char="–"/>
            </a:pPr>
            <a:r>
              <a:rPr lang="en-US" b="0" u="none" baseline="0"/>
              <a:t> </a:t>
            </a:r>
            <a:r>
              <a:rPr lang="en-US" b="0" u="none" strike="noStrike" baseline="0"/>
              <a:t>V</a:t>
            </a:r>
            <a:r>
              <a:rPr lang="en-US" b="0" u="none" baseline="0"/>
              <a:t>ote on approval or disapproval of each proposal</a:t>
            </a:r>
          </a:p>
          <a:p>
            <a:pPr marL="480886" lvl="2" indent="-119031" eaLnBrk="1" hangingPunct="1">
              <a:spcBef>
                <a:spcPct val="20000"/>
              </a:spcBef>
              <a:buFont typeface="Arial" charset="0"/>
              <a:buChar char="–"/>
            </a:pPr>
            <a:r>
              <a:rPr lang="en-US" b="0" u="none" baseline="0"/>
              <a:t> </a:t>
            </a:r>
            <a:r>
              <a:rPr lang="en-US" b="0" u="none" strike="noStrike" baseline="0"/>
              <a:t>C</a:t>
            </a:r>
            <a:r>
              <a:rPr lang="en-US" b="0" u="none" baseline="0"/>
              <a:t>ontribute their expertise in the preparation of standards</a:t>
            </a:r>
          </a:p>
          <a:p>
            <a:pPr marL="480886" lvl="2" indent="-119031" eaLnBrk="1" hangingPunct="1">
              <a:spcBef>
                <a:spcPct val="20000"/>
              </a:spcBef>
              <a:buFont typeface="Arial" charset="0"/>
              <a:buChar char="–"/>
            </a:pPr>
            <a:r>
              <a:rPr lang="en-US" b="0" u="none" baseline="0"/>
              <a:t> </a:t>
            </a:r>
            <a:r>
              <a:rPr lang="en-US" b="0" u="none" strike="noStrike" baseline="0"/>
              <a:t>A</a:t>
            </a:r>
            <a:r>
              <a:rPr lang="en-US" b="0" u="none" baseline="0"/>
              <a:t>dvise and vote on approval of personnel for membership on the committee and subordinate groups</a:t>
            </a:r>
          </a:p>
          <a:p>
            <a:pPr marL="480886" lvl="2" indent="-119031" eaLnBrk="1" hangingPunct="1">
              <a:spcBef>
                <a:spcPct val="20000"/>
              </a:spcBef>
              <a:buFont typeface="Arial" charset="0"/>
              <a:buChar char="–"/>
            </a:pPr>
            <a:r>
              <a:rPr lang="en-US" b="0" u="none" baseline="0"/>
              <a:t> </a:t>
            </a:r>
            <a:r>
              <a:rPr lang="en-US" b="0" u="none" strike="noStrike" baseline="0"/>
              <a:t>A</a:t>
            </a:r>
            <a:r>
              <a:rPr lang="en-US" b="0" u="none" baseline="0"/>
              <a:t>ssist generally in carrying out the functions of the committee</a:t>
            </a:r>
          </a:p>
          <a:p>
            <a:pPr marL="480886" lvl="2" indent="-119031" eaLnBrk="1" hangingPunct="1">
              <a:spcBef>
                <a:spcPct val="20000"/>
              </a:spcBef>
              <a:buFont typeface="Arial" charset="0"/>
              <a:buChar char="–"/>
            </a:pPr>
            <a:endParaRPr lang="en-US" b="0" u="none" baseline="0"/>
          </a:p>
          <a:p>
            <a:pPr marL="120618" lvl="1" defTabSz="914266" eaLnBrk="1" hangingPunct="1">
              <a:defRPr/>
            </a:pPr>
            <a:r>
              <a:rPr lang="en-US" b="0" u="none" baseline="0"/>
              <a:t>The above duties may be carried out by attendance at meetings, by correspondence, and by telephone, teleconference, or other means. </a:t>
            </a:r>
          </a:p>
          <a:p>
            <a:pPr marL="120618" lvl="1" eaLnBrk="1" hangingPunct="1"/>
            <a:endParaRPr lang="en-US" b="0" u="none" strike="sngStrike" baseline="0"/>
          </a:p>
          <a:p>
            <a:pPr eaLnBrk="1" hangingPunct="1"/>
            <a:endParaRPr lang="en-US" b="0" u="none" baseline="0"/>
          </a:p>
        </p:txBody>
      </p:sp>
    </p:spTree>
    <p:extLst>
      <p:ext uri="{BB962C8B-B14F-4D97-AF65-F5344CB8AC3E}">
        <p14:creationId xmlns:p14="http://schemas.microsoft.com/office/powerpoint/2010/main" val="3157876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E57BFB51-0B12-4860-B829-42EC71D4197A}" type="slidenum">
              <a:rPr lang="en-US" sz="1200">
                <a:latin typeface="Arial" charset="0"/>
              </a:rPr>
              <a:pPr/>
              <a:t>7</a:t>
            </a:fld>
            <a:endParaRPr lang="en-US" sz="1200">
              <a:latin typeface="Arial" charset="0"/>
            </a:endParaRPr>
          </a:p>
        </p:txBody>
      </p:sp>
      <p:sp>
        <p:nvSpPr>
          <p:cNvPr id="52227" name="Rectangle 2"/>
          <p:cNvSpPr>
            <a:spLocks noGrp="1" noRot="1" noChangeAspect="1" noChangeArrowheads="1" noTextEdit="1"/>
          </p:cNvSpPr>
          <p:nvPr>
            <p:ph type="sldImg"/>
          </p:nvPr>
        </p:nvSpPr>
        <p:spPr>
          <a:xfrm>
            <a:off x="1406525" y="471488"/>
            <a:ext cx="4541838" cy="3405187"/>
          </a:xfrm>
          <a:ln/>
        </p:spPr>
      </p:sp>
      <p:sp>
        <p:nvSpPr>
          <p:cNvPr id="52228" name="Rectangle 3"/>
          <p:cNvSpPr>
            <a:spLocks noGrp="1" noChangeArrowheads="1"/>
          </p:cNvSpPr>
          <p:nvPr>
            <p:ph type="body" idx="1"/>
          </p:nvPr>
        </p:nvSpPr>
        <p:spPr>
          <a:xfrm>
            <a:off x="487366" y="4216400"/>
            <a:ext cx="6338887" cy="4926013"/>
          </a:xfrm>
          <a:noFill/>
        </p:spPr>
        <p:txBody>
          <a:bodyPr/>
          <a:lstStyle/>
          <a:p>
            <a:pPr marL="239649" lvl="1" indent="-119031" eaLnBrk="1" hangingPunct="1">
              <a:buFontTx/>
              <a:buChar char="•"/>
            </a:pPr>
            <a:r>
              <a:rPr lang="en-US" b="0" u="none">
                <a:cs typeface="Times New Roman" pitchFamily="18" charset="0"/>
              </a:rPr>
              <a:t>An alternate is a person who attends meetings or intends to vote in place of a member in the absence of that member. </a:t>
            </a:r>
            <a:endParaRPr lang="en-US" b="0" u="none"/>
          </a:p>
          <a:p>
            <a:pPr marL="239649" lvl="1" indent="-119031" defTabSz="914266" eaLnBrk="1" hangingPunct="1">
              <a:buFontTx/>
              <a:buChar char="•"/>
              <a:defRPr/>
            </a:pPr>
            <a:r>
              <a:rPr lang="en-US" b="0" u="none"/>
              <a:t>An alternate has all the privileges of a member during the period of their service in this capacity. However, the alternate’s vote only counts if the member has not voted.  </a:t>
            </a:r>
          </a:p>
          <a:p>
            <a:pPr marL="239649" lvl="1" indent="-119031" eaLnBrk="1" hangingPunct="1">
              <a:buFontTx/>
              <a:buChar char="•"/>
            </a:pPr>
            <a:r>
              <a:rPr lang="en-US" b="0" u="none"/>
              <a:t>Each member is permitted to appoint an alternate to attend meetings and act for them</a:t>
            </a:r>
            <a:r>
              <a:rPr lang="en-US" b="0" u="none" baseline="0"/>
              <a:t> </a:t>
            </a:r>
            <a:r>
              <a:rPr lang="en-US" b="0" u="none" strike="noStrike"/>
              <a:t>during their</a:t>
            </a:r>
            <a:r>
              <a:rPr lang="en-US" b="0" u="none" strike="noStrike" baseline="0"/>
              <a:t> </a:t>
            </a:r>
            <a:r>
              <a:rPr lang="en-US" b="0" u="none" strike="noStrike"/>
              <a:t>absence. </a:t>
            </a:r>
          </a:p>
          <a:p>
            <a:pPr marL="239649" lvl="1" indent="-119031" eaLnBrk="1" hangingPunct="1">
              <a:buFontTx/>
              <a:buChar char="•"/>
            </a:pPr>
            <a:r>
              <a:rPr lang="en-US" b="0" u="none"/>
              <a:t>Appointment of the alternate is subject to approval by the committee and the Supervisory</a:t>
            </a:r>
            <a:r>
              <a:rPr lang="en-US" b="0" u="none" baseline="0"/>
              <a:t> </a:t>
            </a:r>
            <a:r>
              <a:rPr lang="en-US" b="0" u="none"/>
              <a:t>Board.</a:t>
            </a:r>
          </a:p>
          <a:p>
            <a:pPr marL="239649" lvl="1" indent="-119031" eaLnBrk="1" hangingPunct="1">
              <a:buFontTx/>
              <a:buChar char="•"/>
            </a:pPr>
            <a:r>
              <a:rPr lang="en-US" b="0" u="none"/>
              <a:t>The alternate shall have the same interest classification</a:t>
            </a:r>
            <a:r>
              <a:rPr lang="en-US" b="0" u="none" baseline="0"/>
              <a:t> </a:t>
            </a:r>
            <a:r>
              <a:rPr lang="en-US" b="0" u="none"/>
              <a:t>as the member</a:t>
            </a:r>
            <a:r>
              <a:rPr lang="en-US" b="0" u="none">
                <a:cs typeface="Times New Roman" pitchFamily="18" charset="0"/>
              </a:rPr>
              <a:t>. </a:t>
            </a:r>
            <a:endParaRPr lang="en-US" b="0" u="none"/>
          </a:p>
          <a:p>
            <a:pPr marL="239649" lvl="1" indent="-119031" eaLnBrk="1" hangingPunct="1">
              <a:buFontTx/>
              <a:buChar char="•"/>
            </a:pPr>
            <a:r>
              <a:rPr lang="en-US" b="0" u="none"/>
              <a:t>Service by an alternate terminates </a:t>
            </a:r>
            <a:r>
              <a:rPr lang="en-US">
                <a:latin typeface="Arial" panose="020B0604020202020204" pitchFamily="34" charset="0"/>
                <a:cs typeface="Arial" panose="020B0604020202020204" pitchFamily="34" charset="0"/>
              </a:rPr>
              <a:t>upon resignation of the alternate, at the request of the member they represent, or upon the resignation of the member they represent.</a:t>
            </a:r>
            <a:endParaRPr lang="en-US" b="0" u="none"/>
          </a:p>
          <a:p>
            <a:pPr eaLnBrk="1" hangingPunct="1"/>
            <a:endParaRPr lang="en-US" b="0" u="none"/>
          </a:p>
          <a:p>
            <a:pPr eaLnBrk="1" hangingPunct="1"/>
            <a:endParaRPr lang="en-US" b="0" u="none"/>
          </a:p>
        </p:txBody>
      </p:sp>
    </p:spTree>
    <p:extLst>
      <p:ext uri="{BB962C8B-B14F-4D97-AF65-F5344CB8AC3E}">
        <p14:creationId xmlns:p14="http://schemas.microsoft.com/office/powerpoint/2010/main" val="442684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57" indent="-285676">
              <a:defRPr sz="2400">
                <a:solidFill>
                  <a:schemeClr val="tx1"/>
                </a:solidFill>
                <a:latin typeface="Times"/>
              </a:defRPr>
            </a:lvl2pPr>
            <a:lvl3pPr marL="1142700" indent="-228540">
              <a:defRPr sz="2400">
                <a:solidFill>
                  <a:schemeClr val="tx1"/>
                </a:solidFill>
                <a:latin typeface="Times"/>
              </a:defRPr>
            </a:lvl3pPr>
            <a:lvl4pPr marL="1599781" indent="-228540">
              <a:defRPr sz="2400">
                <a:solidFill>
                  <a:schemeClr val="tx1"/>
                </a:solidFill>
                <a:latin typeface="Times"/>
              </a:defRPr>
            </a:lvl4pPr>
            <a:lvl5pPr marL="2056861" indent="-228540">
              <a:defRPr sz="2400">
                <a:solidFill>
                  <a:schemeClr val="tx1"/>
                </a:solidFill>
                <a:latin typeface="Times"/>
              </a:defRPr>
            </a:lvl5pPr>
            <a:lvl6pPr marL="2513942" indent="-228540" eaLnBrk="0" fontAlgn="base" hangingPunct="0">
              <a:spcBef>
                <a:spcPct val="0"/>
              </a:spcBef>
              <a:spcAft>
                <a:spcPct val="0"/>
              </a:spcAft>
              <a:defRPr sz="2400">
                <a:solidFill>
                  <a:schemeClr val="tx1"/>
                </a:solidFill>
                <a:latin typeface="Times"/>
              </a:defRPr>
            </a:lvl6pPr>
            <a:lvl7pPr marL="2971022" indent="-228540" eaLnBrk="0" fontAlgn="base" hangingPunct="0">
              <a:spcBef>
                <a:spcPct val="0"/>
              </a:spcBef>
              <a:spcAft>
                <a:spcPct val="0"/>
              </a:spcAft>
              <a:defRPr sz="2400">
                <a:solidFill>
                  <a:schemeClr val="tx1"/>
                </a:solidFill>
                <a:latin typeface="Times"/>
              </a:defRPr>
            </a:lvl7pPr>
            <a:lvl8pPr marL="3428103" indent="-228540" eaLnBrk="0" fontAlgn="base" hangingPunct="0">
              <a:spcBef>
                <a:spcPct val="0"/>
              </a:spcBef>
              <a:spcAft>
                <a:spcPct val="0"/>
              </a:spcAft>
              <a:defRPr sz="2400">
                <a:solidFill>
                  <a:schemeClr val="tx1"/>
                </a:solidFill>
                <a:latin typeface="Times"/>
              </a:defRPr>
            </a:lvl8pPr>
            <a:lvl9pPr marL="3885183" indent="-228540" eaLnBrk="0" fontAlgn="base" hangingPunct="0">
              <a:spcBef>
                <a:spcPct val="0"/>
              </a:spcBef>
              <a:spcAft>
                <a:spcPct val="0"/>
              </a:spcAft>
              <a:defRPr sz="2400">
                <a:solidFill>
                  <a:schemeClr val="tx1"/>
                </a:solidFill>
                <a:latin typeface="Times"/>
              </a:defRPr>
            </a:lvl9pPr>
          </a:lstStyle>
          <a:p>
            <a:fld id="{AD301CB3-B738-4999-A275-9328FA6BFE9E}" type="slidenum">
              <a:rPr lang="en-US" sz="1200">
                <a:latin typeface="Arial" charset="0"/>
              </a:rPr>
              <a:pPr/>
              <a:t>8</a:t>
            </a:fld>
            <a:endParaRPr lang="en-US" sz="1200">
              <a:latin typeface="Arial" charset="0"/>
            </a:endParaRPr>
          </a:p>
        </p:txBody>
      </p:sp>
      <p:sp>
        <p:nvSpPr>
          <p:cNvPr id="53251" name="Rectangle 2"/>
          <p:cNvSpPr>
            <a:spLocks noGrp="1" noRot="1" noChangeAspect="1" noChangeArrowheads="1" noTextEdit="1"/>
          </p:cNvSpPr>
          <p:nvPr>
            <p:ph type="sldImg"/>
          </p:nvPr>
        </p:nvSpPr>
        <p:spPr>
          <a:xfrm>
            <a:off x="1406525" y="471488"/>
            <a:ext cx="4541838" cy="3405187"/>
          </a:xfrm>
          <a:ln/>
        </p:spPr>
      </p:sp>
      <p:sp>
        <p:nvSpPr>
          <p:cNvPr id="53252" name="Rectangle 3"/>
          <p:cNvSpPr>
            <a:spLocks noGrp="1" noChangeArrowheads="1"/>
          </p:cNvSpPr>
          <p:nvPr>
            <p:ph type="body" idx="1"/>
          </p:nvPr>
        </p:nvSpPr>
        <p:spPr>
          <a:xfrm>
            <a:off x="487366" y="4216400"/>
            <a:ext cx="6338887" cy="4926013"/>
          </a:xfrm>
          <a:noFill/>
        </p:spPr>
        <p:txBody>
          <a:bodyPr/>
          <a:lstStyle/>
          <a:p>
            <a:pPr marL="239649" lvl="1" indent="-119031" eaLnBrk="1" hangingPunct="1">
              <a:buFontTx/>
              <a:buChar char="•"/>
            </a:pPr>
            <a:r>
              <a:rPr lang="en-US" u="none">
                <a:cs typeface="Times New Roman" pitchFamily="18" charset="0"/>
              </a:rPr>
              <a:t>Representatives are intended to act on the member’s behalf at a meeting</a:t>
            </a:r>
            <a:r>
              <a:rPr lang="en-US" u="none" strike="noStrike">
                <a:cs typeface="Times New Roman" pitchFamily="18" charset="0"/>
              </a:rPr>
              <a:t>.</a:t>
            </a:r>
            <a:r>
              <a:rPr lang="en-US" u="none" strike="sngStrike">
                <a:cs typeface="Times New Roman" pitchFamily="18" charset="0"/>
              </a:rPr>
              <a:t>  </a:t>
            </a:r>
            <a:endParaRPr lang="en-US" u="none" strike="sngStrike"/>
          </a:p>
          <a:p>
            <a:pPr marL="239649" lvl="1" indent="-119031" eaLnBrk="1" hangingPunct="1">
              <a:buFontTx/>
              <a:buChar char="•"/>
            </a:pPr>
            <a:r>
              <a:rPr lang="en-US" u="none"/>
              <a:t>A representative is proposed by the member and </a:t>
            </a:r>
            <a:r>
              <a:rPr lang="en-US" b="0" u="none" strike="noStrike"/>
              <a:t>is subject to acceptance</a:t>
            </a:r>
            <a:r>
              <a:rPr lang="en-US" b="0" u="none" strike="noStrike" baseline="0"/>
              <a:t> </a:t>
            </a:r>
            <a:r>
              <a:rPr lang="en-US" u="none"/>
              <a:t>by the Committee Chair. </a:t>
            </a:r>
          </a:p>
          <a:p>
            <a:pPr marL="239649" lvl="1" indent="-119031" eaLnBrk="1" hangingPunct="1">
              <a:buFontTx/>
              <a:buChar char="•"/>
            </a:pPr>
            <a:r>
              <a:rPr lang="en-US" u="none"/>
              <a:t>Like the alternate, when designated as a representative, </a:t>
            </a:r>
            <a:r>
              <a:rPr lang="en-US" u="none">
                <a:cs typeface="Times New Roman" pitchFamily="18" charset="0"/>
              </a:rPr>
              <a:t>the representative must have already signed or must a sign ASME’s Participation Acknowledgement Form (PAF), thereby agreeing to comply with </a:t>
            </a:r>
            <a:r>
              <a:rPr lang="en-US" u="none"/>
              <a:t>Society Policies P-15.7 Ethics, P-15.8, Conflicts of Interest, P-15.9 Policy Against Discrimination (including Discriminatory Harassment), P15.14 Code of Conduct and P-14.6 Society Name, Seal, Emblem, Initials, Titles, Identification, and Certificates</a:t>
            </a:r>
          </a:p>
          <a:p>
            <a:pPr marL="239649" lvl="1" indent="-119031" eaLnBrk="1" hangingPunct="1">
              <a:buFontTx/>
              <a:buChar char="•"/>
            </a:pPr>
            <a:r>
              <a:rPr lang="en-US" u="none"/>
              <a:t>The representative, unlike the alternate, is only permitted to vote on actions other than standards proposals and interpretations. </a:t>
            </a:r>
          </a:p>
          <a:p>
            <a:pPr marL="239649" lvl="1" indent="-119031" eaLnBrk="1" hangingPunct="1">
              <a:buFontTx/>
              <a:buChar char="•"/>
            </a:pPr>
            <a:r>
              <a:rPr lang="en-US" u="none"/>
              <a:t>Service by the representative automatically terminates at the conclusion of the meeting at which the individual is representing the member. </a:t>
            </a:r>
          </a:p>
          <a:p>
            <a:pPr eaLnBrk="1" hangingPunct="1"/>
            <a:endParaRPr lang="en-US" u="none"/>
          </a:p>
          <a:p>
            <a:pPr eaLnBrk="1" hangingPunct="1"/>
            <a:r>
              <a:rPr lang="en-US" u="none"/>
              <a:t>If a member anticipates having frequent conflicts with attending meetings, they should appoint an alternate rather than a representative.</a:t>
            </a:r>
          </a:p>
        </p:txBody>
      </p:sp>
    </p:spTree>
    <p:extLst>
      <p:ext uri="{BB962C8B-B14F-4D97-AF65-F5344CB8AC3E}">
        <p14:creationId xmlns:p14="http://schemas.microsoft.com/office/powerpoint/2010/main" val="4273689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lvl1pPr>
              <a:defRPr/>
            </a:lvl1pPr>
          </a:lstStyle>
          <a:p>
            <a:pPr>
              <a:defRPr/>
            </a:pPr>
            <a:r>
              <a:rPr lang="en-US"/>
              <a:t>ASME S&amp;C Training Module A3. Membership Maintenance</a:t>
            </a:r>
          </a:p>
        </p:txBody>
      </p:sp>
      <p:sp>
        <p:nvSpPr>
          <p:cNvPr id="5" name="Slide Number Placeholder 4"/>
          <p:cNvSpPr>
            <a:spLocks noGrp="1"/>
          </p:cNvSpPr>
          <p:nvPr>
            <p:ph type="sldNum" sz="quarter" idx="11"/>
          </p:nvPr>
        </p:nvSpPr>
        <p:spPr/>
        <p:txBody>
          <a:bodyPr/>
          <a:lstStyle>
            <a:lvl1pPr>
              <a:defRPr/>
            </a:lvl1pPr>
          </a:lstStyle>
          <a:p>
            <a:pPr>
              <a:defRPr/>
            </a:pPr>
            <a:fld id="{5F493689-BCC9-4849-82DD-3DE5F40BCB18}" type="slidenum">
              <a:rPr lang="en-US" smtClean="0"/>
              <a:pPr>
                <a:defRPr/>
              </a:pPr>
              <a:t>‹#›</a:t>
            </a:fld>
            <a:endParaRPr lang="en-US"/>
          </a:p>
        </p:txBody>
      </p:sp>
    </p:spTree>
    <p:extLst>
      <p:ext uri="{BB962C8B-B14F-4D97-AF65-F5344CB8AC3E}">
        <p14:creationId xmlns:p14="http://schemas.microsoft.com/office/powerpoint/2010/main" val="4237091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pPr>
              <a:defRPr/>
            </a:pPr>
            <a:r>
              <a:rPr lang="en-US"/>
              <a:t>ASME S&amp;C Training Module A3. Membership Maintenance</a:t>
            </a:r>
          </a:p>
        </p:txBody>
      </p:sp>
      <p:sp>
        <p:nvSpPr>
          <p:cNvPr id="5" name="Slide Number Placeholder 4"/>
          <p:cNvSpPr>
            <a:spLocks noGrp="1"/>
          </p:cNvSpPr>
          <p:nvPr>
            <p:ph type="sldNum" sz="quarter" idx="11"/>
          </p:nvPr>
        </p:nvSpPr>
        <p:spPr/>
        <p:txBody>
          <a:bodyPr/>
          <a:lstStyle>
            <a:lvl1pPr>
              <a:defRPr/>
            </a:lvl1pPr>
          </a:lstStyle>
          <a:p>
            <a:pPr>
              <a:defRPr/>
            </a:pPr>
            <a:fld id="{79803223-F4CB-4610-A8B6-D9FB395AD398}" type="slidenum">
              <a:rPr lang="en-US" smtClean="0"/>
              <a:pPr>
                <a:defRPr/>
              </a:pPr>
              <a:t>‹#›</a:t>
            </a:fld>
            <a:endParaRPr lang="en-US"/>
          </a:p>
        </p:txBody>
      </p:sp>
    </p:spTree>
    <p:extLst>
      <p:ext uri="{BB962C8B-B14F-4D97-AF65-F5344CB8AC3E}">
        <p14:creationId xmlns:p14="http://schemas.microsoft.com/office/powerpoint/2010/main" val="1954300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pPr>
              <a:defRPr/>
            </a:pPr>
            <a:r>
              <a:rPr lang="en-US"/>
              <a:t>ASME S&amp;C Training Module A3. Membership Maintenance</a:t>
            </a:r>
          </a:p>
        </p:txBody>
      </p:sp>
      <p:sp>
        <p:nvSpPr>
          <p:cNvPr id="6" name="Slide Number Placeholder 5"/>
          <p:cNvSpPr>
            <a:spLocks noGrp="1"/>
          </p:cNvSpPr>
          <p:nvPr>
            <p:ph type="sldNum" sz="quarter" idx="11"/>
          </p:nvPr>
        </p:nvSpPr>
        <p:spPr/>
        <p:txBody>
          <a:bodyPr/>
          <a:lstStyle>
            <a:lvl1pPr>
              <a:defRPr/>
            </a:lvl1pPr>
          </a:lstStyle>
          <a:p>
            <a:pPr>
              <a:defRPr/>
            </a:pPr>
            <a:fld id="{951DE3CC-08B6-4815-BF85-310BE0F92700}" type="slidenum">
              <a:rPr lang="en-US" smtClean="0"/>
              <a:pPr>
                <a:defRPr/>
              </a:pPr>
              <a:t>‹#›</a:t>
            </a:fld>
            <a:endParaRPr lang="en-US"/>
          </a:p>
        </p:txBody>
      </p:sp>
    </p:spTree>
    <p:extLst>
      <p:ext uri="{BB962C8B-B14F-4D97-AF65-F5344CB8AC3E}">
        <p14:creationId xmlns:p14="http://schemas.microsoft.com/office/powerpoint/2010/main" val="2442508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pPr>
              <a:defRPr/>
            </a:pPr>
            <a:r>
              <a:rPr lang="en-US"/>
              <a:t>ASME S&amp;C Training Module A3. Membership Maintenance</a:t>
            </a:r>
          </a:p>
        </p:txBody>
      </p:sp>
      <p:sp>
        <p:nvSpPr>
          <p:cNvPr id="8" name="Slide Number Placeholder 7"/>
          <p:cNvSpPr>
            <a:spLocks noGrp="1"/>
          </p:cNvSpPr>
          <p:nvPr>
            <p:ph type="sldNum" sz="quarter" idx="11"/>
          </p:nvPr>
        </p:nvSpPr>
        <p:spPr/>
        <p:txBody>
          <a:bodyPr/>
          <a:lstStyle>
            <a:lvl1pPr>
              <a:defRPr/>
            </a:lvl1pPr>
          </a:lstStyle>
          <a:p>
            <a:pPr>
              <a:defRPr/>
            </a:pPr>
            <a:fld id="{92807F9E-EB91-46DD-A756-6D2041415F9F}" type="slidenum">
              <a:rPr lang="en-US" smtClean="0"/>
              <a:pPr>
                <a:defRPr/>
              </a:pPr>
              <a:t>‹#›</a:t>
            </a:fld>
            <a:endParaRPr lang="en-US"/>
          </a:p>
        </p:txBody>
      </p:sp>
    </p:spTree>
    <p:extLst>
      <p:ext uri="{BB962C8B-B14F-4D97-AF65-F5344CB8AC3E}">
        <p14:creationId xmlns:p14="http://schemas.microsoft.com/office/powerpoint/2010/main" val="1297097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pPr>
              <a:defRPr/>
            </a:pPr>
            <a:r>
              <a:rPr lang="en-US"/>
              <a:t>ASME S&amp;C Training Module A3. Membership Maintenance</a:t>
            </a:r>
          </a:p>
        </p:txBody>
      </p:sp>
      <p:sp>
        <p:nvSpPr>
          <p:cNvPr id="4" name="Slide Number Placeholder 3"/>
          <p:cNvSpPr>
            <a:spLocks noGrp="1"/>
          </p:cNvSpPr>
          <p:nvPr>
            <p:ph type="sldNum" sz="quarter" idx="11"/>
          </p:nvPr>
        </p:nvSpPr>
        <p:spPr/>
        <p:txBody>
          <a:bodyPr/>
          <a:lstStyle>
            <a:lvl1pPr>
              <a:defRPr/>
            </a:lvl1pPr>
          </a:lstStyle>
          <a:p>
            <a:pPr>
              <a:defRPr/>
            </a:pPr>
            <a:fld id="{8837993C-7A92-4FFF-885C-097E4DEE74AD}" type="slidenum">
              <a:rPr lang="en-US" smtClean="0"/>
              <a:pPr>
                <a:defRPr/>
              </a:pPr>
              <a:t>‹#›</a:t>
            </a:fld>
            <a:endParaRPr lang="en-US"/>
          </a:p>
        </p:txBody>
      </p:sp>
    </p:spTree>
    <p:extLst>
      <p:ext uri="{BB962C8B-B14F-4D97-AF65-F5344CB8AC3E}">
        <p14:creationId xmlns:p14="http://schemas.microsoft.com/office/powerpoint/2010/main" val="223680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defRPr/>
            </a:pPr>
            <a:r>
              <a:rPr lang="en-US"/>
              <a:t>ASME S&amp;C Training Module A3. Membership Maintenance</a:t>
            </a:r>
          </a:p>
        </p:txBody>
      </p:sp>
      <p:sp>
        <p:nvSpPr>
          <p:cNvPr id="3" name="Slide Number Placeholder 2"/>
          <p:cNvSpPr>
            <a:spLocks noGrp="1"/>
          </p:cNvSpPr>
          <p:nvPr>
            <p:ph type="sldNum" sz="quarter" idx="11"/>
          </p:nvPr>
        </p:nvSpPr>
        <p:spPr/>
        <p:txBody>
          <a:bodyPr/>
          <a:lstStyle>
            <a:lvl1pPr>
              <a:defRPr/>
            </a:lvl1pPr>
          </a:lstStyle>
          <a:p>
            <a:pPr>
              <a:defRPr/>
            </a:pPr>
            <a:fld id="{11C6FC2A-2287-4E4D-B5B1-F08CF359BD3B}" type="slidenum">
              <a:rPr lang="en-US" smtClean="0"/>
              <a:pPr>
                <a:defRPr/>
              </a:pPr>
              <a:t>‹#›</a:t>
            </a:fld>
            <a:endParaRPr lang="en-US"/>
          </a:p>
        </p:txBody>
      </p:sp>
    </p:spTree>
    <p:extLst>
      <p:ext uri="{BB962C8B-B14F-4D97-AF65-F5344CB8AC3E}">
        <p14:creationId xmlns:p14="http://schemas.microsoft.com/office/powerpoint/2010/main" val="2353356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ASME S&amp;C Training Module A3. Membership Maintenance</a:t>
            </a:r>
          </a:p>
        </p:txBody>
      </p:sp>
      <p:sp>
        <p:nvSpPr>
          <p:cNvPr id="6" name="Slide Number Placeholder 5"/>
          <p:cNvSpPr>
            <a:spLocks noGrp="1"/>
          </p:cNvSpPr>
          <p:nvPr>
            <p:ph type="sldNum" sz="quarter" idx="11"/>
          </p:nvPr>
        </p:nvSpPr>
        <p:spPr/>
        <p:txBody>
          <a:bodyPr/>
          <a:lstStyle>
            <a:lvl1pPr>
              <a:defRPr/>
            </a:lvl1pPr>
          </a:lstStyle>
          <a:p>
            <a:pPr>
              <a:defRPr/>
            </a:pPr>
            <a:fld id="{CC487593-AA70-4842-91B4-371BF969A742}" type="slidenum">
              <a:rPr lang="en-US" smtClean="0"/>
              <a:pPr>
                <a:defRPr/>
              </a:pPr>
              <a:t>‹#›</a:t>
            </a:fld>
            <a:endParaRPr lang="en-US"/>
          </a:p>
        </p:txBody>
      </p:sp>
    </p:spTree>
    <p:extLst>
      <p:ext uri="{BB962C8B-B14F-4D97-AF65-F5344CB8AC3E}">
        <p14:creationId xmlns:p14="http://schemas.microsoft.com/office/powerpoint/2010/main" val="3493055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3399"/>
                </a:solidFill>
                <a:latin typeface="Arial" panose="020B0604020202020204" pitchFamily="34" charset="0"/>
                <a:cs typeface="Arial" panose="020B0604020202020204" pitchFamily="34" charset="0"/>
              </a:defRPr>
            </a:lvl1pPr>
          </a:lstStyle>
          <a:p>
            <a:pPr>
              <a:defRPr/>
            </a:pPr>
            <a:r>
              <a:rPr lang="en-US"/>
              <a:t>ASME S&amp;C Training Module A3. Membership Maintenance</a:t>
            </a:r>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5F493689-BCC9-4849-82DD-3DE5F40BCB18}" type="slidenum">
              <a:rPr lang="en-US" smtClean="0"/>
              <a:pPr>
                <a:defRPr/>
              </a:pPr>
              <a:t>‹#›</a:t>
            </a:fld>
            <a:endParaRPr lang="en-US"/>
          </a:p>
        </p:txBody>
      </p:sp>
      <p:pic>
        <p:nvPicPr>
          <p:cNvPr id="1100807" name="Picture 7" descr="Picture2"/>
          <p:cNvPicPr>
            <a:picLocks noChangeAspect="1" noChangeArrowheads="1"/>
          </p:cNvPicPr>
          <p:nvPr>
            <p:custDataLst>
              <p:tags r:id="rId9"/>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7888288" y="6242050"/>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0809"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200">
                <a:solidFill>
                  <a:srgbClr val="003399"/>
                </a:solidFill>
                <a:latin typeface="Arial" panose="020B0604020202020204" pitchFamily="34" charset="0"/>
                <a:cs typeface="Arial" panose="020B0604020202020204" pitchFamily="34" charset="0"/>
              </a:rPr>
              <a:t>Page</a:t>
            </a:r>
          </a:p>
        </p:txBody>
      </p:sp>
      <p:sp>
        <p:nvSpPr>
          <p:cNvPr id="9" name="TextBox 8"/>
          <p:cNvSpPr txBox="1"/>
          <p:nvPr/>
        </p:nvSpPr>
        <p:spPr>
          <a:xfrm>
            <a:off x="479777" y="6551674"/>
            <a:ext cx="655629" cy="123111"/>
          </a:xfrm>
          <a:prstGeom prst="rect">
            <a:avLst/>
          </a:prstGeom>
          <a:noFill/>
        </p:spPr>
        <p:txBody>
          <a:bodyPr wrap="none" lIns="0" tIns="0" rIns="0" bIns="0" rtlCol="0">
            <a:spAutoFit/>
          </a:bodyPr>
          <a:lstStyle/>
          <a:p>
            <a:pPr algn="l"/>
            <a:r>
              <a:rPr lang="en-US" sz="800">
                <a:solidFill>
                  <a:srgbClr val="003399"/>
                </a:solidFill>
                <a:latin typeface="Arial" panose="020B0604020202020204" pitchFamily="34" charset="0"/>
                <a:cs typeface="Arial" panose="020B0604020202020204" pitchFamily="34" charset="0"/>
              </a:rPr>
              <a:t>© ASME 2017</a:t>
            </a:r>
          </a:p>
        </p:txBody>
      </p:sp>
    </p:spTree>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Lst>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000">
          <a:solidFill>
            <a:srgbClr val="003399"/>
          </a:solidFill>
          <a:latin typeface="+mn-lt"/>
        </a:defRPr>
      </a:lvl2pPr>
      <a:lvl3pPr marL="1143000" indent="-228600" algn="l" rtl="0" eaLnBrk="1" fontAlgn="base" hangingPunct="1">
        <a:spcBef>
          <a:spcPct val="20000"/>
        </a:spcBef>
        <a:spcAft>
          <a:spcPct val="0"/>
        </a:spcAft>
        <a:buChar char="•"/>
        <a:defRPr>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asme.org/codes-standards/asme-code-committee/get-involved/join-a-c-s-committee"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hyperlink" Target="http://www.asme.org/about-asme/governance/asme-society-policies" TargetMode="External"/><Relationship Id="rId4" Type="http://schemas.openxmlformats.org/officeDocument/2006/relationships/hyperlink" Target="http://cstools.asme.org/csconnect/public/MemberProfile.cf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896937" y="2743200"/>
            <a:ext cx="7315200" cy="1371600"/>
          </a:xfrm>
        </p:spPr>
        <p:txBody>
          <a:bodyPr/>
          <a:lstStyle/>
          <a:p>
            <a:r>
              <a:rPr lang="en-US" b="1">
                <a:latin typeface="Arial" panose="020B0604020202020204" pitchFamily="34" charset="0"/>
                <a:cs typeface="Arial" panose="020B0604020202020204" pitchFamily="34" charset="0"/>
              </a:rPr>
              <a:t>Standards and Certification Training</a:t>
            </a:r>
            <a:endParaRPr lang="en-US" sz="2800" b="1">
              <a:latin typeface="Arial" panose="020B0604020202020204" pitchFamily="34" charset="0"/>
              <a:cs typeface="Arial" panose="020B0604020202020204" pitchFamily="34" charset="0"/>
            </a:endParaRPr>
          </a:p>
        </p:txBody>
      </p:sp>
      <p:sp>
        <p:nvSpPr>
          <p:cNvPr id="7" name="Subtitle 6"/>
          <p:cNvSpPr>
            <a:spLocks noGrp="1"/>
          </p:cNvSpPr>
          <p:nvPr>
            <p:ph type="subTitle" idx="1"/>
          </p:nvPr>
        </p:nvSpPr>
        <p:spPr>
          <a:xfrm>
            <a:off x="896937" y="4685026"/>
            <a:ext cx="7315200" cy="1371600"/>
          </a:xfrm>
        </p:spPr>
        <p:txBody>
          <a:bodyPr/>
          <a:lstStyle/>
          <a:p>
            <a:r>
              <a:rPr lang="en-US" sz="3200">
                <a:latin typeface="Arial" panose="020B0604020202020204" pitchFamily="34" charset="0"/>
                <a:cs typeface="Arial" panose="020B0604020202020204" pitchFamily="34" charset="0"/>
              </a:rPr>
              <a:t>Module A – Administrative</a:t>
            </a:r>
          </a:p>
          <a:p>
            <a:r>
              <a:rPr lang="en-US" sz="3200">
                <a:latin typeface="Arial" panose="020B0604020202020204" pitchFamily="34" charset="0"/>
                <a:cs typeface="Arial" panose="020B0604020202020204" pitchFamily="34" charset="0"/>
              </a:rPr>
              <a:t>A3.	Membership Maintenance</a:t>
            </a:r>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20822" y="344174"/>
            <a:ext cx="3067430" cy="1828800"/>
          </a:xfrm>
          <a:prstGeom prst="rect">
            <a:avLst/>
          </a:prstGeom>
        </p:spPr>
      </p:pic>
      <p:sp>
        <p:nvSpPr>
          <p:cNvPr id="2" name="TextBox 1"/>
          <p:cNvSpPr txBox="1"/>
          <p:nvPr/>
        </p:nvSpPr>
        <p:spPr>
          <a:xfrm rot="6332424" flipH="1">
            <a:off x="386675" y="5791503"/>
            <a:ext cx="45719" cy="728738"/>
          </a:xfrm>
          <a:prstGeom prst="rect">
            <a:avLst/>
          </a:prstGeom>
          <a:solidFill>
            <a:schemeClr val="bg1"/>
          </a:solidFill>
        </p:spPr>
        <p:txBody>
          <a:bodyPr wrap="square" rtlCol="0">
            <a:spAutoFit/>
          </a:bodyPr>
          <a:lstStyle/>
          <a:p>
            <a:endParaRPr lang="en-US"/>
          </a:p>
        </p:txBody>
      </p:sp>
      <p:sp>
        <p:nvSpPr>
          <p:cNvPr id="3" name="Rectangle 2"/>
          <p:cNvSpPr/>
          <p:nvPr/>
        </p:nvSpPr>
        <p:spPr>
          <a:xfrm>
            <a:off x="304800" y="6275517"/>
            <a:ext cx="685800" cy="2014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27987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a:xfrm>
            <a:off x="914400" y="274320"/>
            <a:ext cx="7315200" cy="457200"/>
          </a:xfrm>
        </p:spPr>
        <p:txBody>
          <a:bodyPr tIns="91440" bIns="0"/>
          <a:lstStyle/>
          <a:p>
            <a:pPr eaLnBrk="1" hangingPunct="1">
              <a:lnSpc>
                <a:spcPct val="85000"/>
              </a:lnSpc>
            </a:pPr>
            <a:r>
              <a:rPr lang="en-US" b="1">
                <a:latin typeface="Arial" panose="020B0604020202020204" pitchFamily="34" charset="0"/>
                <a:cs typeface="Arial" panose="020B0604020202020204" pitchFamily="34" charset="0"/>
              </a:rPr>
              <a:t>DELEGATES</a:t>
            </a:r>
          </a:p>
        </p:txBody>
      </p:sp>
      <p:sp>
        <p:nvSpPr>
          <p:cNvPr id="14341" name="Rectangle 3"/>
          <p:cNvSpPr>
            <a:spLocks noGrp="1" noChangeArrowheads="1"/>
          </p:cNvSpPr>
          <p:nvPr>
            <p:ph idx="1"/>
          </p:nvPr>
        </p:nvSpPr>
        <p:spPr>
          <a:xfrm>
            <a:off x="457200" y="1005840"/>
            <a:ext cx="8229600" cy="4846320"/>
          </a:xfrm>
        </p:spPr>
        <p:txBody>
          <a:bodyPr/>
          <a:lstStyle/>
          <a:p>
            <a:pPr marL="339725" lvl="1" indent="-339725">
              <a:lnSpc>
                <a:spcPct val="85000"/>
              </a:lnSpc>
              <a:buFont typeface="Arial" panose="020B0604020202020204" pitchFamily="34" charset="0"/>
              <a:buChar char="•"/>
            </a:pPr>
            <a:r>
              <a:rPr lang="en-US" sz="2400">
                <a:latin typeface="Arial" panose="020B0604020202020204" pitchFamily="34" charset="0"/>
                <a:cs typeface="Arial" panose="020B0604020202020204" pitchFamily="34" charset="0"/>
              </a:rPr>
              <a:t>Individual represents a group outside of the US or Canada on the committee</a:t>
            </a:r>
            <a:endParaRPr lang="en-US" sz="2400" strike="sngStrike">
              <a:latin typeface="Arial" panose="020B0604020202020204" pitchFamily="34" charset="0"/>
              <a:cs typeface="Arial" panose="020B0604020202020204" pitchFamily="34" charset="0"/>
            </a:endParaRPr>
          </a:p>
          <a:p>
            <a:pPr marL="339725" lvl="1" indent="-339725">
              <a:lnSpc>
                <a:spcPct val="85000"/>
              </a:lnSpc>
              <a:buFont typeface="Arial" panose="020B0604020202020204" pitchFamily="34" charset="0"/>
              <a:buChar char="•"/>
            </a:pPr>
            <a:r>
              <a:rPr lang="en-US" sz="2400">
                <a:latin typeface="Arial" panose="020B0604020202020204" pitchFamily="34" charset="0"/>
                <a:cs typeface="Arial" panose="020B0604020202020204" pitchFamily="34" charset="0"/>
              </a:rPr>
              <a:t>Working knowledge of committee’s technical work</a:t>
            </a:r>
          </a:p>
          <a:p>
            <a:pPr marL="339725" lvl="1" indent="-339725">
              <a:lnSpc>
                <a:spcPct val="85000"/>
              </a:lnSpc>
              <a:buFont typeface="Arial" panose="020B0604020202020204" pitchFamily="34" charset="0"/>
              <a:buChar char="•"/>
            </a:pPr>
            <a:r>
              <a:rPr lang="en-US" sz="2400">
                <a:latin typeface="Arial" panose="020B0604020202020204" pitchFamily="34" charset="0"/>
                <a:cs typeface="Arial" panose="020B0604020202020204" pitchFamily="34" charset="0"/>
              </a:rPr>
              <a:t>Proficient in English</a:t>
            </a:r>
          </a:p>
          <a:p>
            <a:pPr marL="339725" lvl="1" indent="-339725" eaLnBrk="1" hangingPunct="1">
              <a:lnSpc>
                <a:spcPct val="85000"/>
              </a:lnSpc>
              <a:buFont typeface="Arial" panose="020B0604020202020204" pitchFamily="34" charset="0"/>
              <a:buChar char="•"/>
            </a:pPr>
            <a:r>
              <a:rPr lang="en-US" sz="2400">
                <a:latin typeface="Arial" panose="020B0604020202020204" pitchFamily="34" charset="0"/>
                <a:cs typeface="Arial" panose="020B0604020202020204" pitchFamily="34" charset="0"/>
              </a:rPr>
              <a:t>A group is intended to be interpreted broadly to mean one or more jurisdiction, company, professional society, trade organization, or user group.</a:t>
            </a:r>
          </a:p>
          <a:p>
            <a:pPr marL="339725" lvl="1" indent="-339725" eaLnBrk="1" hangingPunct="1">
              <a:lnSpc>
                <a:spcPct val="85000"/>
              </a:lnSpc>
              <a:buFont typeface="Arial" panose="020B0604020202020204" pitchFamily="34" charset="0"/>
              <a:buChar char="•"/>
            </a:pPr>
            <a:r>
              <a:rPr lang="en-US" sz="2400">
                <a:latin typeface="Arial" panose="020B0604020202020204" pitchFamily="34" charset="0"/>
                <a:cs typeface="Arial" panose="020B0604020202020204" pitchFamily="34" charset="0"/>
              </a:rPr>
              <a:t>Method for selecting a prospective delegate is at the discretion of the represented group</a:t>
            </a:r>
            <a:r>
              <a:rPr lang="en-US" sz="2400" strike="sngStrike">
                <a:latin typeface="Arial" panose="020B0604020202020204" pitchFamily="34" charset="0"/>
                <a:cs typeface="Arial" panose="020B0604020202020204" pitchFamily="34" charset="0"/>
              </a:rPr>
              <a:t> </a:t>
            </a:r>
          </a:p>
          <a:p>
            <a:pPr marL="339725" lvl="1" indent="-339725">
              <a:buFont typeface="Arial" panose="020B0604020202020204" pitchFamily="34" charset="0"/>
              <a:buChar char="•"/>
            </a:pPr>
            <a:r>
              <a:rPr lang="en-US" sz="2400">
                <a:latin typeface="Arial" panose="020B0604020202020204" pitchFamily="34" charset="0"/>
                <a:cs typeface="Arial" panose="020B0604020202020204" pitchFamily="34" charset="0"/>
              </a:rPr>
              <a:t>Appointment of a delegate may be limited in scope relative to the charter of the standards committee, as determined by the consensus committee </a:t>
            </a:r>
          </a:p>
          <a:p>
            <a:pPr marL="339725" lvl="1" indent="-339725">
              <a:buFont typeface="Arial" panose="020B0604020202020204" pitchFamily="34" charset="0"/>
              <a:buChar char="•"/>
            </a:pPr>
            <a:r>
              <a:rPr lang="en-US" sz="2400">
                <a:latin typeface="Arial" panose="020B0604020202020204" pitchFamily="34" charset="0"/>
                <a:cs typeface="Arial" panose="020B0604020202020204" pitchFamily="34" charset="0"/>
              </a:rPr>
              <a:t>Delegates do not preclude the appointment of qualified individuals from other countries, as full members </a:t>
            </a:r>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0F8075FB-230C-43A3-8925-29197B9E8409}" type="slidenum">
              <a:rPr lang="en-US"/>
              <a:pPr>
                <a:defRPr/>
              </a:pPr>
              <a:t>9</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914400" y="274638"/>
            <a:ext cx="7315200" cy="457200"/>
          </a:xfrm>
        </p:spPr>
        <p:txBody>
          <a:bodyPr/>
          <a:lstStyle/>
          <a:p>
            <a:pPr eaLnBrk="1" hangingPunct="1"/>
            <a:br>
              <a:rPr lang="en-US" b="1">
                <a:latin typeface="Arial" panose="020B0604020202020204" pitchFamily="34" charset="0"/>
                <a:cs typeface="Arial" panose="020B0604020202020204" pitchFamily="34" charset="0"/>
              </a:rPr>
            </a:br>
            <a:r>
              <a:rPr lang="en-US" b="1">
                <a:latin typeface="Arial" panose="020B0604020202020204" pitchFamily="34" charset="0"/>
                <a:cs typeface="Arial" panose="020B0604020202020204" pitchFamily="34" charset="0"/>
              </a:rPr>
              <a:t>DELEGATES </a:t>
            </a:r>
            <a:br>
              <a:rPr lang="en-US"/>
            </a:br>
            <a:endParaRPr lang="en-US" u="sng">
              <a:solidFill>
                <a:srgbClr val="00B050"/>
              </a:solidFill>
            </a:endParaRPr>
          </a:p>
        </p:txBody>
      </p:sp>
      <p:sp>
        <p:nvSpPr>
          <p:cNvPr id="15365" name="Rectangle 3"/>
          <p:cNvSpPr>
            <a:spLocks noGrp="1" noChangeArrowheads="1"/>
          </p:cNvSpPr>
          <p:nvPr>
            <p:ph idx="1"/>
          </p:nvPr>
        </p:nvSpPr>
        <p:spPr>
          <a:xfrm>
            <a:off x="457200" y="1005840"/>
            <a:ext cx="8229600" cy="4846320"/>
          </a:xfrm>
        </p:spPr>
        <p:txBody>
          <a:bodyPr tIns="91440" bIns="0"/>
          <a:lstStyle/>
          <a:p>
            <a:pPr marL="339725" indent="-339725" eaLnBrk="1" hangingPunct="1">
              <a:lnSpc>
                <a:spcPct val="85000"/>
              </a:lnSpc>
              <a:spcBef>
                <a:spcPts val="576"/>
              </a:spcBef>
            </a:pPr>
            <a:r>
              <a:rPr lang="en-US">
                <a:latin typeface="Arial" panose="020B0604020202020204" pitchFamily="34" charset="0"/>
                <a:cs typeface="Arial" panose="020B0604020202020204" pitchFamily="34" charset="0"/>
              </a:rPr>
              <a:t>Duties of Delegates </a:t>
            </a:r>
          </a:p>
          <a:p>
            <a:pPr marL="690563" lvl="1" indent="-246063" eaLnBrk="1" hangingPunct="1">
              <a:lnSpc>
                <a:spcPct val="85000"/>
              </a:lnSpc>
              <a:spcBef>
                <a:spcPts val="576"/>
              </a:spcBef>
            </a:pPr>
            <a:r>
              <a:rPr lang="en-US">
                <a:latin typeface="Arial" panose="020B0604020202020204" pitchFamily="34" charset="0"/>
                <a:cs typeface="Arial" panose="020B0604020202020204" pitchFamily="34" charset="0"/>
              </a:rPr>
              <a:t>Vote on first consideration recorded votes on standards proposals</a:t>
            </a:r>
          </a:p>
          <a:p>
            <a:pPr marL="690563" lvl="1" indent="-246063" eaLnBrk="1" hangingPunct="1">
              <a:lnSpc>
                <a:spcPct val="85000"/>
              </a:lnSpc>
              <a:spcBef>
                <a:spcPts val="576"/>
              </a:spcBef>
            </a:pPr>
            <a:r>
              <a:rPr lang="en-US">
                <a:latin typeface="Arial" panose="020B0604020202020204" pitchFamily="34" charset="0"/>
                <a:cs typeface="Arial" panose="020B0604020202020204" pitchFamily="34" charset="0"/>
              </a:rPr>
              <a:t>Contribute expertise of the group	</a:t>
            </a:r>
          </a:p>
          <a:p>
            <a:pPr marL="690563" lvl="1" indent="-246063">
              <a:lnSpc>
                <a:spcPct val="85000"/>
              </a:lnSpc>
              <a:spcBef>
                <a:spcPts val="576"/>
              </a:spcBef>
            </a:pPr>
            <a:r>
              <a:rPr lang="en-US">
                <a:latin typeface="Arial" panose="020B0604020202020204" pitchFamily="34" charset="0"/>
                <a:cs typeface="Arial" panose="020B0604020202020204" pitchFamily="34" charset="0"/>
              </a:rPr>
              <a:t>Attendance at meetings is encouraged, but not required</a:t>
            </a:r>
          </a:p>
          <a:p>
            <a:pPr marL="339725" lvl="2" indent="-339725">
              <a:lnSpc>
                <a:spcPct val="85000"/>
              </a:lnSpc>
              <a:spcBef>
                <a:spcPts val="576"/>
              </a:spcBef>
            </a:pPr>
            <a:r>
              <a:rPr lang="en-US" sz="2400">
                <a:latin typeface="Arial" panose="020B0604020202020204" pitchFamily="34" charset="0"/>
                <a:cs typeface="Arial" panose="020B0604020202020204" pitchFamily="34" charset="0"/>
              </a:rPr>
              <a:t>May participate via attending meetings, correspondence, teleconference and/or other means</a:t>
            </a:r>
          </a:p>
          <a:p>
            <a:pPr marL="339725" indent="-339725" eaLnBrk="1" hangingPunct="1">
              <a:lnSpc>
                <a:spcPct val="85000"/>
              </a:lnSpc>
              <a:spcBef>
                <a:spcPts val="576"/>
              </a:spcBef>
            </a:pPr>
            <a:r>
              <a:rPr lang="en-US">
                <a:latin typeface="Arial" panose="020B0604020202020204" pitchFamily="34" charset="0"/>
                <a:cs typeface="Arial" panose="020B0604020202020204" pitchFamily="34" charset="0"/>
              </a:rPr>
              <a:t>Alternates for Delegates</a:t>
            </a:r>
          </a:p>
          <a:p>
            <a:pPr marL="796925" lvl="3" indent="-339725">
              <a:lnSpc>
                <a:spcPct val="85000"/>
              </a:lnSpc>
              <a:spcBef>
                <a:spcPts val="576"/>
              </a:spcBef>
            </a:pPr>
            <a:r>
              <a:rPr lang="en-US">
                <a:latin typeface="Arial" panose="020B0604020202020204" pitchFamily="34" charset="0"/>
                <a:cs typeface="Arial" panose="020B0604020202020204" pitchFamily="34" charset="0"/>
              </a:rPr>
              <a:t>Delegates are permitted to appoint alternates, to vote in place of the delegate on standards actions</a:t>
            </a:r>
          </a:p>
          <a:p>
            <a:pPr marL="796925" lvl="3" indent="-339725">
              <a:lnSpc>
                <a:spcPct val="85000"/>
              </a:lnSpc>
              <a:spcBef>
                <a:spcPts val="576"/>
              </a:spcBef>
            </a:pPr>
            <a:r>
              <a:rPr lang="en-US">
                <a:latin typeface="Arial" panose="020B0604020202020204" pitchFamily="34" charset="0"/>
                <a:cs typeface="Arial" panose="020B0604020202020204" pitchFamily="34" charset="0"/>
              </a:rPr>
              <a:t>Proposed by the group being represented</a:t>
            </a:r>
          </a:p>
          <a:p>
            <a:pPr marL="796925" lvl="3" indent="-339725">
              <a:lnSpc>
                <a:spcPct val="85000"/>
              </a:lnSpc>
              <a:spcBef>
                <a:spcPts val="576"/>
              </a:spcBef>
            </a:pPr>
            <a:r>
              <a:rPr lang="en-US">
                <a:latin typeface="Arial" panose="020B0604020202020204" pitchFamily="34" charset="0"/>
                <a:cs typeface="Arial" panose="020B0604020202020204" pitchFamily="34" charset="0"/>
              </a:rPr>
              <a:t>Have the same privileges as the delegate</a:t>
            </a:r>
          </a:p>
          <a:p>
            <a:pPr marL="796925" lvl="3" indent="-339725">
              <a:lnSpc>
                <a:spcPct val="85000"/>
              </a:lnSpc>
              <a:spcBef>
                <a:spcPts val="576"/>
              </a:spcBef>
            </a:pPr>
            <a:r>
              <a:rPr lang="en-US">
                <a:latin typeface="Arial" panose="020B0604020202020204" pitchFamily="34" charset="0"/>
                <a:cs typeface="Arial" panose="020B0604020202020204" pitchFamily="34" charset="0"/>
              </a:rPr>
              <a:t>Service ends at group’s request or resignation of delegate</a:t>
            </a:r>
          </a:p>
          <a:p>
            <a:pPr lvl="2">
              <a:lnSpc>
                <a:spcPct val="85000"/>
              </a:lnSpc>
              <a:spcBef>
                <a:spcPct val="0"/>
              </a:spcBef>
            </a:pPr>
            <a:endParaRPr lang="en-US" sz="2000" u="sng">
              <a:cs typeface="Times New Roman" pitchFamily="18" charset="0"/>
            </a:endParaRPr>
          </a:p>
          <a:p>
            <a:pPr lvl="2">
              <a:lnSpc>
                <a:spcPct val="85000"/>
              </a:lnSpc>
              <a:spcBef>
                <a:spcPct val="0"/>
              </a:spcBef>
            </a:pPr>
            <a:endParaRPr lang="en-US" sz="2000" u="sng">
              <a:cs typeface="Times New Roman" pitchFamily="18" charset="0"/>
            </a:endParaRPr>
          </a:p>
          <a:p>
            <a:pPr lvl="2">
              <a:lnSpc>
                <a:spcPct val="85000"/>
              </a:lnSpc>
              <a:spcBef>
                <a:spcPct val="0"/>
              </a:spcBef>
            </a:pPr>
            <a:endParaRPr lang="en-US" sz="2000"/>
          </a:p>
          <a:p>
            <a:pPr lvl="1" eaLnBrk="1" hangingPunct="1">
              <a:lnSpc>
                <a:spcPct val="85000"/>
              </a:lnSpc>
            </a:pPr>
            <a:endParaRPr lang="en-US"/>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8DE78AD1-EE74-42B6-BAB5-7F7C101D9AE4}" type="slidenum">
              <a:rPr lang="en-US"/>
              <a:pPr>
                <a:defRPr/>
              </a:pPr>
              <a:t>10</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a:xfrm>
            <a:off x="914400" y="274638"/>
            <a:ext cx="7315200" cy="457200"/>
          </a:xfrm>
        </p:spPr>
        <p:txBody>
          <a:bodyPr tIns="0" bIns="0"/>
          <a:lstStyle/>
          <a:p>
            <a:pPr eaLnBrk="1" hangingPunct="1"/>
            <a:r>
              <a:rPr lang="en-US" b="1">
                <a:latin typeface="Arial" panose="020B0604020202020204" pitchFamily="34" charset="0"/>
                <a:cs typeface="Arial" panose="020B0604020202020204" pitchFamily="34" charset="0"/>
              </a:rPr>
              <a:t>CONTRIBUTING MEMBERS</a:t>
            </a:r>
          </a:p>
        </p:txBody>
      </p:sp>
      <p:sp>
        <p:nvSpPr>
          <p:cNvPr id="16389" name="Rectangle 3"/>
          <p:cNvSpPr>
            <a:spLocks noGrp="1" noChangeArrowheads="1"/>
          </p:cNvSpPr>
          <p:nvPr>
            <p:ph idx="1"/>
          </p:nvPr>
        </p:nvSpPr>
        <p:spPr>
          <a:xfrm>
            <a:off x="457200" y="1005840"/>
            <a:ext cx="8138160" cy="4846320"/>
          </a:xfrm>
        </p:spPr>
        <p:txBody>
          <a:bodyPr tIns="91440" bIns="0"/>
          <a:lstStyle/>
          <a:p>
            <a:pPr marL="344488" lvl="1" indent="-344488" eaLnBrk="1" hangingPunct="1">
              <a:lnSpc>
                <a:spcPct val="85000"/>
              </a:lnSpc>
              <a:spcBef>
                <a:spcPts val="576"/>
              </a:spcBef>
              <a:buFont typeface="Arial" panose="020B0604020202020204" pitchFamily="34" charset="0"/>
              <a:buChar char="•"/>
            </a:pPr>
            <a:r>
              <a:rPr lang="en-US" sz="2400">
                <a:latin typeface="Arial" panose="020B0604020202020204" pitchFamily="34" charset="0"/>
                <a:cs typeface="Arial" panose="020B0604020202020204" pitchFamily="34" charset="0"/>
              </a:rPr>
              <a:t>Technically qualified</a:t>
            </a:r>
          </a:p>
          <a:p>
            <a:pPr marL="344488" lvl="1" indent="-344488" eaLnBrk="1" hangingPunct="1">
              <a:lnSpc>
                <a:spcPct val="85000"/>
              </a:lnSpc>
              <a:spcBef>
                <a:spcPts val="576"/>
              </a:spcBef>
              <a:buFont typeface="Arial" panose="020B0604020202020204" pitchFamily="34" charset="0"/>
              <a:buChar char="•"/>
            </a:pPr>
            <a:r>
              <a:rPr lang="en-US" sz="2400">
                <a:latin typeface="Arial" panose="020B0604020202020204" pitchFamily="34" charset="0"/>
                <a:cs typeface="Arial" panose="020B0604020202020204" pitchFamily="34" charset="0"/>
              </a:rPr>
              <a:t>Non-voting member </a:t>
            </a:r>
          </a:p>
          <a:p>
            <a:pPr marL="344488" lvl="1" indent="-344488" eaLnBrk="1" hangingPunct="1">
              <a:lnSpc>
                <a:spcPct val="85000"/>
              </a:lnSpc>
              <a:spcBef>
                <a:spcPts val="576"/>
              </a:spcBef>
              <a:buFont typeface="Arial" panose="020B0604020202020204" pitchFamily="34" charset="0"/>
              <a:buChar char="•"/>
            </a:pPr>
            <a:r>
              <a:rPr lang="en-US" sz="2400">
                <a:latin typeface="Arial" panose="020B0604020202020204" pitchFamily="34" charset="0"/>
                <a:cs typeface="Arial" panose="020B0604020202020204" pitchFamily="34" charset="0"/>
              </a:rPr>
              <a:t>Included for review &amp; comment on ballots for standards proposals</a:t>
            </a:r>
          </a:p>
          <a:p>
            <a:pPr marL="344488" lvl="1" indent="-344488" eaLnBrk="1" hangingPunct="1">
              <a:lnSpc>
                <a:spcPct val="85000"/>
              </a:lnSpc>
              <a:spcBef>
                <a:spcPts val="576"/>
              </a:spcBef>
              <a:buFont typeface="Arial" panose="020B0604020202020204" pitchFamily="34" charset="0"/>
              <a:buChar char="•"/>
            </a:pPr>
            <a:r>
              <a:rPr lang="en-US" sz="2400">
                <a:latin typeface="Arial" panose="020B0604020202020204" pitchFamily="34" charset="0"/>
                <a:cs typeface="Arial" panose="020B0604020202020204" pitchFamily="34" charset="0"/>
              </a:rPr>
              <a:t>Contribute expertise</a:t>
            </a:r>
          </a:p>
          <a:p>
            <a:pPr marL="344488" lvl="1" indent="-344488" eaLnBrk="1" hangingPunct="1">
              <a:lnSpc>
                <a:spcPct val="85000"/>
              </a:lnSpc>
              <a:spcBef>
                <a:spcPts val="576"/>
              </a:spcBef>
              <a:buFont typeface="Arial" panose="020B0604020202020204" pitchFamily="34" charset="0"/>
              <a:buChar char="•"/>
            </a:pPr>
            <a:r>
              <a:rPr lang="en-US" sz="2400">
                <a:latin typeface="Arial" panose="020B0604020202020204" pitchFamily="34" charset="0"/>
                <a:cs typeface="Arial" panose="020B0604020202020204" pitchFamily="34" charset="0"/>
              </a:rPr>
              <a:t>May participate via attending meetings, correspondence, teleconference and/or other means</a:t>
            </a:r>
          </a:p>
          <a:p>
            <a:pPr marL="344488" lvl="1" indent="-344488" eaLnBrk="1" hangingPunct="1">
              <a:lnSpc>
                <a:spcPct val="85000"/>
              </a:lnSpc>
              <a:spcBef>
                <a:spcPts val="576"/>
              </a:spcBef>
              <a:buFont typeface="Arial" panose="020B0604020202020204" pitchFamily="34" charset="0"/>
              <a:buChar char="•"/>
            </a:pPr>
            <a:r>
              <a:rPr lang="en-US" sz="2400">
                <a:latin typeface="Arial" panose="020B0604020202020204" pitchFamily="34" charset="0"/>
                <a:cs typeface="Arial" panose="020B0604020202020204" pitchFamily="34" charset="0"/>
              </a:rPr>
              <a:t>Attendance at meetings is optional</a:t>
            </a:r>
          </a:p>
          <a:p>
            <a:pPr marL="344488" lvl="1" indent="-344488" eaLnBrk="1" hangingPunct="1">
              <a:lnSpc>
                <a:spcPct val="85000"/>
              </a:lnSpc>
              <a:spcBef>
                <a:spcPts val="576"/>
              </a:spcBef>
              <a:buFont typeface="Arial" panose="020B0604020202020204" pitchFamily="34" charset="0"/>
              <a:buChar char="•"/>
            </a:pPr>
            <a:r>
              <a:rPr lang="en-US" sz="2400">
                <a:latin typeface="Arial" panose="020B0604020202020204" pitchFamily="34" charset="0"/>
                <a:cs typeface="Arial" panose="020B0604020202020204" pitchFamily="34" charset="0"/>
              </a:rPr>
              <a:t>Not assigned an interest classification </a:t>
            </a:r>
          </a:p>
          <a:p>
            <a:pPr marL="344488" lvl="1" indent="-344488" eaLnBrk="1" hangingPunct="1">
              <a:lnSpc>
                <a:spcPct val="85000"/>
              </a:lnSpc>
              <a:spcBef>
                <a:spcPct val="0"/>
              </a:spcBef>
              <a:buFont typeface="Arial" panose="020B0604020202020204" pitchFamily="34" charset="0"/>
              <a:buChar char="•"/>
            </a:pPr>
            <a:endParaRPr lang="en-US">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2A41DC50-F769-4B4E-866F-483CD3F665AF}" type="slidenum">
              <a:rPr lang="en-US"/>
              <a:pPr>
                <a:defRPr/>
              </a:pPr>
              <a:t>11</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a:xfrm>
            <a:off x="914400" y="274638"/>
            <a:ext cx="7315200" cy="457200"/>
          </a:xfrm>
        </p:spPr>
        <p:txBody>
          <a:bodyPr tIns="0" bIns="0"/>
          <a:lstStyle/>
          <a:p>
            <a:pPr eaLnBrk="1" hangingPunct="1"/>
            <a:r>
              <a:rPr lang="en-US" b="1">
                <a:latin typeface="Arial" panose="020B0604020202020204" pitchFamily="34" charset="0"/>
                <a:cs typeface="Arial" panose="020B0604020202020204" pitchFamily="34" charset="0"/>
              </a:rPr>
              <a:t>COMMITTEE OFFICERS</a:t>
            </a:r>
          </a:p>
        </p:txBody>
      </p:sp>
      <p:sp>
        <p:nvSpPr>
          <p:cNvPr id="17413" name="Rectangle 3"/>
          <p:cNvSpPr>
            <a:spLocks noGrp="1" noChangeArrowheads="1"/>
          </p:cNvSpPr>
          <p:nvPr>
            <p:ph idx="1"/>
          </p:nvPr>
        </p:nvSpPr>
        <p:spPr>
          <a:xfrm>
            <a:off x="457200" y="1005840"/>
            <a:ext cx="8229600" cy="4846320"/>
          </a:xfrm>
        </p:spPr>
        <p:txBody>
          <a:bodyPr tIns="91440" bIns="0"/>
          <a:lstStyle/>
          <a:p>
            <a:pPr>
              <a:lnSpc>
                <a:spcPct val="85000"/>
              </a:lnSpc>
              <a:spcBef>
                <a:spcPts val="576"/>
              </a:spcBef>
            </a:pPr>
            <a:r>
              <a:rPr lang="en-US">
                <a:latin typeface="Arial" panose="020B0604020202020204" pitchFamily="34" charset="0"/>
                <a:cs typeface="Arial" panose="020B0604020202020204" pitchFamily="34" charset="0"/>
              </a:rPr>
              <a:t>Chair</a:t>
            </a:r>
          </a:p>
          <a:p>
            <a:pPr marL="688975" lvl="1" indent="-225425">
              <a:lnSpc>
                <a:spcPct val="85000"/>
              </a:lnSpc>
              <a:spcBef>
                <a:spcPts val="576"/>
              </a:spcBef>
            </a:pPr>
            <a:r>
              <a:rPr lang="en-US">
                <a:latin typeface="Arial" panose="020B0604020202020204" pitchFamily="34" charset="0"/>
                <a:cs typeface="Arial" panose="020B0604020202020204" pitchFamily="34" charset="0"/>
              </a:rPr>
              <a:t>Presides at meetings</a:t>
            </a:r>
          </a:p>
          <a:p>
            <a:pPr marL="688975" lvl="1" indent="-225425">
              <a:lnSpc>
                <a:spcPct val="85000"/>
              </a:lnSpc>
              <a:spcBef>
                <a:spcPts val="576"/>
              </a:spcBef>
            </a:pPr>
            <a:r>
              <a:rPr lang="en-US">
                <a:latin typeface="Arial" panose="020B0604020202020204" pitchFamily="34" charset="0"/>
                <a:cs typeface="Arial" panose="020B0604020202020204" pitchFamily="34" charset="0"/>
              </a:rPr>
              <a:t>Elected</a:t>
            </a:r>
          </a:p>
          <a:p>
            <a:pPr>
              <a:lnSpc>
                <a:spcPct val="85000"/>
              </a:lnSpc>
              <a:spcBef>
                <a:spcPts val="576"/>
              </a:spcBef>
            </a:pPr>
            <a:r>
              <a:rPr lang="en-US">
                <a:latin typeface="Arial" panose="020B0604020202020204" pitchFamily="34" charset="0"/>
                <a:cs typeface="Arial" panose="020B0604020202020204" pitchFamily="34" charset="0"/>
              </a:rPr>
              <a:t>Vice Chair</a:t>
            </a:r>
          </a:p>
          <a:p>
            <a:pPr marL="688975" lvl="1" indent="-225425">
              <a:lnSpc>
                <a:spcPct val="85000"/>
              </a:lnSpc>
              <a:spcBef>
                <a:spcPts val="576"/>
              </a:spcBef>
            </a:pPr>
            <a:r>
              <a:rPr lang="en-US">
                <a:latin typeface="Arial" panose="020B0604020202020204" pitchFamily="34" charset="0"/>
                <a:cs typeface="Arial" panose="020B0604020202020204" pitchFamily="34" charset="0"/>
              </a:rPr>
              <a:t>Presides in absence of Chair</a:t>
            </a:r>
          </a:p>
          <a:p>
            <a:pPr marL="688975" lvl="1" indent="-225425">
              <a:lnSpc>
                <a:spcPct val="85000"/>
              </a:lnSpc>
              <a:spcBef>
                <a:spcPts val="576"/>
              </a:spcBef>
            </a:pPr>
            <a:r>
              <a:rPr lang="en-US">
                <a:latin typeface="Arial" panose="020B0604020202020204" pitchFamily="34" charset="0"/>
                <a:cs typeface="Arial" panose="020B0604020202020204" pitchFamily="34" charset="0"/>
              </a:rPr>
              <a:t>Elected</a:t>
            </a:r>
          </a:p>
          <a:p>
            <a:pPr>
              <a:lnSpc>
                <a:spcPct val="85000"/>
              </a:lnSpc>
              <a:spcBef>
                <a:spcPts val="576"/>
              </a:spcBef>
            </a:pPr>
            <a:r>
              <a:rPr lang="en-US">
                <a:latin typeface="Arial" panose="020B0604020202020204" pitchFamily="34" charset="0"/>
                <a:cs typeface="Arial" panose="020B0604020202020204" pitchFamily="34" charset="0"/>
              </a:rPr>
              <a:t>Secretary</a:t>
            </a:r>
          </a:p>
          <a:p>
            <a:pPr marL="688975" lvl="1" indent="-225425">
              <a:lnSpc>
                <a:spcPct val="85000"/>
              </a:lnSpc>
              <a:spcBef>
                <a:spcPts val="576"/>
              </a:spcBef>
            </a:pPr>
            <a:r>
              <a:rPr lang="en-US">
                <a:latin typeface="Arial" panose="020B0604020202020204" pitchFamily="34" charset="0"/>
                <a:cs typeface="Arial" panose="020B0604020202020204" pitchFamily="34" charset="0"/>
              </a:rPr>
              <a:t>Standards Committees &amp; Supervisory Boards</a:t>
            </a:r>
          </a:p>
          <a:p>
            <a:pPr marL="914400" lvl="2" indent="-225425">
              <a:lnSpc>
                <a:spcPct val="85000"/>
              </a:lnSpc>
              <a:spcBef>
                <a:spcPts val="576"/>
              </a:spcBef>
            </a:pPr>
            <a:r>
              <a:rPr lang="en-US">
                <a:latin typeface="Arial" panose="020B0604020202020204" pitchFamily="34" charset="0"/>
                <a:cs typeface="Arial" panose="020B0604020202020204" pitchFamily="34" charset="0"/>
              </a:rPr>
              <a:t>ASME Staff member appointed by ASME (non-voting)</a:t>
            </a:r>
          </a:p>
          <a:p>
            <a:pPr marL="688975" lvl="1" indent="-225425">
              <a:lnSpc>
                <a:spcPct val="85000"/>
              </a:lnSpc>
              <a:spcBef>
                <a:spcPts val="576"/>
              </a:spcBef>
            </a:pPr>
            <a:r>
              <a:rPr lang="en-US">
                <a:latin typeface="Arial" panose="020B0604020202020204" pitchFamily="34" charset="0"/>
                <a:cs typeface="Arial" panose="020B0604020202020204" pitchFamily="34" charset="0"/>
              </a:rPr>
              <a:t>Subordinate groups</a:t>
            </a:r>
          </a:p>
          <a:p>
            <a:pPr marL="914400" lvl="2" indent="-225425">
              <a:lnSpc>
                <a:spcPct val="85000"/>
              </a:lnSpc>
              <a:spcBef>
                <a:spcPts val="576"/>
              </a:spcBef>
            </a:pPr>
            <a:r>
              <a:rPr lang="en-US">
                <a:latin typeface="Arial" panose="020B0604020202020204" pitchFamily="34" charset="0"/>
                <a:cs typeface="Arial" panose="020B0604020202020204" pitchFamily="34" charset="0"/>
              </a:rPr>
              <a:t>Volunteer or may be ASME Staff (non-voting)</a:t>
            </a:r>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EE95C172-FFF6-4A87-A79C-7C728DCDFC19}" type="slidenum">
              <a:rPr lang="en-US"/>
              <a:pPr>
                <a:defRPr/>
              </a:pPr>
              <a:t>12</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a:xfrm>
            <a:off x="914400" y="2743200"/>
            <a:ext cx="7315200" cy="1371600"/>
          </a:xfrm>
        </p:spPr>
        <p:txBody>
          <a:bodyPr/>
          <a:lstStyle/>
          <a:p>
            <a:pPr eaLnBrk="1" hangingPunct="1"/>
            <a:r>
              <a:rPr lang="en-US" b="1">
                <a:latin typeface="Arial" panose="020B0604020202020204" pitchFamily="34" charset="0"/>
                <a:cs typeface="Arial" panose="020B0604020202020204" pitchFamily="34" charset="0"/>
              </a:rPr>
              <a:t>II. APPOINTMENT OF MEMBERS OF THE COMMITTEE</a:t>
            </a:r>
          </a:p>
        </p:txBody>
      </p:sp>
      <p:sp>
        <p:nvSpPr>
          <p:cNvPr id="3" name="Footer Placeholder 2"/>
          <p:cNvSpPr>
            <a:spLocks noGrp="1"/>
          </p:cNvSpPr>
          <p:nvPr>
            <p:ph type="ftr" sz="quarter" idx="10"/>
          </p:nvPr>
        </p:nvSpPr>
        <p:spPr/>
        <p:txBody>
          <a:bodyPr/>
          <a:lstStyle/>
          <a:p>
            <a:pPr>
              <a:defRPr/>
            </a:pPr>
            <a:r>
              <a:rPr lang="en-US"/>
              <a:t>ASME S&amp;C Training Module A3. Membership Maintenance</a:t>
            </a:r>
          </a:p>
        </p:txBody>
      </p:sp>
      <p:sp>
        <p:nvSpPr>
          <p:cNvPr id="4" name="Slide Number Placeholder 3"/>
          <p:cNvSpPr>
            <a:spLocks noGrp="1"/>
          </p:cNvSpPr>
          <p:nvPr>
            <p:ph type="sldNum" sz="quarter" idx="11"/>
          </p:nvPr>
        </p:nvSpPr>
        <p:spPr/>
        <p:txBody>
          <a:bodyPr/>
          <a:lstStyle/>
          <a:p>
            <a:pPr>
              <a:defRPr/>
            </a:pPr>
            <a:fld id="{99A21511-8935-4998-B1E3-B7A1E4437312}" type="slidenum">
              <a:rPr lang="en-US"/>
              <a:pPr>
                <a:defRPr/>
              </a:pPr>
              <a:t>13</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a:xfrm>
            <a:off x="914400" y="274320"/>
            <a:ext cx="7315200" cy="457200"/>
          </a:xfrm>
        </p:spPr>
        <p:txBody>
          <a:bodyPr tIns="0" bIns="0"/>
          <a:lstStyle/>
          <a:p>
            <a:pPr eaLnBrk="1" hangingPunct="1"/>
            <a:r>
              <a:rPr lang="en-US">
                <a:solidFill>
                  <a:srgbClr val="00B050"/>
                </a:solidFill>
              </a:rPr>
              <a:t> </a:t>
            </a:r>
            <a:r>
              <a:rPr lang="en-US" b="1">
                <a:latin typeface="Arial" panose="020B0604020202020204" pitchFamily="34" charset="0"/>
                <a:cs typeface="Arial" panose="020B0604020202020204" pitchFamily="34" charset="0"/>
              </a:rPr>
              <a:t>INTEREST CLASSIFICATION</a:t>
            </a:r>
            <a:endParaRPr lang="en-US" u="sng">
              <a:solidFill>
                <a:srgbClr val="00B050"/>
              </a:solidFill>
            </a:endParaRPr>
          </a:p>
        </p:txBody>
      </p:sp>
      <p:sp>
        <p:nvSpPr>
          <p:cNvPr id="24581" name="Rectangle 3"/>
          <p:cNvSpPr>
            <a:spLocks noGrp="1" noChangeArrowheads="1"/>
          </p:cNvSpPr>
          <p:nvPr>
            <p:ph idx="1"/>
          </p:nvPr>
        </p:nvSpPr>
        <p:spPr>
          <a:xfrm>
            <a:off x="457200" y="1005840"/>
            <a:ext cx="8229600" cy="4846320"/>
          </a:xfrm>
        </p:spPr>
        <p:txBody>
          <a:bodyPr tIns="91440" bIns="0"/>
          <a:lstStyle/>
          <a:p>
            <a:pPr marL="225425" indent="-225425"/>
            <a:r>
              <a:rPr lang="en-US">
                <a:latin typeface="Arial" panose="020B0604020202020204" pitchFamily="34" charset="0"/>
                <a:cs typeface="Arial" panose="020B0604020202020204" pitchFamily="34" charset="0"/>
              </a:rPr>
              <a:t>Identifies interest of member’s primary source of support</a:t>
            </a:r>
          </a:p>
          <a:p>
            <a:pPr marL="225425" indent="-225425"/>
            <a:r>
              <a:rPr lang="en-US">
                <a:latin typeface="Arial" panose="020B0604020202020204" pitchFamily="34" charset="0"/>
                <a:cs typeface="Arial" panose="020B0604020202020204" pitchFamily="34" charset="0"/>
              </a:rPr>
              <a:t>Must be approved by the Standards Committee and cognizant Supervisory Board </a:t>
            </a:r>
          </a:p>
          <a:p>
            <a:pPr marL="225425" indent="-225425"/>
            <a:r>
              <a:rPr lang="en-US">
                <a:latin typeface="Arial" panose="020B0604020202020204" pitchFamily="34" charset="0"/>
                <a:cs typeface="Arial" panose="020B0604020202020204" pitchFamily="34" charset="0"/>
              </a:rPr>
              <a:t>Used to ensure balanced representation</a:t>
            </a:r>
          </a:p>
          <a:p>
            <a:pPr marL="463550" lvl="1" indent="-238125"/>
            <a:r>
              <a:rPr lang="en-US">
                <a:latin typeface="Arial" panose="020B0604020202020204" pitchFamily="34" charset="0"/>
                <a:cs typeface="Arial" panose="020B0604020202020204" pitchFamily="34" charset="0"/>
              </a:rPr>
              <a:t>Examples: Manufacturers, Users, Regulatory, General Interest</a:t>
            </a:r>
          </a:p>
          <a:p>
            <a:pPr marL="225425" indent="-225425"/>
            <a:r>
              <a:rPr lang="en-US">
                <a:latin typeface="Arial" panose="020B0604020202020204" pitchFamily="34" charset="0"/>
                <a:cs typeface="Arial" panose="020B0604020202020204" pitchFamily="34" charset="0"/>
              </a:rPr>
              <a:t>Requirements:</a:t>
            </a:r>
          </a:p>
          <a:p>
            <a:pPr marL="463550" lvl="1" indent="-238125"/>
            <a:r>
              <a:rPr lang="en-US" b="1">
                <a:latin typeface="Arial" panose="020B0604020202020204" pitchFamily="34" charset="0"/>
                <a:cs typeface="Arial" panose="020B0604020202020204" pitchFamily="34" charset="0"/>
              </a:rPr>
              <a:t>Safety Standards: </a:t>
            </a:r>
            <a:r>
              <a:rPr lang="en-US">
                <a:latin typeface="Arial" panose="020B0604020202020204" pitchFamily="34" charset="0"/>
                <a:cs typeface="Arial" panose="020B0604020202020204" pitchFamily="34" charset="0"/>
              </a:rPr>
              <a:t>not more than 1/3 from any single category</a:t>
            </a:r>
          </a:p>
          <a:p>
            <a:pPr marL="463550" lvl="1" indent="-238125"/>
            <a:r>
              <a:rPr lang="en-US" b="1">
                <a:latin typeface="Arial" panose="020B0604020202020204" pitchFamily="34" charset="0"/>
                <a:cs typeface="Arial" panose="020B0604020202020204" pitchFamily="34" charset="0"/>
              </a:rPr>
              <a:t>Product Standards: </a:t>
            </a:r>
            <a:r>
              <a:rPr lang="en-US">
                <a:latin typeface="Arial" panose="020B0604020202020204" pitchFamily="34" charset="0"/>
                <a:cs typeface="Arial" panose="020B0604020202020204" pitchFamily="34" charset="0"/>
              </a:rPr>
              <a:t>no majority</a:t>
            </a:r>
          </a:p>
          <a:p>
            <a:pPr marL="463550" lvl="1" indent="-238125"/>
            <a:r>
              <a:rPr lang="en-US">
                <a:latin typeface="Arial" panose="020B0604020202020204" pitchFamily="34" charset="0"/>
                <a:cs typeface="Arial" panose="020B0604020202020204" pitchFamily="34" charset="0"/>
              </a:rPr>
              <a:t>Member/Alternate must be same category </a:t>
            </a:r>
          </a:p>
          <a:p>
            <a:pPr marL="463550" lvl="1" indent="-238125"/>
            <a:r>
              <a:rPr lang="en-US">
                <a:latin typeface="Arial" panose="020B0604020202020204" pitchFamily="34" charset="0"/>
                <a:cs typeface="Arial" panose="020B0604020202020204" pitchFamily="34" charset="0"/>
              </a:rPr>
              <a:t>Not required for Contributing Members </a:t>
            </a:r>
          </a:p>
          <a:p>
            <a:pPr marL="514350" indent="-381000" algn="just"/>
            <a:endParaRPr lang="en-US"/>
          </a:p>
          <a:p>
            <a:pPr marL="514350" indent="-381000" algn="just"/>
            <a:endParaRPr lang="en-US"/>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FD2F52AA-C9DC-4B4C-B7D4-7609C04B3EAB}" type="slidenum">
              <a:rPr lang="en-US"/>
              <a:pPr>
                <a:defRPr/>
              </a:pPr>
              <a:t>14</a:t>
            </a:fld>
            <a:endParaRPr lang="en-US"/>
          </a:p>
        </p:txBody>
      </p:sp>
    </p:spTree>
    <p:extLst>
      <p:ext uri="{BB962C8B-B14F-4D97-AF65-F5344CB8AC3E}">
        <p14:creationId xmlns:p14="http://schemas.microsoft.com/office/powerpoint/2010/main" val="4202388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a:xfrm>
            <a:off x="914400" y="274320"/>
            <a:ext cx="7315200" cy="457200"/>
          </a:xfrm>
        </p:spPr>
        <p:txBody>
          <a:bodyPr tIns="0" bIns="0"/>
          <a:lstStyle/>
          <a:p>
            <a:pPr eaLnBrk="1" hangingPunct="1"/>
            <a:r>
              <a:rPr lang="en-US" b="1">
                <a:latin typeface="Arial" panose="020B0604020202020204" pitchFamily="34" charset="0"/>
                <a:cs typeface="Arial" panose="020B0604020202020204" pitchFamily="34" charset="0"/>
              </a:rPr>
              <a:t> INTEREST CLASSIFICATION</a:t>
            </a:r>
          </a:p>
        </p:txBody>
      </p:sp>
      <p:sp>
        <p:nvSpPr>
          <p:cNvPr id="31749" name="Rectangle 3"/>
          <p:cNvSpPr>
            <a:spLocks noGrp="1" noChangeArrowheads="1"/>
          </p:cNvSpPr>
          <p:nvPr>
            <p:ph idx="1"/>
          </p:nvPr>
        </p:nvSpPr>
        <p:spPr>
          <a:xfrm>
            <a:off x="457200" y="1005840"/>
            <a:ext cx="8229600" cy="4846320"/>
          </a:xfrm>
        </p:spPr>
        <p:txBody>
          <a:bodyPr tIns="91440" bIns="0"/>
          <a:lstStyle/>
          <a:p>
            <a:pPr marL="225425" indent="-225425" eaLnBrk="1" hangingPunct="1"/>
            <a:r>
              <a:rPr lang="en-US">
                <a:latin typeface="Arial" panose="020B0604020202020204" pitchFamily="34" charset="0"/>
                <a:cs typeface="Arial" panose="020B0604020202020204" pitchFamily="34" charset="0"/>
              </a:rPr>
              <a:t>Delegates</a:t>
            </a:r>
          </a:p>
          <a:p>
            <a:pPr marL="463550" lvl="1" indent="-238125" eaLnBrk="1" hangingPunct="1"/>
            <a:r>
              <a:rPr lang="en-US">
                <a:latin typeface="Arial" panose="020B0604020202020204" pitchFamily="34" charset="0"/>
                <a:cs typeface="Arial" panose="020B0604020202020204" pitchFamily="34" charset="0"/>
              </a:rPr>
              <a:t>Delegates are classified in accordance with the predominant interest of the delegate’s group, for information only </a:t>
            </a:r>
          </a:p>
          <a:p>
            <a:pPr marL="463550" lvl="1" indent="-238125" eaLnBrk="1" hangingPunct="1"/>
            <a:r>
              <a:rPr lang="en-US">
                <a:latin typeface="Arial" panose="020B0604020202020204" pitchFamily="34" charset="0"/>
                <a:cs typeface="Arial" panose="020B0604020202020204" pitchFamily="34" charset="0"/>
              </a:rPr>
              <a:t>The classification will not be used in determining whether the committee has balanced representation</a:t>
            </a:r>
            <a:r>
              <a:rPr lang="en-US" sz="2400">
                <a:latin typeface="Arial" panose="020B0604020202020204" pitchFamily="34" charset="0"/>
                <a:cs typeface="Arial" panose="020B0604020202020204" pitchFamily="34" charset="0"/>
              </a:rPr>
              <a:t>  </a:t>
            </a:r>
          </a:p>
          <a:p>
            <a:pPr marL="914400" lvl="1" indent="-381000" eaLnBrk="1" hangingPunct="1"/>
            <a:endParaRPr lang="en-US" u="sng">
              <a:solidFill>
                <a:srgbClr val="00B050"/>
              </a:solidFill>
            </a:endParaRPr>
          </a:p>
          <a:p>
            <a:pPr marL="914400" lvl="1" indent="-381000" eaLnBrk="1" hangingPunct="1"/>
            <a:endParaRPr lang="en-US"/>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4B0E7D51-5D20-4AB8-A3C5-E51EAC1250C8}" type="slidenum">
              <a:rPr lang="en-US"/>
              <a:pPr>
                <a:defRPr/>
              </a:pPr>
              <a:t>15</a:t>
            </a:fld>
            <a:endParaRPr lang="en-US"/>
          </a:p>
        </p:txBody>
      </p:sp>
    </p:spTree>
    <p:extLst>
      <p:ext uri="{BB962C8B-B14F-4D97-AF65-F5344CB8AC3E}">
        <p14:creationId xmlns:p14="http://schemas.microsoft.com/office/powerpoint/2010/main" val="2299915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a:xfrm>
            <a:off x="914400" y="274638"/>
            <a:ext cx="7315200" cy="457200"/>
          </a:xfrm>
        </p:spPr>
        <p:txBody>
          <a:bodyPr tIns="0" bIns="0"/>
          <a:lstStyle/>
          <a:p>
            <a:pPr eaLnBrk="1" hangingPunct="1"/>
            <a:r>
              <a:rPr lang="en-US" b="1">
                <a:latin typeface="Arial" panose="020B0604020202020204" pitchFamily="34" charset="0"/>
                <a:cs typeface="Arial" panose="020B0604020202020204" pitchFamily="34" charset="0"/>
              </a:rPr>
              <a:t>APPOINTMENT OF MEMBERS</a:t>
            </a:r>
          </a:p>
        </p:txBody>
      </p:sp>
      <p:sp>
        <p:nvSpPr>
          <p:cNvPr id="26629" name="Rectangle 3"/>
          <p:cNvSpPr>
            <a:spLocks noGrp="1" noChangeArrowheads="1"/>
          </p:cNvSpPr>
          <p:nvPr>
            <p:ph idx="1"/>
          </p:nvPr>
        </p:nvSpPr>
        <p:spPr>
          <a:xfrm>
            <a:off x="457200" y="1005840"/>
            <a:ext cx="8229600" cy="4846320"/>
          </a:xfrm>
        </p:spPr>
        <p:txBody>
          <a:bodyPr tIns="91440" bIns="0"/>
          <a:lstStyle/>
          <a:p>
            <a:pPr marL="225425" indent="-225425"/>
            <a:r>
              <a:rPr lang="en-US">
                <a:latin typeface="Arial" panose="020B0604020202020204" pitchFamily="34" charset="0"/>
                <a:cs typeface="Arial" panose="020B0604020202020204" pitchFamily="34" charset="0"/>
              </a:rPr>
              <a:t>Prospective member completes application package: </a:t>
            </a:r>
          </a:p>
          <a:p>
            <a:pPr marL="463550" lvl="1" indent="-238125"/>
            <a:r>
              <a:rPr lang="en-US">
                <a:latin typeface="Arial" panose="020B0604020202020204" pitchFamily="34" charset="0"/>
                <a:cs typeface="Arial" panose="020B0604020202020204" pitchFamily="34" charset="0"/>
              </a:rPr>
              <a:t>Personnel Form (PF-1)</a:t>
            </a:r>
          </a:p>
          <a:p>
            <a:pPr marL="463550" lvl="1" indent="-238125"/>
            <a:r>
              <a:rPr lang="en-US">
                <a:latin typeface="Arial" panose="020B0604020202020204" pitchFamily="34" charset="0"/>
                <a:cs typeface="Arial" panose="020B0604020202020204" pitchFamily="34" charset="0"/>
              </a:rPr>
              <a:t>Participation Acknowledgement Form (PAF)</a:t>
            </a:r>
          </a:p>
          <a:p>
            <a:pPr marL="688975" lvl="2" indent="-177800"/>
            <a:r>
              <a:rPr lang="en-US">
                <a:latin typeface="Arial" panose="020B0604020202020204" pitchFamily="34" charset="0"/>
                <a:cs typeface="Arial" panose="020B0604020202020204" pitchFamily="34" charset="0"/>
              </a:rPr>
              <a:t>If applicant’s first appointment to a S&amp;C Committee:</a:t>
            </a:r>
          </a:p>
          <a:p>
            <a:pPr marL="914400" lvl="3" indent="-225425"/>
            <a:r>
              <a:rPr lang="en-US" sz="1600">
                <a:latin typeface="Arial" panose="020B0604020202020204" pitchFamily="34" charset="0"/>
                <a:cs typeface="Arial" panose="020B0604020202020204" pitchFamily="34" charset="0"/>
              </a:rPr>
              <a:t>Review Society Policies on</a:t>
            </a:r>
          </a:p>
          <a:p>
            <a:pPr marL="1139825" lvl="4" indent="-225425"/>
            <a:r>
              <a:rPr lang="en-US" sz="1600">
                <a:latin typeface="Arial" panose="020B0604020202020204" pitchFamily="34" charset="0"/>
                <a:cs typeface="Arial" panose="020B0604020202020204" pitchFamily="34" charset="0"/>
              </a:rPr>
              <a:t>Ethics (P-15.7)</a:t>
            </a:r>
          </a:p>
          <a:p>
            <a:pPr marL="1139825" lvl="4" indent="-225425"/>
            <a:r>
              <a:rPr lang="en-US" sz="1600">
                <a:latin typeface="Arial" panose="020B0604020202020204" pitchFamily="34" charset="0"/>
                <a:cs typeface="Arial" panose="020B0604020202020204" pitchFamily="34" charset="0"/>
              </a:rPr>
              <a:t>Conflict of Interest (P-15.8)</a:t>
            </a:r>
          </a:p>
          <a:p>
            <a:pPr marL="1139825" lvl="4" indent="-225425"/>
            <a:r>
              <a:rPr lang="en-US" sz="1600">
                <a:latin typeface="Arial" panose="020B0604020202020204" pitchFamily="34" charset="0"/>
                <a:cs typeface="Arial" panose="020B0604020202020204" pitchFamily="34" charset="0"/>
              </a:rPr>
              <a:t>Policy Against Discrimination(P-15.9)</a:t>
            </a:r>
          </a:p>
          <a:p>
            <a:pPr marL="1139825" lvl="4" indent="-225425"/>
            <a:r>
              <a:rPr lang="en-US" sz="1600">
                <a:latin typeface="Arial" panose="020B0604020202020204" pitchFamily="34" charset="0"/>
                <a:cs typeface="Arial" panose="020B0604020202020204" pitchFamily="34" charset="0"/>
              </a:rPr>
              <a:t>Code of Conduct (P-15.14)</a:t>
            </a:r>
          </a:p>
          <a:p>
            <a:pPr marL="1139825" lvl="4" indent="-225425"/>
            <a:r>
              <a:rPr lang="en-US" sz="1600">
                <a:latin typeface="Arial" panose="020B0604020202020204" pitchFamily="34" charset="0"/>
                <a:cs typeface="Arial" panose="020B0604020202020204" pitchFamily="34" charset="0"/>
              </a:rPr>
              <a:t>Society name, etc. (P-14.6)</a:t>
            </a:r>
          </a:p>
          <a:p>
            <a:pPr marL="463550" lvl="1" indent="-238125"/>
            <a:r>
              <a:rPr lang="en-US">
                <a:latin typeface="Arial" panose="020B0604020202020204" pitchFamily="34" charset="0"/>
                <a:cs typeface="Arial" panose="020B0604020202020204" pitchFamily="34" charset="0"/>
              </a:rPr>
              <a:t>Attaching a Resume/CV to the PF-1 is strongly encouraged</a:t>
            </a:r>
            <a:endParaRPr lang="en-US" u="sng">
              <a:solidFill>
                <a:srgbClr val="00B050"/>
              </a:solidFill>
            </a:endParaRPr>
          </a:p>
        </p:txBody>
      </p:sp>
      <p:sp>
        <p:nvSpPr>
          <p:cNvPr id="7"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8" name="Slide Number Placeholder 4"/>
          <p:cNvSpPr>
            <a:spLocks noGrp="1"/>
          </p:cNvSpPr>
          <p:nvPr>
            <p:ph type="sldNum" sz="quarter" idx="11"/>
          </p:nvPr>
        </p:nvSpPr>
        <p:spPr/>
        <p:txBody>
          <a:bodyPr/>
          <a:lstStyle/>
          <a:p>
            <a:pPr>
              <a:defRPr/>
            </a:pPr>
            <a:fld id="{C9CAE12C-FE7C-4059-A3E8-DC0438787EBD}" type="slidenum">
              <a:rPr lang="en-US"/>
              <a:pPr>
                <a:defRPr/>
              </a:pPr>
              <a:t>16</a:t>
            </a:fld>
            <a:endParaRPr lang="en-US"/>
          </a:p>
        </p:txBody>
      </p:sp>
    </p:spTree>
    <p:extLst>
      <p:ext uri="{BB962C8B-B14F-4D97-AF65-F5344CB8AC3E}">
        <p14:creationId xmlns:p14="http://schemas.microsoft.com/office/powerpoint/2010/main" val="189616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a:xfrm>
            <a:off x="914400" y="274638"/>
            <a:ext cx="7315200" cy="457200"/>
          </a:xfrm>
        </p:spPr>
        <p:txBody>
          <a:bodyPr tIns="0" bIns="0"/>
          <a:lstStyle/>
          <a:p>
            <a:r>
              <a:rPr lang="en-US" b="1">
                <a:latin typeface="Arial" panose="020B0604020202020204" pitchFamily="34" charset="0"/>
                <a:cs typeface="Arial" panose="020B0604020202020204" pitchFamily="34" charset="0"/>
              </a:rPr>
              <a:t>APPOINTMENT OF MEMBERS</a:t>
            </a:r>
          </a:p>
        </p:txBody>
      </p:sp>
      <p:sp>
        <p:nvSpPr>
          <p:cNvPr id="27653" name="Rectangle 3"/>
          <p:cNvSpPr>
            <a:spLocks noGrp="1" noChangeArrowheads="1"/>
          </p:cNvSpPr>
          <p:nvPr>
            <p:ph idx="1"/>
          </p:nvPr>
        </p:nvSpPr>
        <p:spPr>
          <a:xfrm>
            <a:off x="457200" y="1005840"/>
            <a:ext cx="8229600" cy="4846320"/>
          </a:xfrm>
        </p:spPr>
        <p:txBody>
          <a:bodyPr tIns="91440" bIns="0"/>
          <a:lstStyle/>
          <a:p>
            <a:pPr marL="225425" indent="-225425"/>
            <a:r>
              <a:rPr lang="en-US">
                <a:latin typeface="Arial" panose="020B0604020202020204" pitchFamily="34" charset="0"/>
                <a:cs typeface="Arial" panose="020B0604020202020204" pitchFamily="34" charset="0"/>
              </a:rPr>
              <a:t>Committee votes on membership either in a meeting or by membership ballot after considering:</a:t>
            </a:r>
          </a:p>
          <a:p>
            <a:pPr marL="463550" lvl="1" indent="-238125"/>
            <a:r>
              <a:rPr lang="en-US">
                <a:latin typeface="Arial" panose="020B0604020202020204" pitchFamily="34" charset="0"/>
                <a:cs typeface="Arial" panose="020B0604020202020204" pitchFamily="34" charset="0"/>
              </a:rPr>
              <a:t>Committee needs </a:t>
            </a:r>
          </a:p>
          <a:p>
            <a:pPr marL="463550" lvl="1" indent="-238125">
              <a:spcBef>
                <a:spcPct val="0"/>
              </a:spcBef>
            </a:pPr>
            <a:r>
              <a:rPr lang="en-US">
                <a:latin typeface="Arial" panose="020B0604020202020204" pitchFamily="34" charset="0"/>
                <a:cs typeface="Arial" panose="020B0604020202020204" pitchFamily="34" charset="0"/>
              </a:rPr>
              <a:t>Applicant qualifications </a:t>
            </a:r>
          </a:p>
          <a:p>
            <a:pPr marL="463550" lvl="1" indent="-238125">
              <a:spcBef>
                <a:spcPct val="0"/>
              </a:spcBef>
            </a:pPr>
            <a:r>
              <a:rPr lang="en-US">
                <a:latin typeface="Arial" panose="020B0604020202020204" pitchFamily="34" charset="0"/>
                <a:cs typeface="Arial" panose="020B0604020202020204" pitchFamily="34" charset="0"/>
              </a:rPr>
              <a:t>Interest category</a:t>
            </a:r>
          </a:p>
          <a:p>
            <a:pPr marL="225425" indent="-225425"/>
            <a:r>
              <a:rPr lang="en-US">
                <a:latin typeface="Arial" panose="020B0604020202020204" pitchFamily="34" charset="0"/>
                <a:cs typeface="Arial" panose="020B0604020202020204" pitchFamily="34" charset="0"/>
              </a:rPr>
              <a:t>Once approved, the parent committee votes on recommended appointment</a:t>
            </a:r>
          </a:p>
          <a:p>
            <a:pPr marL="225425" indent="-225425"/>
            <a:r>
              <a:rPr lang="en-US">
                <a:latin typeface="Arial" panose="020B0604020202020204" pitchFamily="34" charset="0"/>
                <a:cs typeface="Arial" panose="020B0604020202020204" pitchFamily="34" charset="0"/>
              </a:rPr>
              <a:t>Appointed for a term not to exceed 5 years</a:t>
            </a:r>
          </a:p>
          <a:p>
            <a:pPr marL="225425" indent="-225425"/>
            <a:r>
              <a:rPr lang="en-US">
                <a:latin typeface="Arial" panose="020B0604020202020204" pitchFamily="34" charset="0"/>
                <a:cs typeface="Arial" panose="020B0604020202020204" pitchFamily="34" charset="0"/>
              </a:rPr>
              <a:t>A signed confidentiality form is required upon appointment to a Conformity Assessment Committee </a:t>
            </a:r>
          </a:p>
          <a:p>
            <a:pPr marL="225425" lvl="2" indent="0">
              <a:buNone/>
            </a:pPr>
            <a:r>
              <a:rPr lang="en-US" sz="1600" b="1">
                <a:latin typeface="Arial" panose="020B0604020202020204" pitchFamily="34" charset="0"/>
                <a:cs typeface="Arial" panose="020B0604020202020204" pitchFamily="34" charset="0"/>
              </a:rPr>
              <a:t>NOTE</a:t>
            </a:r>
            <a:r>
              <a:rPr lang="en-US" sz="1600">
                <a:latin typeface="Arial" panose="020B0604020202020204" pitchFamily="34" charset="0"/>
                <a:cs typeface="Arial" panose="020B0604020202020204" pitchFamily="34" charset="0"/>
              </a:rPr>
              <a:t>: See Module B3 for more information on Conformity Assessment Committees</a:t>
            </a:r>
            <a:endParaRPr lang="en-US" sz="1600" strike="sngStrike">
              <a:latin typeface="Arial" panose="020B0604020202020204" pitchFamily="34" charset="0"/>
              <a:cs typeface="Arial" panose="020B0604020202020204" pitchFamily="34" charset="0"/>
            </a:endParaRPr>
          </a:p>
          <a:p>
            <a:pPr marL="0" indent="0">
              <a:lnSpc>
                <a:spcPct val="90000"/>
              </a:lnSpc>
              <a:buNone/>
            </a:pPr>
            <a:endParaRPr lang="en-US" strike="sngStrike">
              <a:solidFill>
                <a:srgbClr val="FF0000"/>
              </a:solidFill>
              <a:latin typeface="Arial" panose="020B0604020202020204" pitchFamily="34" charset="0"/>
              <a:cs typeface="Arial" panose="020B0604020202020204" pitchFamily="34" charset="0"/>
            </a:endParaRPr>
          </a:p>
          <a:p>
            <a:pPr lvl="1" eaLnBrk="1" hangingPunct="1">
              <a:lnSpc>
                <a:spcPct val="90000"/>
              </a:lnSpc>
            </a:pPr>
            <a:endParaRPr lang="en-US"/>
          </a:p>
          <a:p>
            <a:pPr eaLnBrk="1" hangingPunct="1"/>
            <a:endParaRPr lang="en-US"/>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27840434-5F61-46B9-A7EA-15332C6BB469}" type="slidenum">
              <a:rPr lang="en-US"/>
              <a:pPr>
                <a:defRPr/>
              </a:pPr>
              <a:t>17</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a:xfrm>
            <a:off x="914400" y="274638"/>
            <a:ext cx="7315200" cy="457200"/>
          </a:xfrm>
        </p:spPr>
        <p:txBody>
          <a:bodyPr tIns="0" bIns="0"/>
          <a:lstStyle/>
          <a:p>
            <a:pPr eaLnBrk="1" hangingPunct="1"/>
            <a:r>
              <a:rPr lang="en-US" b="1">
                <a:latin typeface="Arial" panose="020B0604020202020204" pitchFamily="34" charset="0"/>
                <a:cs typeface="Arial" panose="020B0604020202020204" pitchFamily="34" charset="0"/>
              </a:rPr>
              <a:t>APPOINTMENT OF DELEGATES</a:t>
            </a:r>
          </a:p>
        </p:txBody>
      </p:sp>
      <p:sp>
        <p:nvSpPr>
          <p:cNvPr id="32773" name="Rectangle 3"/>
          <p:cNvSpPr>
            <a:spLocks noGrp="1" noChangeArrowheads="1"/>
          </p:cNvSpPr>
          <p:nvPr>
            <p:ph idx="1"/>
          </p:nvPr>
        </p:nvSpPr>
        <p:spPr>
          <a:xfrm>
            <a:off x="457200" y="1005840"/>
            <a:ext cx="8229600" cy="4846320"/>
          </a:xfrm>
        </p:spPr>
        <p:txBody>
          <a:bodyPr tIns="91440" bIns="0"/>
          <a:lstStyle/>
          <a:p>
            <a:pPr marL="225425" lvl="1" indent="-225425" eaLnBrk="1" hangingPunct="1">
              <a:buFont typeface="Arial" panose="020B0604020202020204" pitchFamily="34" charset="0"/>
              <a:buChar char="•"/>
            </a:pPr>
            <a:r>
              <a:rPr lang="en-US" sz="2400">
                <a:latin typeface="Arial" panose="020B0604020202020204" pitchFamily="34" charset="0"/>
                <a:cs typeface="Arial" panose="020B0604020202020204" pitchFamily="34" charset="0"/>
              </a:rPr>
              <a:t>Each group recommends an individual to represent them. </a:t>
            </a:r>
          </a:p>
          <a:p>
            <a:pPr marL="225425" lvl="1" indent="-225425" eaLnBrk="1" hangingPunct="1">
              <a:buFont typeface="Arial" panose="020B0604020202020204" pitchFamily="34" charset="0"/>
              <a:buChar char="•"/>
            </a:pPr>
            <a:r>
              <a:rPr lang="en-US" sz="2400">
                <a:latin typeface="Arial" panose="020B0604020202020204" pitchFamily="34" charset="0"/>
                <a:cs typeface="Arial" panose="020B0604020202020204" pitchFamily="34" charset="0"/>
              </a:rPr>
              <a:t>The group also provides an explanation of their interest in participating. </a:t>
            </a:r>
          </a:p>
          <a:p>
            <a:pPr marL="225425" lvl="1" indent="-225425">
              <a:buFont typeface="Arial" panose="020B0604020202020204" pitchFamily="34" charset="0"/>
              <a:buChar char="•"/>
            </a:pPr>
            <a:r>
              <a:rPr lang="en-US" sz="2400">
                <a:latin typeface="Arial" panose="020B0604020202020204" pitchFamily="34" charset="0"/>
                <a:cs typeface="Arial" panose="020B0604020202020204" pitchFamily="34" charset="0"/>
              </a:rPr>
              <a:t>Once the individual is chosen, delegates are required to complete the same application process as a member</a:t>
            </a:r>
          </a:p>
          <a:p>
            <a:pPr marL="225425" lvl="1" indent="-225425" eaLnBrk="1" hangingPunct="1">
              <a:buFont typeface="Arial" panose="020B0604020202020204" pitchFamily="34" charset="0"/>
              <a:buChar char="•"/>
            </a:pPr>
            <a:r>
              <a:rPr lang="en-US" sz="2400">
                <a:latin typeface="Arial" panose="020B0604020202020204" pitchFamily="34" charset="0"/>
                <a:cs typeface="Arial" panose="020B0604020202020204" pitchFamily="34" charset="0"/>
              </a:rPr>
              <a:t>Parent committee votes on recommended appointment</a:t>
            </a:r>
          </a:p>
          <a:p>
            <a:pPr marL="225425" lvl="1" indent="-225425" eaLnBrk="1" hangingPunct="1">
              <a:buFont typeface="Arial" panose="020B0604020202020204" pitchFamily="34" charset="0"/>
              <a:buChar char="•"/>
            </a:pPr>
            <a:r>
              <a:rPr lang="en-US" sz="2400">
                <a:latin typeface="Arial" panose="020B0604020202020204" pitchFamily="34" charset="0"/>
                <a:cs typeface="Arial" panose="020B0604020202020204" pitchFamily="34" charset="0"/>
              </a:rPr>
              <a:t>Appointed for a term not to exceed 5 years</a:t>
            </a:r>
          </a:p>
          <a:p>
            <a:pPr lvl="1" eaLnBrk="1" hangingPunct="1">
              <a:buFont typeface="Arial" panose="020B0604020202020204" pitchFamily="34" charset="0"/>
              <a:buChar char="•"/>
            </a:pPr>
            <a:endParaRPr lang="en-US" sz="24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11A51E72-D5E6-413C-873D-9C30402D9316}" type="slidenum">
              <a:rPr lang="en-US"/>
              <a:pPr>
                <a:defRPr/>
              </a:pPr>
              <a:t>18</a:t>
            </a:fld>
            <a:endParaRPr lang="en-US"/>
          </a:p>
        </p:txBody>
      </p:sp>
    </p:spTree>
    <p:extLst>
      <p:ext uri="{BB962C8B-B14F-4D97-AF65-F5344CB8AC3E}">
        <p14:creationId xmlns:p14="http://schemas.microsoft.com/office/powerpoint/2010/main" val="2077494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914400" y="274320"/>
            <a:ext cx="7315200" cy="457200"/>
          </a:xfrm>
        </p:spPr>
        <p:txBody>
          <a:bodyPr/>
          <a:lstStyle/>
          <a:p>
            <a:r>
              <a:rPr lang="en-US" b="1">
                <a:latin typeface="Arial" panose="020B0604020202020204" pitchFamily="34" charset="0"/>
                <a:cs typeface="Arial" panose="020B0604020202020204" pitchFamily="34" charset="0"/>
              </a:rPr>
              <a:t>MODULE A COURSE OUTLINE</a:t>
            </a:r>
          </a:p>
        </p:txBody>
      </p:sp>
      <p:sp>
        <p:nvSpPr>
          <p:cNvPr id="7" name="Content Placeholder 6"/>
          <p:cNvSpPr>
            <a:spLocks noGrp="1" noChangeAspect="1"/>
          </p:cNvSpPr>
          <p:nvPr>
            <p:ph idx="1"/>
          </p:nvPr>
        </p:nvSpPr>
        <p:spPr>
          <a:xfrm>
            <a:off x="457200" y="1280160"/>
            <a:ext cx="8229600" cy="2286000"/>
          </a:xfrm>
        </p:spPr>
        <p:txBody>
          <a:bodyPr/>
          <a:lstStyle/>
          <a:p>
            <a:pPr>
              <a:buNone/>
            </a:pPr>
            <a:r>
              <a:rPr lang="en-US" sz="2000">
                <a:latin typeface="Arial" panose="020B0604020202020204" pitchFamily="34" charset="0"/>
                <a:cs typeface="Arial" panose="020B0604020202020204" pitchFamily="34" charset="0"/>
              </a:rPr>
              <a:t>A1. Tools and Resources</a:t>
            </a:r>
          </a:p>
          <a:p>
            <a:pPr>
              <a:buNone/>
            </a:pPr>
            <a:r>
              <a:rPr lang="en-US" sz="2000">
                <a:latin typeface="Arial" panose="020B0604020202020204" pitchFamily="34" charset="0"/>
                <a:cs typeface="Arial" panose="020B0604020202020204" pitchFamily="34" charset="0"/>
              </a:rPr>
              <a:t>A2. Codes and Standards Products</a:t>
            </a:r>
          </a:p>
          <a:p>
            <a:pPr>
              <a:buNone/>
            </a:pPr>
            <a:r>
              <a:rPr lang="en-US" sz="2000" b="1">
                <a:latin typeface="Arial" panose="020B0604020202020204" pitchFamily="34" charset="0"/>
                <a:cs typeface="Arial" panose="020B0604020202020204" pitchFamily="34" charset="0"/>
              </a:rPr>
              <a:t>A3. Membership Maintenance</a:t>
            </a:r>
          </a:p>
          <a:p>
            <a:pPr>
              <a:buNone/>
            </a:pPr>
            <a:r>
              <a:rPr lang="en-US" sz="2000">
                <a:latin typeface="Arial" panose="020B0604020202020204" pitchFamily="34" charset="0"/>
                <a:cs typeface="Arial" panose="020B0604020202020204" pitchFamily="34" charset="0"/>
              </a:rPr>
              <a:t>A4. Honors and Awards</a:t>
            </a:r>
          </a:p>
          <a:p>
            <a:pPr>
              <a:buNone/>
            </a:pPr>
            <a:r>
              <a:rPr lang="en-US" sz="2000">
                <a:latin typeface="Arial" panose="020B0604020202020204" pitchFamily="34" charset="0"/>
                <a:cs typeface="Arial" panose="020B0604020202020204" pitchFamily="34" charset="0"/>
              </a:rPr>
              <a:t>A5. Publishing Codes and Standards</a:t>
            </a:r>
          </a:p>
          <a:p>
            <a:pPr>
              <a:buNone/>
            </a:pPr>
            <a:r>
              <a:rPr lang="en-US" sz="2000">
                <a:latin typeface="Arial" panose="020B0604020202020204" pitchFamily="34" charset="0"/>
                <a:cs typeface="Arial" panose="020B0604020202020204" pitchFamily="34" charset="0"/>
              </a:rPr>
              <a:t>A6. Productive Meetings and Appropriate Ballot Comments</a:t>
            </a:r>
          </a:p>
        </p:txBody>
      </p:sp>
      <p:sp>
        <p:nvSpPr>
          <p:cNvPr id="8" name="Footer Placeholder 3"/>
          <p:cNvSpPr>
            <a:spLocks noGrp="1"/>
          </p:cNvSpPr>
          <p:nvPr>
            <p:ph type="ftr" sz="quarter" idx="10"/>
          </p:nvPr>
        </p:nvSpPr>
        <p:spPr/>
        <p:txBody>
          <a:bodyPr/>
          <a:lstStyle/>
          <a:p>
            <a:pPr algn="ctr"/>
            <a:r>
              <a:rPr lang="en-US"/>
              <a:t>ASME S&amp;C Training Module A3. Membership Maintenance</a:t>
            </a:r>
          </a:p>
        </p:txBody>
      </p:sp>
      <p:sp>
        <p:nvSpPr>
          <p:cNvPr id="5" name="Slide Number Placeholder 4"/>
          <p:cNvSpPr>
            <a:spLocks noGrp="1"/>
          </p:cNvSpPr>
          <p:nvPr>
            <p:ph type="sldNum" sz="quarter" idx="11"/>
          </p:nvPr>
        </p:nvSpPr>
        <p:spPr/>
        <p:txBody>
          <a:bodyPr/>
          <a:lstStyle/>
          <a:p>
            <a:fld id="{D3F1763C-13FC-4D0E-B2CB-E2A6F169EFEB}" type="slidenum">
              <a:rPr lang="en-US" smtClean="0"/>
              <a:pPr/>
              <a:t>1</a:t>
            </a:fld>
            <a:endParaRPr lang="en-US"/>
          </a:p>
        </p:txBody>
      </p:sp>
    </p:spTree>
    <p:extLst>
      <p:ext uri="{BB962C8B-B14F-4D97-AF65-F5344CB8AC3E}">
        <p14:creationId xmlns:p14="http://schemas.microsoft.com/office/powerpoint/2010/main" val="1737789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a:xfrm>
            <a:off x="457200" y="274320"/>
            <a:ext cx="8229600" cy="914400"/>
          </a:xfrm>
        </p:spPr>
        <p:txBody>
          <a:bodyPr tIns="91440" bIns="0"/>
          <a:lstStyle/>
          <a:p>
            <a:pPr eaLnBrk="1" hangingPunct="1"/>
            <a:r>
              <a:rPr lang="en-US" b="1">
                <a:latin typeface="Arial" panose="020B0604020202020204" pitchFamily="34" charset="0"/>
                <a:cs typeface="Arial" panose="020B0604020202020204" pitchFamily="34" charset="0"/>
              </a:rPr>
              <a:t>REAPPOINTMENTS/TERMINATIONS/ RESIGNATIONS OF MEMBERS</a:t>
            </a:r>
          </a:p>
        </p:txBody>
      </p:sp>
      <p:sp>
        <p:nvSpPr>
          <p:cNvPr id="28677" name="Rectangle 3"/>
          <p:cNvSpPr>
            <a:spLocks noGrp="1" noChangeArrowheads="1"/>
          </p:cNvSpPr>
          <p:nvPr>
            <p:ph idx="1"/>
          </p:nvPr>
        </p:nvSpPr>
        <p:spPr>
          <a:xfrm>
            <a:off x="457200" y="1005840"/>
            <a:ext cx="8229600" cy="4846320"/>
          </a:xfrm>
        </p:spPr>
        <p:txBody>
          <a:bodyPr tIns="91440" bIns="0"/>
          <a:lstStyle/>
          <a:p>
            <a:pPr marL="225425" indent="-225425" eaLnBrk="1" hangingPunct="1">
              <a:lnSpc>
                <a:spcPct val="90000"/>
              </a:lnSpc>
            </a:pPr>
            <a:endParaRPr lang="en-US"/>
          </a:p>
          <a:p>
            <a:pPr marL="225425" indent="-225425" eaLnBrk="1" hangingPunct="1">
              <a:lnSpc>
                <a:spcPct val="90000"/>
              </a:lnSpc>
            </a:pPr>
            <a:r>
              <a:rPr lang="en-US">
                <a:latin typeface="Arial" panose="020B0604020202020204" pitchFamily="34" charset="0"/>
                <a:cs typeface="Arial" panose="020B0604020202020204" pitchFamily="34" charset="0"/>
              </a:rPr>
              <a:t>Reappointments</a:t>
            </a:r>
          </a:p>
          <a:p>
            <a:pPr marL="463550" lvl="1" indent="-238125" eaLnBrk="1" hangingPunct="1">
              <a:lnSpc>
                <a:spcPct val="90000"/>
              </a:lnSpc>
            </a:pPr>
            <a:r>
              <a:rPr lang="en-US">
                <a:latin typeface="Arial" panose="020B0604020202020204" pitchFamily="34" charset="0"/>
                <a:cs typeface="Arial" panose="020B0604020202020204" pitchFamily="34" charset="0"/>
              </a:rPr>
              <a:t>At the discretion of the committee</a:t>
            </a:r>
          </a:p>
          <a:p>
            <a:pPr lvl="1" eaLnBrk="1" hangingPunct="1">
              <a:lnSpc>
                <a:spcPct val="90000"/>
              </a:lnSpc>
            </a:pPr>
            <a:endParaRPr lang="en-US" sz="2200">
              <a:latin typeface="Arial" panose="020B0604020202020204" pitchFamily="34" charset="0"/>
              <a:cs typeface="Arial" panose="020B0604020202020204" pitchFamily="34" charset="0"/>
            </a:endParaRPr>
          </a:p>
          <a:p>
            <a:pPr marL="225425" indent="-225425" eaLnBrk="1" hangingPunct="1">
              <a:lnSpc>
                <a:spcPct val="90000"/>
              </a:lnSpc>
            </a:pPr>
            <a:r>
              <a:rPr lang="en-US">
                <a:latin typeface="Arial" panose="020B0604020202020204" pitchFamily="34" charset="0"/>
                <a:cs typeface="Arial" panose="020B0604020202020204" pitchFamily="34" charset="0"/>
              </a:rPr>
              <a:t>Terminations</a:t>
            </a:r>
          </a:p>
          <a:p>
            <a:pPr marL="463550" lvl="1" indent="-238125" eaLnBrk="1" hangingPunct="1">
              <a:lnSpc>
                <a:spcPct val="90000"/>
              </a:lnSpc>
            </a:pPr>
            <a:r>
              <a:rPr lang="en-US">
                <a:latin typeface="Arial" panose="020B0604020202020204" pitchFamily="34" charset="0"/>
                <a:cs typeface="Arial" panose="020B0604020202020204" pitchFamily="34" charset="0"/>
              </a:rPr>
              <a:t>Chair should review members periodically</a:t>
            </a:r>
          </a:p>
          <a:p>
            <a:pPr marL="463550" lvl="1" indent="-238125" eaLnBrk="1" hangingPunct="1">
              <a:lnSpc>
                <a:spcPct val="90000"/>
              </a:lnSpc>
            </a:pPr>
            <a:r>
              <a:rPr lang="en-US">
                <a:latin typeface="Arial" panose="020B0604020202020204" pitchFamily="34" charset="0"/>
                <a:cs typeface="Arial" panose="020B0604020202020204" pitchFamily="34" charset="0"/>
              </a:rPr>
              <a:t>Chair may recommend termination</a:t>
            </a:r>
          </a:p>
          <a:p>
            <a:pPr marL="463550" lvl="1" indent="-238125" eaLnBrk="1" hangingPunct="1">
              <a:lnSpc>
                <a:spcPct val="90000"/>
              </a:lnSpc>
            </a:pPr>
            <a:r>
              <a:rPr lang="en-US">
                <a:latin typeface="Arial" panose="020B0604020202020204" pitchFamily="34" charset="0"/>
                <a:cs typeface="Arial" panose="020B0604020202020204" pitchFamily="34" charset="0"/>
              </a:rPr>
              <a:t>Member may appeal</a:t>
            </a:r>
          </a:p>
          <a:p>
            <a:pPr lvl="1" eaLnBrk="1" hangingPunct="1">
              <a:lnSpc>
                <a:spcPct val="90000"/>
              </a:lnSpc>
            </a:pPr>
            <a:endParaRPr lang="en-US" sz="2200">
              <a:latin typeface="Arial" panose="020B0604020202020204" pitchFamily="34" charset="0"/>
              <a:cs typeface="Arial" panose="020B0604020202020204" pitchFamily="34" charset="0"/>
            </a:endParaRPr>
          </a:p>
          <a:p>
            <a:pPr marL="225425" indent="-225425" eaLnBrk="1" hangingPunct="1">
              <a:lnSpc>
                <a:spcPct val="90000"/>
              </a:lnSpc>
            </a:pPr>
            <a:r>
              <a:rPr lang="en-US">
                <a:latin typeface="Arial" panose="020B0604020202020204" pitchFamily="34" charset="0"/>
                <a:cs typeface="Arial" panose="020B0604020202020204" pitchFamily="34" charset="0"/>
              </a:rPr>
              <a:t>Resignations</a:t>
            </a:r>
          </a:p>
          <a:p>
            <a:pPr marL="463550" lvl="1" indent="-238125" eaLnBrk="1" hangingPunct="1">
              <a:lnSpc>
                <a:spcPct val="90000"/>
              </a:lnSpc>
            </a:pPr>
            <a:r>
              <a:rPr lang="en-US">
                <a:latin typeface="Arial" panose="020B0604020202020204" pitchFamily="34" charset="0"/>
                <a:cs typeface="Arial" panose="020B0604020202020204" pitchFamily="34" charset="0"/>
              </a:rPr>
              <a:t>Member should notify ASME Staff Secretary (optionally, Committee Officers)</a:t>
            </a:r>
            <a:endParaRPr lang="en-US" strike="sngStrike">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A6B90F67-FDB1-4CC4-9352-0FEF05F6057D}" type="slidenum">
              <a:rPr lang="en-US"/>
              <a:pPr>
                <a:defRPr/>
              </a:pPr>
              <a:t>19</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457200" y="274320"/>
            <a:ext cx="8229600" cy="914400"/>
          </a:xfrm>
        </p:spPr>
        <p:txBody>
          <a:bodyPr tIns="91440" bIns="0"/>
          <a:lstStyle/>
          <a:p>
            <a:pPr eaLnBrk="1" hangingPunct="1"/>
            <a:r>
              <a:rPr lang="en-US" b="1">
                <a:latin typeface="Arial" panose="020B0604020202020204" pitchFamily="34" charset="0"/>
                <a:cs typeface="Arial" panose="020B0604020202020204" pitchFamily="34" charset="0"/>
              </a:rPr>
              <a:t>REAPPOINTMENTS/TERMINATIONS/ RESIGNATIONS OF DELEGATES</a:t>
            </a:r>
          </a:p>
        </p:txBody>
      </p:sp>
      <p:sp>
        <p:nvSpPr>
          <p:cNvPr id="33797" name="Rectangle 3"/>
          <p:cNvSpPr>
            <a:spLocks noGrp="1" noChangeArrowheads="1"/>
          </p:cNvSpPr>
          <p:nvPr>
            <p:ph idx="1"/>
          </p:nvPr>
        </p:nvSpPr>
        <p:spPr>
          <a:xfrm>
            <a:off x="457200" y="1005840"/>
            <a:ext cx="8229600" cy="4846320"/>
          </a:xfrm>
        </p:spPr>
        <p:txBody>
          <a:bodyPr tIns="91440" bIns="0"/>
          <a:lstStyle/>
          <a:p>
            <a:pPr marL="225425" indent="-225425" eaLnBrk="1" hangingPunct="1">
              <a:lnSpc>
                <a:spcPct val="90000"/>
              </a:lnSpc>
            </a:pPr>
            <a:endParaRPr lang="en-US">
              <a:latin typeface="Arial" panose="020B0604020202020204" pitchFamily="34" charset="0"/>
              <a:cs typeface="Arial" panose="020B0604020202020204" pitchFamily="34" charset="0"/>
            </a:endParaRPr>
          </a:p>
          <a:p>
            <a:pPr marL="225425" indent="-225425" eaLnBrk="1" hangingPunct="1">
              <a:lnSpc>
                <a:spcPct val="90000"/>
              </a:lnSpc>
            </a:pPr>
            <a:r>
              <a:rPr lang="en-US">
                <a:latin typeface="Arial" panose="020B0604020202020204" pitchFamily="34" charset="0"/>
                <a:cs typeface="Arial" panose="020B0604020202020204" pitchFamily="34" charset="0"/>
              </a:rPr>
              <a:t>Reappointments</a:t>
            </a:r>
          </a:p>
          <a:p>
            <a:pPr marL="463550" lvl="1" indent="-238125" eaLnBrk="1" hangingPunct="1">
              <a:lnSpc>
                <a:spcPct val="90000"/>
              </a:lnSpc>
            </a:pPr>
            <a:r>
              <a:rPr lang="en-US">
                <a:latin typeface="Arial" panose="020B0604020202020204" pitchFamily="34" charset="0"/>
                <a:cs typeface="Arial" panose="020B0604020202020204" pitchFamily="34" charset="0"/>
              </a:rPr>
              <a:t>At the discretion of the committee</a:t>
            </a:r>
          </a:p>
          <a:p>
            <a:pPr marL="225425" indent="-225425" eaLnBrk="1" hangingPunct="1">
              <a:lnSpc>
                <a:spcPct val="90000"/>
              </a:lnSpc>
            </a:pPr>
            <a:r>
              <a:rPr lang="en-US">
                <a:latin typeface="Arial" panose="020B0604020202020204" pitchFamily="34" charset="0"/>
                <a:cs typeface="Arial" panose="020B0604020202020204" pitchFamily="34" charset="0"/>
              </a:rPr>
              <a:t>Terminations</a:t>
            </a:r>
          </a:p>
          <a:p>
            <a:pPr marL="463550" lvl="1" indent="-238125" eaLnBrk="1" hangingPunct="1">
              <a:lnSpc>
                <a:spcPct val="90000"/>
              </a:lnSpc>
            </a:pPr>
            <a:r>
              <a:rPr lang="en-US">
                <a:latin typeface="Arial" panose="020B0604020202020204" pitchFamily="34" charset="0"/>
                <a:cs typeface="Arial" panose="020B0604020202020204" pitchFamily="34" charset="0"/>
              </a:rPr>
              <a:t>Chair should review delegates periodically</a:t>
            </a:r>
          </a:p>
          <a:p>
            <a:pPr marL="463550" lvl="1" indent="-238125" eaLnBrk="1" hangingPunct="1">
              <a:lnSpc>
                <a:spcPct val="90000"/>
              </a:lnSpc>
            </a:pPr>
            <a:r>
              <a:rPr lang="en-US">
                <a:latin typeface="Arial" panose="020B0604020202020204" pitchFamily="34" charset="0"/>
                <a:cs typeface="Arial" panose="020B0604020202020204" pitchFamily="34" charset="0"/>
              </a:rPr>
              <a:t>Chair may recommend termination</a:t>
            </a:r>
          </a:p>
          <a:p>
            <a:pPr marL="463550" lvl="1" indent="-238125" eaLnBrk="1" hangingPunct="1">
              <a:lnSpc>
                <a:spcPct val="90000"/>
              </a:lnSpc>
            </a:pPr>
            <a:r>
              <a:rPr lang="en-US">
                <a:latin typeface="Arial" panose="020B0604020202020204" pitchFamily="34" charset="0"/>
                <a:cs typeface="Arial" panose="020B0604020202020204" pitchFamily="34" charset="0"/>
              </a:rPr>
              <a:t>Committee should contact Delegate’s group prior to termination</a:t>
            </a:r>
          </a:p>
          <a:p>
            <a:pPr marL="463550" lvl="1" indent="-238125" eaLnBrk="1" hangingPunct="1">
              <a:lnSpc>
                <a:spcPct val="90000"/>
              </a:lnSpc>
            </a:pPr>
            <a:r>
              <a:rPr lang="en-US">
                <a:latin typeface="Arial" panose="020B0604020202020204" pitchFamily="34" charset="0"/>
                <a:cs typeface="Arial" panose="020B0604020202020204" pitchFamily="34" charset="0"/>
              </a:rPr>
              <a:t>Delegate may appeal</a:t>
            </a:r>
          </a:p>
          <a:p>
            <a:pPr marL="225425" indent="-225425" eaLnBrk="1" hangingPunct="1">
              <a:lnSpc>
                <a:spcPct val="90000"/>
              </a:lnSpc>
            </a:pPr>
            <a:r>
              <a:rPr lang="en-US">
                <a:latin typeface="Arial" panose="020B0604020202020204" pitchFamily="34" charset="0"/>
                <a:cs typeface="Arial" panose="020B0604020202020204" pitchFamily="34" charset="0"/>
              </a:rPr>
              <a:t>Resignations</a:t>
            </a:r>
          </a:p>
          <a:p>
            <a:pPr marL="463550" lvl="1" indent="-238125" eaLnBrk="1" hangingPunct="1">
              <a:lnSpc>
                <a:spcPct val="90000"/>
              </a:lnSpc>
            </a:pPr>
            <a:r>
              <a:rPr lang="en-US">
                <a:latin typeface="Arial" panose="020B0604020202020204" pitchFamily="34" charset="0"/>
                <a:cs typeface="Arial" panose="020B0604020202020204" pitchFamily="34" charset="0"/>
              </a:rPr>
              <a:t>Delegate should notify ASME Staff Secretary at the earliest possible time</a:t>
            </a:r>
          </a:p>
          <a:p>
            <a:pPr marL="463550" lvl="1" indent="-238125" eaLnBrk="1" hangingPunct="1">
              <a:lnSpc>
                <a:spcPct val="90000"/>
              </a:lnSpc>
            </a:pPr>
            <a:r>
              <a:rPr lang="en-US">
                <a:latin typeface="Arial" panose="020B0604020202020204" pitchFamily="34" charset="0"/>
                <a:cs typeface="Arial" panose="020B0604020202020204" pitchFamily="34" charset="0"/>
              </a:rPr>
              <a:t>Indicate whether a new individual will be proposed to represent the group</a:t>
            </a:r>
          </a:p>
        </p:txBody>
      </p:sp>
      <p:sp>
        <p:nvSpPr>
          <p:cNvPr id="4" name="Footer Placeholder 3"/>
          <p:cNvSpPr>
            <a:spLocks noGrp="1"/>
          </p:cNvSpPr>
          <p:nvPr>
            <p:ph type="ftr" sz="quarter" idx="10"/>
          </p:nvPr>
        </p:nvSpPr>
        <p:spPr/>
        <p:txBody>
          <a:bodyPr/>
          <a:lstStyle/>
          <a:p>
            <a:pP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A9AA5275-E805-46DE-B81D-536F3CED8635}" type="slidenum">
              <a:rPr lang="en-US"/>
              <a:pPr>
                <a:defRPr/>
              </a:pPr>
              <a:t>20</a:t>
            </a:fld>
            <a:endParaRPr lang="en-US"/>
          </a:p>
        </p:txBody>
      </p:sp>
    </p:spTree>
    <p:extLst>
      <p:ext uri="{BB962C8B-B14F-4D97-AF65-F5344CB8AC3E}">
        <p14:creationId xmlns:p14="http://schemas.microsoft.com/office/powerpoint/2010/main" val="3527596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a:xfrm>
            <a:off x="914400" y="2743200"/>
            <a:ext cx="7315200" cy="1371600"/>
          </a:xfrm>
        </p:spPr>
        <p:txBody>
          <a:bodyPr tIns="91440" bIns="0"/>
          <a:lstStyle/>
          <a:p>
            <a:pPr eaLnBrk="1" hangingPunct="1"/>
            <a:br>
              <a:rPr lang="en-US" b="1">
                <a:latin typeface="Arial" panose="020B0604020202020204" pitchFamily="34" charset="0"/>
                <a:cs typeface="Arial" panose="020B0604020202020204" pitchFamily="34" charset="0"/>
              </a:rPr>
            </a:br>
            <a:r>
              <a:rPr lang="en-US" b="1">
                <a:latin typeface="Arial" panose="020B0604020202020204" pitchFamily="34" charset="0"/>
                <a:cs typeface="Arial" panose="020B0604020202020204" pitchFamily="34" charset="0"/>
              </a:rPr>
              <a:t>III. ELECTION OF OFFICERS </a:t>
            </a:r>
            <a:br>
              <a:rPr lang="en-US" b="1">
                <a:latin typeface="Arial" panose="020B0604020202020204" pitchFamily="34" charset="0"/>
                <a:cs typeface="Arial" panose="020B0604020202020204" pitchFamily="34" charset="0"/>
              </a:rPr>
            </a:br>
            <a:endParaRPr lang="en-US" b="1">
              <a:latin typeface="Arial" panose="020B0604020202020204" pitchFamily="34" charset="0"/>
              <a:cs typeface="Arial" panose="020B0604020202020204" pitchFamily="34" charset="0"/>
            </a:endParaRPr>
          </a:p>
        </p:txBody>
      </p:sp>
      <p:sp>
        <p:nvSpPr>
          <p:cNvPr id="3" name="Footer Placeholder 2"/>
          <p:cNvSpPr>
            <a:spLocks noGrp="1"/>
          </p:cNvSpPr>
          <p:nvPr>
            <p:ph type="ftr" sz="quarter" idx="10"/>
          </p:nvPr>
        </p:nvSpPr>
        <p:spPr/>
        <p:txBody>
          <a:bodyPr/>
          <a:lstStyle/>
          <a:p>
            <a:pPr algn="ctr">
              <a:defRPr/>
            </a:pPr>
            <a:r>
              <a:rPr lang="en-US"/>
              <a:t>ASME S&amp;C Training Module A3. Membership Maintenance</a:t>
            </a:r>
          </a:p>
        </p:txBody>
      </p:sp>
      <p:sp>
        <p:nvSpPr>
          <p:cNvPr id="4" name="Slide Number Placeholder 3"/>
          <p:cNvSpPr>
            <a:spLocks noGrp="1"/>
          </p:cNvSpPr>
          <p:nvPr>
            <p:ph type="sldNum" sz="quarter" idx="11"/>
          </p:nvPr>
        </p:nvSpPr>
        <p:spPr/>
        <p:txBody>
          <a:bodyPr/>
          <a:lstStyle/>
          <a:p>
            <a:pPr>
              <a:defRPr/>
            </a:pPr>
            <a:fld id="{B8B6F6FD-0123-45D3-A044-9196ECFEEF90}" type="slidenum">
              <a:rPr lang="en-US"/>
              <a:pPr>
                <a:defRPr/>
              </a:pPr>
              <a:t>21</a:t>
            </a:fld>
            <a:endParaRPr lang="en-US"/>
          </a:p>
        </p:txBody>
      </p:sp>
    </p:spTree>
    <p:extLst>
      <p:ext uri="{BB962C8B-B14F-4D97-AF65-F5344CB8AC3E}">
        <p14:creationId xmlns:p14="http://schemas.microsoft.com/office/powerpoint/2010/main" val="38478192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a:xfrm>
            <a:off x="457200" y="274320"/>
            <a:ext cx="8229600" cy="457200"/>
          </a:xfrm>
        </p:spPr>
        <p:txBody>
          <a:bodyPr tIns="0" bIns="0"/>
          <a:lstStyle/>
          <a:p>
            <a:pPr eaLnBrk="1" hangingPunct="1"/>
            <a:r>
              <a:rPr lang="en-US" b="1">
                <a:latin typeface="Arial" panose="020B0604020202020204" pitchFamily="34" charset="0"/>
                <a:cs typeface="Arial" panose="020B0604020202020204" pitchFamily="34" charset="0"/>
              </a:rPr>
              <a:t>OFFICER ELECTION</a:t>
            </a:r>
          </a:p>
        </p:txBody>
      </p:sp>
      <p:sp>
        <p:nvSpPr>
          <p:cNvPr id="19461" name="Rectangle 3"/>
          <p:cNvSpPr>
            <a:spLocks noGrp="1" noChangeArrowheads="1"/>
          </p:cNvSpPr>
          <p:nvPr>
            <p:ph idx="1"/>
          </p:nvPr>
        </p:nvSpPr>
        <p:spPr>
          <a:xfrm>
            <a:off x="457200" y="731520"/>
            <a:ext cx="8229600" cy="5181600"/>
          </a:xfrm>
        </p:spPr>
        <p:txBody>
          <a:bodyPr tIns="91440" bIns="0"/>
          <a:lstStyle/>
          <a:p>
            <a:pPr marL="225425" indent="-225425"/>
            <a:r>
              <a:rPr lang="en-US" sz="2200">
                <a:latin typeface="Arial" panose="020B0604020202020204" pitchFamily="34" charset="0"/>
                <a:cs typeface="Arial" panose="020B0604020202020204" pitchFamily="34" charset="0"/>
              </a:rPr>
              <a:t>Process depends on the number of eligible candidates willing to serve</a:t>
            </a:r>
          </a:p>
          <a:p>
            <a:pPr marL="225425" indent="-225425"/>
            <a:r>
              <a:rPr lang="en-US" sz="2200">
                <a:latin typeface="Arial"/>
                <a:cs typeface="Arial"/>
              </a:rPr>
              <a:t>Weighted Ballot Process – 3 or more candidates</a:t>
            </a:r>
            <a:endParaRPr lang="en-US" sz="2200" strike="sngStrike">
              <a:latin typeface="Arial" panose="020B0604020202020204" pitchFamily="34" charset="0"/>
              <a:cs typeface="Arial" panose="020B0604020202020204" pitchFamily="34" charset="0"/>
            </a:endParaRPr>
          </a:p>
          <a:p>
            <a:pPr marL="463550" lvl="1" indent="-238125"/>
            <a:r>
              <a:rPr lang="en-US" sz="1900">
                <a:latin typeface="Arial"/>
                <a:cs typeface="Arial"/>
              </a:rPr>
              <a:t>Generally begins at least six months before expiration of incumbent’s term</a:t>
            </a:r>
          </a:p>
          <a:p>
            <a:pPr marL="463550" lvl="1" indent="-238125" eaLnBrk="1" hangingPunct="1"/>
            <a:r>
              <a:rPr lang="en-US" sz="1900">
                <a:latin typeface="Arial"/>
                <a:cs typeface="Arial"/>
              </a:rPr>
              <a:t>Secretary submits to members the names of those who are qualified and willing to serve</a:t>
            </a:r>
            <a:r>
              <a:rPr lang="en-US" sz="1900" b="0" strike="sngStrike">
                <a:latin typeface="Arial"/>
                <a:cs typeface="Arial"/>
              </a:rPr>
              <a:t> </a:t>
            </a:r>
          </a:p>
          <a:p>
            <a:pPr marL="463550" lvl="1" indent="-238125" eaLnBrk="1" hangingPunct="1"/>
            <a:r>
              <a:rPr lang="en-US" sz="1900">
                <a:latin typeface="Arial"/>
                <a:cs typeface="Arial"/>
              </a:rPr>
              <a:t>Secret Letter ballot is initiated</a:t>
            </a:r>
          </a:p>
          <a:p>
            <a:pPr marL="688975" lvl="2" indent="-225425"/>
            <a:r>
              <a:rPr lang="en-US" sz="1600">
                <a:latin typeface="Arial"/>
                <a:cs typeface="Arial"/>
              </a:rPr>
              <a:t>Member indicates their choice for office in preferential order </a:t>
            </a:r>
            <a:endParaRPr lang="en-US" sz="1600" strike="sngStrike">
              <a:latin typeface="Arial"/>
              <a:cs typeface="Arial"/>
            </a:endParaRPr>
          </a:p>
          <a:p>
            <a:pPr marL="688975" lvl="2" indent="-225425"/>
            <a:r>
              <a:rPr lang="en-US" sz="1600">
                <a:latin typeface="Arial"/>
                <a:cs typeface="Arial"/>
              </a:rPr>
              <a:t>Points are assigned based on members preference</a:t>
            </a:r>
          </a:p>
          <a:p>
            <a:pPr marL="1033145" lvl="3" indent="-177800">
              <a:buFontTx/>
              <a:buNone/>
            </a:pPr>
            <a:r>
              <a:rPr lang="en-US">
                <a:latin typeface="Arial"/>
                <a:cs typeface="Arial"/>
              </a:rPr>
              <a:t>	</a:t>
            </a:r>
            <a:r>
              <a:rPr lang="en-US" sz="1400">
                <a:latin typeface="Arial"/>
                <a:cs typeface="Arial"/>
              </a:rPr>
              <a:t>3 = First choice</a:t>
            </a:r>
          </a:p>
          <a:p>
            <a:pPr marL="1033145" lvl="3" indent="-177800">
              <a:spcBef>
                <a:spcPct val="0"/>
              </a:spcBef>
              <a:buFontTx/>
              <a:buNone/>
            </a:pPr>
            <a:r>
              <a:rPr lang="en-US" sz="1400">
                <a:latin typeface="Arial"/>
                <a:cs typeface="Arial"/>
              </a:rPr>
              <a:t>	2 = Second choice</a:t>
            </a:r>
          </a:p>
          <a:p>
            <a:pPr marL="1033145" lvl="3" indent="-177800">
              <a:spcBef>
                <a:spcPct val="0"/>
              </a:spcBef>
              <a:buFontTx/>
              <a:buNone/>
            </a:pPr>
            <a:r>
              <a:rPr lang="en-US" sz="1400">
                <a:latin typeface="Arial"/>
                <a:cs typeface="Arial"/>
              </a:rPr>
              <a:t>	1 = Third choice</a:t>
            </a:r>
          </a:p>
          <a:p>
            <a:pPr marL="463550" lvl="1" indent="-238125" eaLnBrk="1" hangingPunct="1"/>
            <a:r>
              <a:rPr lang="en-US" sz="1900">
                <a:latin typeface="Arial"/>
                <a:cs typeface="Arial"/>
              </a:rPr>
              <a:t>Run-off ballot for two top scoring candidates</a:t>
            </a:r>
          </a:p>
          <a:p>
            <a:pPr marL="463550" lvl="1" indent="-238125" eaLnBrk="1" hangingPunct="1"/>
            <a:r>
              <a:rPr lang="en-US" sz="1900">
                <a:latin typeface="Arial"/>
                <a:cs typeface="Arial"/>
              </a:rPr>
              <a:t>Nominee with highest number of votes is recommended Officer</a:t>
            </a:r>
            <a:endParaRPr lang="en-US" sz="1900" strike="sngStrike">
              <a:latin typeface="Arial"/>
              <a:cs typeface="Arial"/>
            </a:endParaRPr>
          </a:p>
          <a:p>
            <a:pPr marL="463550" lvl="1" indent="-238125"/>
            <a:r>
              <a:rPr lang="en-US" sz="1900">
                <a:latin typeface="Arial"/>
                <a:cs typeface="Arial"/>
              </a:rPr>
              <a:t>Subject to approval from the parent committee</a:t>
            </a:r>
          </a:p>
          <a:p>
            <a:pPr marL="463550" lvl="1" indent="-238125"/>
            <a:endParaRPr lang="en-US">
              <a:latin typeface="Arial"/>
              <a:cs typeface="Arial"/>
            </a:endParaRPr>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860152F9-F33D-4603-BE50-C8EBEB88A771}" type="slidenum">
              <a:rPr lang="en-US"/>
              <a:pPr>
                <a:defRPr/>
              </a:pPr>
              <a:t>22</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64FE22-B4D1-123B-ABEB-620F8058FBC9}"/>
            </a:ext>
          </a:extLst>
        </p:cNvPr>
        <p:cNvGrpSpPr/>
        <p:nvPr/>
      </p:nvGrpSpPr>
      <p:grpSpPr>
        <a:xfrm>
          <a:off x="0" y="0"/>
          <a:ext cx="0" cy="0"/>
          <a:chOff x="0" y="0"/>
          <a:chExt cx="0" cy="0"/>
        </a:xfrm>
      </p:grpSpPr>
      <p:sp>
        <p:nvSpPr>
          <p:cNvPr id="19460" name="Rectangle 2">
            <a:extLst>
              <a:ext uri="{FF2B5EF4-FFF2-40B4-BE49-F238E27FC236}">
                <a16:creationId xmlns:a16="http://schemas.microsoft.com/office/drawing/2014/main" id="{472344CC-1C66-0D11-BE4C-BB78835C988F}"/>
              </a:ext>
            </a:extLst>
          </p:cNvPr>
          <p:cNvSpPr>
            <a:spLocks noGrp="1" noChangeArrowheads="1"/>
          </p:cNvSpPr>
          <p:nvPr>
            <p:ph type="title"/>
          </p:nvPr>
        </p:nvSpPr>
        <p:spPr>
          <a:xfrm>
            <a:off x="457200" y="384175"/>
            <a:ext cx="8229600" cy="457200"/>
          </a:xfrm>
        </p:spPr>
        <p:txBody>
          <a:bodyPr tIns="0" bIns="0"/>
          <a:lstStyle/>
          <a:p>
            <a:pPr eaLnBrk="1" hangingPunct="1"/>
            <a:r>
              <a:rPr lang="en-US" b="1">
                <a:latin typeface="Arial" panose="020B0604020202020204" pitchFamily="34" charset="0"/>
                <a:cs typeface="Arial" panose="020B0604020202020204" pitchFamily="34" charset="0"/>
              </a:rPr>
              <a:t>OFFICER ELECTION</a:t>
            </a:r>
          </a:p>
        </p:txBody>
      </p:sp>
      <p:sp>
        <p:nvSpPr>
          <p:cNvPr id="19461" name="Rectangle 3">
            <a:extLst>
              <a:ext uri="{FF2B5EF4-FFF2-40B4-BE49-F238E27FC236}">
                <a16:creationId xmlns:a16="http://schemas.microsoft.com/office/drawing/2014/main" id="{062DF13B-9E59-1C52-157F-DC30A4F77054}"/>
              </a:ext>
            </a:extLst>
          </p:cNvPr>
          <p:cNvSpPr>
            <a:spLocks noGrp="1" noChangeArrowheads="1"/>
          </p:cNvSpPr>
          <p:nvPr>
            <p:ph idx="1"/>
          </p:nvPr>
        </p:nvSpPr>
        <p:spPr>
          <a:xfrm>
            <a:off x="457200" y="841375"/>
            <a:ext cx="8089641" cy="4738331"/>
          </a:xfrm>
        </p:spPr>
        <p:txBody>
          <a:bodyPr tIns="91440" bIns="0"/>
          <a:lstStyle/>
          <a:p>
            <a:pPr marL="225425" indent="-225425" eaLnBrk="1" hangingPunct="1"/>
            <a:r>
              <a:rPr lang="en-US" sz="2200">
                <a:latin typeface="Arial"/>
                <a:cs typeface="Arial"/>
              </a:rPr>
              <a:t>Two Candidates</a:t>
            </a:r>
          </a:p>
          <a:p>
            <a:pPr marL="625475" lvl="1" indent="-225425"/>
            <a:r>
              <a:rPr lang="en-US">
                <a:latin typeface="Arial"/>
                <a:cs typeface="Arial"/>
              </a:rPr>
              <a:t>Secret Ballot, nominee with highest votes shall be the recommended Chair, provided 2/3 of the consensus body votes; </a:t>
            </a:r>
          </a:p>
          <a:p>
            <a:pPr marL="625475" lvl="1" indent="-225425"/>
            <a:r>
              <a:rPr lang="en-US">
                <a:latin typeface="Arial"/>
                <a:cs typeface="Arial"/>
              </a:rPr>
              <a:t>Subject to approval by parent committee</a:t>
            </a:r>
          </a:p>
          <a:p>
            <a:pPr marL="225425" indent="-225425"/>
            <a:r>
              <a:rPr lang="en-US" sz="2200">
                <a:latin typeface="Arial"/>
                <a:cs typeface="Arial"/>
              </a:rPr>
              <a:t>One Candidate</a:t>
            </a:r>
          </a:p>
          <a:p>
            <a:pPr marL="625475" lvl="1" indent="-225425"/>
            <a:r>
              <a:rPr lang="en-US">
                <a:latin typeface="Arial"/>
                <a:cs typeface="Arial"/>
              </a:rPr>
              <a:t>Requires approval by the consensus body and approval by the parent committee</a:t>
            </a:r>
            <a:endParaRPr lang="en-US">
              <a:latin typeface="Arial" panose="020B0604020202020204" pitchFamily="34" charset="0"/>
              <a:cs typeface="Arial" panose="020B0604020202020204" pitchFamily="34" charset="0"/>
            </a:endParaRPr>
          </a:p>
          <a:p>
            <a:pPr marL="225425" indent="-225425" eaLnBrk="1" hangingPunct="1"/>
            <a:r>
              <a:rPr lang="en-US" sz="2200">
                <a:latin typeface="Arial"/>
                <a:cs typeface="Arial"/>
              </a:rPr>
              <a:t>Subordinate groups that report directly to the standards committee</a:t>
            </a:r>
          </a:p>
          <a:p>
            <a:pPr marL="625475" lvl="1" indent="-225425"/>
            <a:r>
              <a:rPr lang="en-US">
                <a:latin typeface="Arial"/>
                <a:cs typeface="Arial"/>
              </a:rPr>
              <a:t>Weighted Ballot Process</a:t>
            </a:r>
          </a:p>
          <a:p>
            <a:pPr marL="225425" indent="-225425"/>
            <a:r>
              <a:rPr lang="en-US" sz="2200">
                <a:latin typeface="Arial"/>
                <a:cs typeface="Arial"/>
              </a:rPr>
              <a:t>Subordinate groups that do not report directly to the standards committee</a:t>
            </a:r>
          </a:p>
          <a:p>
            <a:pPr marL="625475" lvl="1" indent="-225425"/>
            <a:r>
              <a:rPr lang="en-US">
                <a:latin typeface="Arial"/>
                <a:cs typeface="Arial"/>
              </a:rPr>
              <a:t>Recommendation by the Chair of the parent committee, or</a:t>
            </a:r>
          </a:p>
          <a:p>
            <a:pPr marL="625475" lvl="1" indent="-225425"/>
            <a:r>
              <a:rPr lang="en-US">
                <a:latin typeface="Arial"/>
                <a:cs typeface="Arial"/>
              </a:rPr>
              <a:t>Weighted Ballot Process</a:t>
            </a:r>
          </a:p>
          <a:p>
            <a:pPr marL="225425" indent="-225425" eaLnBrk="1" hangingPunct="1"/>
            <a:endParaRPr lang="en-US" sz="200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3BC1EE86-E820-599E-B006-1E9ADB177193}"/>
              </a:ext>
            </a:extLst>
          </p:cNvPr>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a:extLst>
              <a:ext uri="{FF2B5EF4-FFF2-40B4-BE49-F238E27FC236}">
                <a16:creationId xmlns:a16="http://schemas.microsoft.com/office/drawing/2014/main" id="{8CCC54FC-6FCF-7CDD-D375-2A9AA4BFF76A}"/>
              </a:ext>
            </a:extLst>
          </p:cNvPr>
          <p:cNvSpPr>
            <a:spLocks noGrp="1"/>
          </p:cNvSpPr>
          <p:nvPr>
            <p:ph type="sldNum" sz="quarter" idx="11"/>
          </p:nvPr>
        </p:nvSpPr>
        <p:spPr/>
        <p:txBody>
          <a:bodyPr/>
          <a:lstStyle/>
          <a:p>
            <a:pPr>
              <a:defRPr/>
            </a:pPr>
            <a:fld id="{860152F9-F33D-4603-BE50-C8EBEB88A771}" type="slidenum">
              <a:rPr lang="en-US"/>
              <a:pPr>
                <a:defRPr/>
              </a:pPr>
              <a:t>23</a:t>
            </a:fld>
            <a:endParaRPr lang="en-US"/>
          </a:p>
        </p:txBody>
      </p:sp>
    </p:spTree>
    <p:extLst>
      <p:ext uri="{BB962C8B-B14F-4D97-AF65-F5344CB8AC3E}">
        <p14:creationId xmlns:p14="http://schemas.microsoft.com/office/powerpoint/2010/main" val="19586392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xfrm>
            <a:off x="914400" y="274638"/>
            <a:ext cx="7315200" cy="457200"/>
          </a:xfrm>
        </p:spPr>
        <p:txBody>
          <a:bodyPr tIns="0" bIns="0"/>
          <a:lstStyle/>
          <a:p>
            <a:pPr eaLnBrk="1" hangingPunct="1"/>
            <a:r>
              <a:rPr lang="en-US" b="1">
                <a:latin typeface="Arial" panose="020B0604020202020204" pitchFamily="34" charset="0"/>
                <a:cs typeface="Arial" panose="020B0604020202020204" pitchFamily="34" charset="0"/>
              </a:rPr>
              <a:t>OFFICER TERMS</a:t>
            </a:r>
          </a:p>
        </p:txBody>
      </p:sp>
      <p:sp>
        <p:nvSpPr>
          <p:cNvPr id="20485" name="Rectangle 3"/>
          <p:cNvSpPr>
            <a:spLocks noGrp="1" noChangeArrowheads="1"/>
          </p:cNvSpPr>
          <p:nvPr>
            <p:ph idx="1"/>
          </p:nvPr>
        </p:nvSpPr>
        <p:spPr>
          <a:xfrm>
            <a:off x="457200" y="1005840"/>
            <a:ext cx="8229600" cy="4846320"/>
          </a:xfrm>
        </p:spPr>
        <p:txBody>
          <a:bodyPr tIns="91440" bIns="0"/>
          <a:lstStyle/>
          <a:p>
            <a:pPr marL="225425" indent="-225425" eaLnBrk="1" hangingPunct="1"/>
            <a:r>
              <a:rPr lang="en-US">
                <a:latin typeface="Arial" panose="020B0604020202020204" pitchFamily="34" charset="0"/>
                <a:cs typeface="Arial" panose="020B0604020202020204" pitchFamily="34" charset="0"/>
              </a:rPr>
              <a:t>Chair and Vice Chair Terms should coincide</a:t>
            </a:r>
          </a:p>
          <a:p>
            <a:pPr marL="63500" indent="-238125"/>
            <a:r>
              <a:rPr lang="en-US">
                <a:latin typeface="Arial" panose="020B0604020202020204" pitchFamily="34" charset="0"/>
                <a:cs typeface="Arial" panose="020B0604020202020204" pitchFamily="34" charset="0"/>
              </a:rPr>
              <a:t>Three-year term</a:t>
            </a:r>
          </a:p>
          <a:p>
            <a:pPr marL="465138" lvl="1" indent="-177800"/>
            <a:r>
              <a:rPr lang="en-US">
                <a:latin typeface="Arial" panose="020B0604020202020204" pitchFamily="34" charset="0"/>
                <a:cs typeface="Arial" panose="020B0604020202020204" pitchFamily="34" charset="0"/>
              </a:rPr>
              <a:t>Standards Committee Officers – 2-term limit</a:t>
            </a:r>
          </a:p>
          <a:p>
            <a:pPr marL="465138" lvl="1" indent="-177800"/>
            <a:r>
              <a:rPr lang="en-US">
                <a:latin typeface="Arial" panose="020B0604020202020204" pitchFamily="34" charset="0"/>
                <a:cs typeface="Arial" panose="020B0604020202020204" pitchFamily="34" charset="0"/>
              </a:rPr>
              <a:t>Officers of Committees reporting directly to the Standards Committee – 3-term limit</a:t>
            </a:r>
          </a:p>
          <a:p>
            <a:pPr marL="63500" indent="-238125"/>
            <a:r>
              <a:rPr lang="en-US">
                <a:latin typeface="Arial" panose="020B0604020202020204" pitchFamily="34" charset="0"/>
                <a:cs typeface="Arial" panose="020B0604020202020204" pitchFamily="34" charset="0"/>
              </a:rPr>
              <a:t>Five-year term</a:t>
            </a:r>
          </a:p>
          <a:p>
            <a:pPr marL="465138" lvl="1" indent="-177800"/>
            <a:r>
              <a:rPr lang="en-US">
                <a:latin typeface="Arial" panose="020B0604020202020204" pitchFamily="34" charset="0"/>
                <a:cs typeface="Arial" panose="020B0604020202020204" pitchFamily="34" charset="0"/>
              </a:rPr>
              <a:t>Officers of Committees not reporting directly to the Standards Committees - no term limit</a:t>
            </a:r>
          </a:p>
          <a:p>
            <a:pPr marL="63500" indent="-238125"/>
            <a:r>
              <a:rPr lang="en-US">
                <a:latin typeface="Arial" panose="020B0604020202020204" pitchFamily="34" charset="0"/>
                <a:cs typeface="Arial" panose="020B0604020202020204" pitchFamily="34" charset="0"/>
              </a:rPr>
              <a:t>Special Circumstances</a:t>
            </a:r>
          </a:p>
          <a:p>
            <a:pPr marL="288925" lvl="1" indent="-177800"/>
            <a:r>
              <a:rPr lang="en-US">
                <a:latin typeface="Arial" panose="020B0604020202020204" pitchFamily="34" charset="0"/>
                <a:cs typeface="Arial" panose="020B0604020202020204" pitchFamily="34" charset="0"/>
              </a:rPr>
              <a:t>Term Limits may be exceeded for special circumstances, i.e., no other qualified candidate who is willing to serve.</a:t>
            </a:r>
          </a:p>
          <a:p>
            <a:pPr marL="288925" lvl="1" indent="-177800"/>
            <a:r>
              <a:rPr lang="en-US">
                <a:latin typeface="Arial" panose="020B0604020202020204" pitchFamily="34" charset="0"/>
                <a:cs typeface="Arial" panose="020B0604020202020204" pitchFamily="34" charset="0"/>
              </a:rPr>
              <a:t>Special circumstances are subject to approval by at least 2/3 of the parent committee</a:t>
            </a:r>
            <a:endParaRPr lang="en-US" strike="sngStrike">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D42F0FA4-11EB-4265-8CC8-2A184976FF6F}" type="slidenum">
              <a:rPr lang="en-US"/>
              <a:pPr>
                <a:defRPr/>
              </a:pPr>
              <a:t>24</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2"/>
          <p:cNvSpPr>
            <a:spLocks noGrp="1" noChangeArrowheads="1"/>
          </p:cNvSpPr>
          <p:nvPr>
            <p:ph type="title"/>
          </p:nvPr>
        </p:nvSpPr>
        <p:spPr>
          <a:xfrm>
            <a:off x="914400" y="2743200"/>
            <a:ext cx="7315200" cy="1371600"/>
          </a:xfrm>
        </p:spPr>
        <p:txBody>
          <a:bodyPr tIns="91440" bIns="0"/>
          <a:lstStyle/>
          <a:p>
            <a:pPr eaLnBrk="1" hangingPunct="1"/>
            <a:r>
              <a:rPr lang="en-US" b="1">
                <a:latin typeface="Arial" panose="020B0604020202020204" pitchFamily="34" charset="0"/>
                <a:cs typeface="Arial" panose="020B0604020202020204" pitchFamily="34" charset="0"/>
              </a:rPr>
              <a:t>IV. MEMBERSHIP RECORDS</a:t>
            </a:r>
          </a:p>
        </p:txBody>
      </p:sp>
      <p:sp>
        <p:nvSpPr>
          <p:cNvPr id="3" name="Footer Placeholder 2"/>
          <p:cNvSpPr>
            <a:spLocks noGrp="1"/>
          </p:cNvSpPr>
          <p:nvPr>
            <p:ph type="ftr" sz="quarter" idx="10"/>
          </p:nvPr>
        </p:nvSpPr>
        <p:spPr/>
        <p:txBody>
          <a:bodyPr/>
          <a:lstStyle/>
          <a:p>
            <a:pPr algn="ctr">
              <a:defRPr/>
            </a:pPr>
            <a:r>
              <a:rPr lang="en-US"/>
              <a:t>ASME S&amp;C Training Module A3. Membership Maintenance</a:t>
            </a:r>
          </a:p>
        </p:txBody>
      </p:sp>
      <p:sp>
        <p:nvSpPr>
          <p:cNvPr id="4" name="Slide Number Placeholder 3"/>
          <p:cNvSpPr>
            <a:spLocks noGrp="1"/>
          </p:cNvSpPr>
          <p:nvPr>
            <p:ph type="sldNum" sz="quarter" idx="11"/>
          </p:nvPr>
        </p:nvSpPr>
        <p:spPr/>
        <p:txBody>
          <a:bodyPr/>
          <a:lstStyle/>
          <a:p>
            <a:pPr>
              <a:defRPr/>
            </a:pPr>
            <a:fld id="{CCB34027-7164-4442-BA49-E1DCE5D355A4}" type="slidenum">
              <a:rPr lang="en-US"/>
              <a:pPr>
                <a:defRPr/>
              </a:pPr>
              <a:t>25</a:t>
            </a:fld>
            <a:endParaRPr lang="en-US"/>
          </a:p>
        </p:txBody>
      </p:sp>
    </p:spTree>
    <p:extLst>
      <p:ext uri="{BB962C8B-B14F-4D97-AF65-F5344CB8AC3E}">
        <p14:creationId xmlns:p14="http://schemas.microsoft.com/office/powerpoint/2010/main" val="27659459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2"/>
          <p:cNvSpPr>
            <a:spLocks noGrp="1" noChangeArrowheads="1"/>
          </p:cNvSpPr>
          <p:nvPr>
            <p:ph type="title"/>
          </p:nvPr>
        </p:nvSpPr>
        <p:spPr>
          <a:xfrm>
            <a:off x="914400" y="274638"/>
            <a:ext cx="7315200" cy="457200"/>
          </a:xfrm>
        </p:spPr>
        <p:txBody>
          <a:bodyPr tIns="0" bIns="0"/>
          <a:lstStyle/>
          <a:p>
            <a:pPr eaLnBrk="1" hangingPunct="1"/>
            <a:r>
              <a:rPr lang="en-US" b="1">
                <a:latin typeface="Arial" panose="020B0604020202020204" pitchFamily="34" charset="0"/>
                <a:cs typeface="Arial" panose="020B0604020202020204" pitchFamily="34" charset="0"/>
              </a:rPr>
              <a:t>MEMBERSHIP RECORDS</a:t>
            </a:r>
          </a:p>
        </p:txBody>
      </p:sp>
      <p:sp>
        <p:nvSpPr>
          <p:cNvPr id="35845" name="Rectangle 3"/>
          <p:cNvSpPr>
            <a:spLocks noGrp="1" noChangeArrowheads="1"/>
          </p:cNvSpPr>
          <p:nvPr>
            <p:ph idx="1"/>
          </p:nvPr>
        </p:nvSpPr>
        <p:spPr>
          <a:xfrm>
            <a:off x="457200" y="1005840"/>
            <a:ext cx="8229600" cy="4846320"/>
          </a:xfrm>
        </p:spPr>
        <p:txBody>
          <a:bodyPr tIns="91440" bIns="0"/>
          <a:lstStyle/>
          <a:p>
            <a:pPr marL="225425" indent="-225425"/>
            <a:r>
              <a:rPr lang="en-US">
                <a:latin typeface="Arial" panose="020B0604020202020204" pitchFamily="34" charset="0"/>
                <a:cs typeface="Arial" panose="020B0604020202020204" pitchFamily="34" charset="0"/>
              </a:rPr>
              <a:t>ASME Database 	</a:t>
            </a:r>
          </a:p>
          <a:p>
            <a:pPr marL="463550" lvl="1" indent="-238125"/>
            <a:r>
              <a:rPr lang="en-US">
                <a:latin typeface="Arial" panose="020B0604020202020204" pitchFamily="34" charset="0"/>
                <a:cs typeface="Arial" panose="020B0604020202020204" pitchFamily="34" charset="0"/>
              </a:rPr>
              <a:t>Data on all S&amp;C volunteers </a:t>
            </a:r>
          </a:p>
          <a:p>
            <a:pPr marL="463550" lvl="1" indent="-238125"/>
            <a:r>
              <a:rPr lang="en-US">
                <a:latin typeface="Arial" panose="020B0604020202020204" pitchFamily="34" charset="0"/>
                <a:cs typeface="Arial" panose="020B0604020202020204" pitchFamily="34" charset="0"/>
              </a:rPr>
              <a:t>For Committee Use Only</a:t>
            </a:r>
          </a:p>
          <a:p>
            <a:pPr marL="463550" lvl="1" indent="-238125" eaLnBrk="1" hangingPunct="1"/>
            <a:r>
              <a:rPr lang="en-US">
                <a:latin typeface="Arial" panose="020B0604020202020204" pitchFamily="34" charset="0"/>
                <a:cs typeface="Arial" panose="020B0604020202020204" pitchFamily="34" charset="0"/>
              </a:rPr>
              <a:t>Standard Reports</a:t>
            </a:r>
          </a:p>
          <a:p>
            <a:pPr marL="688975" lvl="2" indent="-225425" eaLnBrk="1" hangingPunct="1"/>
            <a:r>
              <a:rPr lang="en-US">
                <a:latin typeface="Arial" panose="020B0604020202020204" pitchFamily="34" charset="0"/>
                <a:cs typeface="Arial" panose="020B0604020202020204" pitchFamily="34" charset="0"/>
              </a:rPr>
              <a:t>Committee Rosters</a:t>
            </a:r>
          </a:p>
          <a:p>
            <a:pPr marL="688975" lvl="2" indent="-225425" eaLnBrk="1" hangingPunct="1">
              <a:spcBef>
                <a:spcPct val="0"/>
              </a:spcBef>
            </a:pPr>
            <a:r>
              <a:rPr lang="en-US">
                <a:latin typeface="Arial" panose="020B0604020202020204" pitchFamily="34" charset="0"/>
                <a:cs typeface="Arial" panose="020B0604020202020204" pitchFamily="34" charset="0"/>
              </a:rPr>
              <a:t>AS-11 Online Personnel Directory</a:t>
            </a:r>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D4043075-8598-40A7-A5B7-9E5DAC39F028}" type="slidenum">
              <a:rPr lang="en-US"/>
              <a:pPr>
                <a:defRPr/>
              </a:pPr>
              <a:t>26</a:t>
            </a:fld>
            <a:endParaRPr lang="en-US"/>
          </a:p>
        </p:txBody>
      </p:sp>
    </p:spTree>
    <p:extLst>
      <p:ext uri="{BB962C8B-B14F-4D97-AF65-F5344CB8AC3E}">
        <p14:creationId xmlns:p14="http://schemas.microsoft.com/office/powerpoint/2010/main" val="34601725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2"/>
          <p:cNvSpPr>
            <a:spLocks noGrp="1" noChangeArrowheads="1"/>
          </p:cNvSpPr>
          <p:nvPr>
            <p:ph type="title"/>
          </p:nvPr>
        </p:nvSpPr>
        <p:spPr>
          <a:xfrm>
            <a:off x="914400" y="274638"/>
            <a:ext cx="7315200" cy="457200"/>
          </a:xfrm>
        </p:spPr>
        <p:txBody>
          <a:bodyPr tIns="0" bIns="0"/>
          <a:lstStyle/>
          <a:p>
            <a:pPr eaLnBrk="1" hangingPunct="1"/>
            <a:r>
              <a:rPr lang="en-US" b="1">
                <a:latin typeface="Arial" panose="020B0604020202020204" pitchFamily="34" charset="0"/>
                <a:cs typeface="Arial" panose="020B0604020202020204" pitchFamily="34" charset="0"/>
              </a:rPr>
              <a:t>MEMBERSHIP RECORDS</a:t>
            </a:r>
          </a:p>
        </p:txBody>
      </p:sp>
      <p:sp>
        <p:nvSpPr>
          <p:cNvPr id="36869" name="Rectangle 3"/>
          <p:cNvSpPr>
            <a:spLocks noGrp="1" noChangeArrowheads="1"/>
          </p:cNvSpPr>
          <p:nvPr>
            <p:ph idx="1"/>
          </p:nvPr>
        </p:nvSpPr>
        <p:spPr>
          <a:xfrm>
            <a:off x="457200" y="1005840"/>
            <a:ext cx="8229600" cy="4846320"/>
          </a:xfrm>
        </p:spPr>
        <p:txBody>
          <a:bodyPr tIns="91440" bIns="0"/>
          <a:lstStyle/>
          <a:p>
            <a:pPr marL="225425" indent="-225425" eaLnBrk="1" hangingPunct="1"/>
            <a:r>
              <a:rPr lang="en-US">
                <a:latin typeface="Arial" panose="020B0604020202020204" pitchFamily="34" charset="0"/>
                <a:cs typeface="Arial" panose="020B0604020202020204" pitchFamily="34" charset="0"/>
              </a:rPr>
              <a:t>Committee Rosters</a:t>
            </a:r>
          </a:p>
          <a:p>
            <a:pPr marL="463550" lvl="1" indent="-225425" eaLnBrk="1" hangingPunct="1"/>
            <a:r>
              <a:rPr lang="en-US">
                <a:latin typeface="Arial" panose="020B0604020202020204" pitchFamily="34" charset="0"/>
                <a:cs typeface="Arial" panose="020B0604020202020204" pitchFamily="34" charset="0"/>
              </a:rPr>
              <a:t>Produced for each committee</a:t>
            </a:r>
          </a:p>
          <a:p>
            <a:pPr marL="463550" lvl="1" indent="-225425" eaLnBrk="1" hangingPunct="1"/>
            <a:r>
              <a:rPr lang="en-US">
                <a:latin typeface="Arial" panose="020B0604020202020204" pitchFamily="34" charset="0"/>
                <a:cs typeface="Arial" panose="020B0604020202020204" pitchFamily="34" charset="0"/>
              </a:rPr>
              <a:t>Contains the following for each committee member:</a:t>
            </a:r>
          </a:p>
          <a:p>
            <a:pPr marL="688975" lvl="2" indent="-214313" eaLnBrk="1" hangingPunct="1"/>
            <a:r>
              <a:rPr lang="en-US">
                <a:latin typeface="Arial" panose="020B0604020202020204" pitchFamily="34" charset="0"/>
                <a:cs typeface="Arial" panose="020B0604020202020204" pitchFamily="34" charset="0"/>
              </a:rPr>
              <a:t>Contact Information</a:t>
            </a:r>
          </a:p>
          <a:p>
            <a:pPr marL="688975" lvl="2" indent="-214313"/>
            <a:r>
              <a:rPr lang="en-US">
                <a:latin typeface="Arial" panose="020B0604020202020204" pitchFamily="34" charset="0"/>
                <a:cs typeface="Arial" panose="020B0604020202020204" pitchFamily="34" charset="0"/>
              </a:rPr>
              <a:t>Committee Position</a:t>
            </a:r>
          </a:p>
          <a:p>
            <a:pPr marL="688975" lvl="2" indent="-214313" eaLnBrk="1" hangingPunct="1">
              <a:spcBef>
                <a:spcPct val="0"/>
              </a:spcBef>
            </a:pPr>
            <a:r>
              <a:rPr lang="en-US">
                <a:latin typeface="Arial" panose="020B0604020202020204" pitchFamily="34" charset="0"/>
                <a:cs typeface="Arial" panose="020B0604020202020204" pitchFamily="34" charset="0"/>
              </a:rPr>
              <a:t>Membership Expiration Date</a:t>
            </a:r>
          </a:p>
          <a:p>
            <a:pPr marL="688975" lvl="2" indent="-214313" eaLnBrk="1" hangingPunct="1">
              <a:spcBef>
                <a:spcPct val="0"/>
              </a:spcBef>
            </a:pPr>
            <a:r>
              <a:rPr lang="en-US">
                <a:latin typeface="Arial" panose="020B0604020202020204" pitchFamily="34" charset="0"/>
                <a:cs typeface="Arial" panose="020B0604020202020204" pitchFamily="34" charset="0"/>
              </a:rPr>
              <a:t>Interest Classification Code</a:t>
            </a:r>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85ACB4F9-F8ED-420F-97A3-806CEB6D9094}" type="slidenum">
              <a:rPr lang="en-US"/>
              <a:pPr>
                <a:defRPr/>
              </a:pPr>
              <a:t>27</a:t>
            </a:fld>
            <a:endParaRPr lang="en-US"/>
          </a:p>
        </p:txBody>
      </p:sp>
    </p:spTree>
    <p:extLst>
      <p:ext uri="{BB962C8B-B14F-4D97-AF65-F5344CB8AC3E}">
        <p14:creationId xmlns:p14="http://schemas.microsoft.com/office/powerpoint/2010/main" val="20729635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a:xfrm>
            <a:off x="914400" y="274638"/>
            <a:ext cx="7315200" cy="457200"/>
          </a:xfrm>
        </p:spPr>
        <p:txBody>
          <a:bodyPr tIns="0" bIns="0"/>
          <a:lstStyle/>
          <a:p>
            <a:pPr eaLnBrk="1" hangingPunct="1"/>
            <a:r>
              <a:rPr lang="en-US" b="1">
                <a:latin typeface="Arial" panose="020B0604020202020204" pitchFamily="34" charset="0"/>
                <a:cs typeface="Arial" panose="020B0604020202020204" pitchFamily="34" charset="0"/>
              </a:rPr>
              <a:t>MEMBERSHIP RECORDS</a:t>
            </a:r>
          </a:p>
        </p:txBody>
      </p:sp>
      <p:sp>
        <p:nvSpPr>
          <p:cNvPr id="37893" name="Rectangle 3"/>
          <p:cNvSpPr>
            <a:spLocks noGrp="1" noChangeArrowheads="1"/>
          </p:cNvSpPr>
          <p:nvPr>
            <p:ph idx="1"/>
          </p:nvPr>
        </p:nvSpPr>
        <p:spPr>
          <a:xfrm>
            <a:off x="457200" y="1005840"/>
            <a:ext cx="8229600" cy="4846320"/>
          </a:xfrm>
        </p:spPr>
        <p:txBody>
          <a:bodyPr tIns="91440" bIns="0"/>
          <a:lstStyle/>
          <a:p>
            <a:pPr marL="225425" indent="-225425" eaLnBrk="1" hangingPunct="1"/>
            <a:r>
              <a:rPr lang="en-US">
                <a:latin typeface="Arial" panose="020B0604020202020204" pitchFamily="34" charset="0"/>
                <a:cs typeface="Arial" panose="020B0604020202020204" pitchFamily="34" charset="0"/>
              </a:rPr>
              <a:t>AS-11 Online Personnel Directory</a:t>
            </a:r>
          </a:p>
          <a:p>
            <a:pPr marL="463550" lvl="1" indent="-238125" eaLnBrk="1" hangingPunct="1"/>
            <a:r>
              <a:rPr lang="en-US">
                <a:latin typeface="Arial" panose="020B0604020202020204" pitchFamily="34" charset="0"/>
                <a:cs typeface="Arial" panose="020B0604020202020204" pitchFamily="34" charset="0"/>
              </a:rPr>
              <a:t>Contact information for all S&amp;C volunteers</a:t>
            </a:r>
          </a:p>
          <a:p>
            <a:pPr marL="463550" lvl="1" indent="-238125" eaLnBrk="1" hangingPunct="1"/>
            <a:r>
              <a:rPr lang="en-US">
                <a:latin typeface="Arial" panose="020B0604020202020204" pitchFamily="34" charset="0"/>
                <a:cs typeface="Arial" panose="020B0604020202020204" pitchFamily="34" charset="0"/>
              </a:rPr>
              <a:t>Fully searchable database</a:t>
            </a:r>
          </a:p>
          <a:p>
            <a:pPr marL="463550" lvl="1" indent="-238125" eaLnBrk="1" hangingPunct="1"/>
            <a:r>
              <a:rPr lang="en-US">
                <a:latin typeface="Arial" panose="020B0604020202020204" pitchFamily="34" charset="0"/>
                <a:cs typeface="Arial" panose="020B0604020202020204" pitchFamily="34" charset="0"/>
              </a:rPr>
              <a:t>Listing by committee</a:t>
            </a:r>
          </a:p>
          <a:p>
            <a:pPr eaLnBrk="1" hangingPunct="1">
              <a:buFontTx/>
              <a:buNone/>
            </a:pPr>
            <a:endParaRPr lang="en-US">
              <a:latin typeface="Arial" panose="020B0604020202020204" pitchFamily="34" charset="0"/>
              <a:cs typeface="Arial" panose="020B0604020202020204" pitchFamily="34" charset="0"/>
            </a:endParaRPr>
          </a:p>
          <a:p>
            <a:pPr>
              <a:buFontTx/>
              <a:buNone/>
            </a:pPr>
            <a:r>
              <a:rPr lang="en-US" sz="2000" b="1">
                <a:latin typeface="Arial" panose="020B0604020202020204" pitchFamily="34" charset="0"/>
                <a:cs typeface="Arial" panose="020B0604020202020204" pitchFamily="34" charset="0"/>
              </a:rPr>
              <a:t>NOTE</a:t>
            </a:r>
            <a:r>
              <a:rPr lang="en-US" sz="2000">
                <a:latin typeface="Arial" panose="020B0604020202020204" pitchFamily="34" charset="0"/>
                <a:cs typeface="Arial" panose="020B0604020202020204" pitchFamily="34" charset="0"/>
              </a:rPr>
              <a:t>: Members can correct/update contact information by visiting their “My Profile” tab on C&amp;S Connect</a:t>
            </a:r>
            <a:endParaRPr lang="en-US" sz="2000" strike="sngStrike">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1D2C383F-329B-4017-AB83-D28D962DC6FC}" type="slidenum">
              <a:rPr lang="en-US"/>
              <a:pPr>
                <a:defRPr/>
              </a:pPr>
              <a:t>28</a:t>
            </a:fld>
            <a:endParaRPr lang="en-US"/>
          </a:p>
        </p:txBody>
      </p:sp>
    </p:spTree>
    <p:extLst>
      <p:ext uri="{BB962C8B-B14F-4D97-AF65-F5344CB8AC3E}">
        <p14:creationId xmlns:p14="http://schemas.microsoft.com/office/powerpoint/2010/main" val="1986268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1"/>
          <p:cNvSpPr>
            <a:spLocks noGrp="1"/>
          </p:cNvSpPr>
          <p:nvPr>
            <p:ph type="ftr" sz="quarter" idx="10"/>
          </p:nvPr>
        </p:nvSpPr>
        <p:spPr/>
        <p:txBody>
          <a:bodyPr/>
          <a:lstStyle/>
          <a:p>
            <a:pPr algn="ctr">
              <a:defRPr/>
            </a:pPr>
            <a:r>
              <a:rPr lang="en-US"/>
              <a:t>ASME S&amp;C Training Module A3. Membership Maintenance</a:t>
            </a:r>
          </a:p>
        </p:txBody>
      </p:sp>
      <p:sp>
        <p:nvSpPr>
          <p:cNvPr id="23" name="Slide Number Placeholder 2"/>
          <p:cNvSpPr>
            <a:spLocks noGrp="1"/>
          </p:cNvSpPr>
          <p:nvPr>
            <p:ph type="sldNum" sz="quarter" idx="11"/>
          </p:nvPr>
        </p:nvSpPr>
        <p:spPr/>
        <p:txBody>
          <a:bodyPr/>
          <a:lstStyle/>
          <a:p>
            <a:pPr>
              <a:defRPr/>
            </a:pPr>
            <a:fld id="{BC3A6106-147B-45EE-9A12-BE98230C75EA}" type="slidenum">
              <a:rPr lang="en-US"/>
              <a:pPr>
                <a:defRPr/>
              </a:pPr>
              <a:t>2</a:t>
            </a:fld>
            <a:endParaRPr lang="en-US"/>
          </a:p>
        </p:txBody>
      </p:sp>
      <p:sp>
        <p:nvSpPr>
          <p:cNvPr id="4100" name="Rectangle 2"/>
          <p:cNvSpPr>
            <a:spLocks noChangeAspect="1" noChangeArrowheads="1"/>
          </p:cNvSpPr>
          <p:nvPr/>
        </p:nvSpPr>
        <p:spPr bwMode="auto">
          <a:xfrm>
            <a:off x="914400" y="27432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bg1"/>
                  </a:outerShdw>
                </a:effectLst>
              </a14:hiddenEffects>
            </a:ext>
          </a:extLst>
        </p:spPr>
        <p:txBody>
          <a:bodyPr anchor="ctr"/>
          <a:lstStyle/>
          <a:p>
            <a:pPr algn="ctr"/>
            <a:r>
              <a:rPr lang="en-US" sz="3600" b="1">
                <a:solidFill>
                  <a:srgbClr val="003399"/>
                </a:solidFill>
                <a:latin typeface="Arial" charset="0"/>
              </a:rPr>
              <a:t>REVISIONS</a:t>
            </a:r>
          </a:p>
        </p:txBody>
      </p:sp>
      <p:sp>
        <p:nvSpPr>
          <p:cNvPr id="4102" name="Rectangle 5"/>
          <p:cNvSpPr>
            <a:spLocks noChangeArrowheads="1"/>
          </p:cNvSpPr>
          <p:nvPr/>
        </p:nvSpPr>
        <p:spPr bwMode="auto">
          <a:xfrm>
            <a:off x="1676400" y="884238"/>
            <a:ext cx="1527175" cy="544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endParaRPr lang="en-US" sz="1600" b="1">
              <a:solidFill>
                <a:srgbClr val="003399"/>
              </a:solidFill>
              <a:latin typeface="Arial" charset="0"/>
            </a:endParaRPr>
          </a:p>
          <a:p>
            <a:pPr algn="ctr" eaLnBrk="1" hangingPunct="1"/>
            <a:endParaRPr lang="en-US" sz="1600" b="1">
              <a:solidFill>
                <a:srgbClr val="003399"/>
              </a:solidFill>
              <a:latin typeface="Arial" charset="0"/>
            </a:endParaRPr>
          </a:p>
          <a:p>
            <a:pPr algn="ctr" eaLnBrk="1" hangingPunct="1"/>
            <a:endParaRPr lang="en-US" sz="1600" b="1">
              <a:solidFill>
                <a:srgbClr val="003399"/>
              </a:solidFill>
              <a:latin typeface="Arial" charset="0"/>
            </a:endParaRPr>
          </a:p>
          <a:p>
            <a:pPr algn="ctr" eaLnBrk="1" hangingPunct="1"/>
            <a:endParaRPr lang="en-US" sz="1600" b="1">
              <a:solidFill>
                <a:srgbClr val="003399"/>
              </a:solidFill>
              <a:latin typeface="Arial" charset="0"/>
            </a:endParaRPr>
          </a:p>
          <a:p>
            <a:pPr algn="ctr" eaLnBrk="1" hangingPunct="1"/>
            <a:r>
              <a:rPr lang="en-US" sz="1600" b="1">
                <a:solidFill>
                  <a:schemeClr val="bg1"/>
                </a:solidFill>
                <a:latin typeface="Arial" charset="0"/>
              </a:rPr>
              <a:t>     </a:t>
            </a:r>
          </a:p>
        </p:txBody>
      </p:sp>
      <p:sp>
        <p:nvSpPr>
          <p:cNvPr id="4104" name="Rectangle 7"/>
          <p:cNvSpPr>
            <a:spLocks noChangeArrowheads="1"/>
          </p:cNvSpPr>
          <p:nvPr/>
        </p:nvSpPr>
        <p:spPr bwMode="auto">
          <a:xfrm>
            <a:off x="3203575" y="457200"/>
            <a:ext cx="57912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bIns="0"/>
          <a:lstStyle/>
          <a:p>
            <a:pPr algn="ctr" eaLnBrk="1" hangingPunct="1">
              <a:spcBef>
                <a:spcPct val="20000"/>
              </a:spcBef>
            </a:pPr>
            <a:r>
              <a:rPr lang="en-US" sz="2800" b="1">
                <a:solidFill>
                  <a:srgbClr val="FFFF00"/>
                </a:solidFill>
                <a:latin typeface="Arial" charset="0"/>
              </a:rPr>
              <a:t> </a:t>
            </a:r>
          </a:p>
        </p:txBody>
      </p:sp>
      <p:sp>
        <p:nvSpPr>
          <p:cNvPr id="4105" name="Rectangle 8"/>
          <p:cNvSpPr>
            <a:spLocks noChangeArrowheads="1"/>
          </p:cNvSpPr>
          <p:nvPr/>
        </p:nvSpPr>
        <p:spPr bwMode="auto">
          <a:xfrm>
            <a:off x="1676400" y="457200"/>
            <a:ext cx="1527175"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bIns="0"/>
          <a:lstStyle/>
          <a:p>
            <a:pPr algn="ctr" eaLnBrk="1" hangingPunct="1">
              <a:spcBef>
                <a:spcPct val="20000"/>
              </a:spcBef>
            </a:pPr>
            <a:endParaRPr lang="en-US" sz="2800" b="1">
              <a:solidFill>
                <a:srgbClr val="FFFF00"/>
              </a:solidFill>
              <a:latin typeface="Arial" charset="0"/>
            </a:endParaRPr>
          </a:p>
        </p:txBody>
      </p:sp>
      <p:sp>
        <p:nvSpPr>
          <p:cNvPr id="4106" name="Rectangle 9"/>
          <p:cNvSpPr>
            <a:spLocks noChangeArrowheads="1"/>
          </p:cNvSpPr>
          <p:nvPr/>
        </p:nvSpPr>
        <p:spPr bwMode="auto">
          <a:xfrm>
            <a:off x="381000" y="457200"/>
            <a:ext cx="12954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bIns="0"/>
          <a:lstStyle/>
          <a:p>
            <a:pPr algn="ctr" eaLnBrk="1" hangingPunct="1"/>
            <a:endParaRPr lang="en-US" sz="2800" b="1">
              <a:solidFill>
                <a:srgbClr val="FFFF00"/>
              </a:solidFill>
              <a:latin typeface="Arial" charset="0"/>
            </a:endParaRPr>
          </a:p>
        </p:txBody>
      </p:sp>
      <p:sp>
        <p:nvSpPr>
          <p:cNvPr id="4107" name="Line 10"/>
          <p:cNvSpPr>
            <a:spLocks noChangeShapeType="1"/>
          </p:cNvSpPr>
          <p:nvPr/>
        </p:nvSpPr>
        <p:spPr bwMode="auto">
          <a:xfrm>
            <a:off x="381000" y="457200"/>
            <a:ext cx="12954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 name="Line 11"/>
          <p:cNvSpPr>
            <a:spLocks noChangeShapeType="1"/>
          </p:cNvSpPr>
          <p:nvPr/>
        </p:nvSpPr>
        <p:spPr bwMode="auto">
          <a:xfrm>
            <a:off x="381000" y="6326188"/>
            <a:ext cx="12954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9" name="Line 12"/>
          <p:cNvSpPr>
            <a:spLocks noChangeShapeType="1"/>
          </p:cNvSpPr>
          <p:nvPr/>
        </p:nvSpPr>
        <p:spPr bwMode="auto">
          <a:xfrm>
            <a:off x="381000" y="457200"/>
            <a:ext cx="0" cy="42703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0" name="Line 13"/>
          <p:cNvSpPr>
            <a:spLocks noChangeShapeType="1"/>
          </p:cNvSpPr>
          <p:nvPr/>
        </p:nvSpPr>
        <p:spPr bwMode="auto">
          <a:xfrm>
            <a:off x="8994775" y="457200"/>
            <a:ext cx="0" cy="42703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1" name="Line 14"/>
          <p:cNvSpPr>
            <a:spLocks noChangeShapeType="1"/>
          </p:cNvSpPr>
          <p:nvPr/>
        </p:nvSpPr>
        <p:spPr bwMode="auto">
          <a:xfrm>
            <a:off x="3203575" y="6326188"/>
            <a:ext cx="57912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2" name="Line 15"/>
          <p:cNvSpPr>
            <a:spLocks noChangeShapeType="1"/>
          </p:cNvSpPr>
          <p:nvPr/>
        </p:nvSpPr>
        <p:spPr bwMode="auto">
          <a:xfrm>
            <a:off x="8994775" y="884238"/>
            <a:ext cx="0" cy="54419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3" name="Line 16"/>
          <p:cNvSpPr>
            <a:spLocks noChangeShapeType="1"/>
          </p:cNvSpPr>
          <p:nvPr/>
        </p:nvSpPr>
        <p:spPr bwMode="auto">
          <a:xfrm>
            <a:off x="1676400" y="6326188"/>
            <a:ext cx="1527175"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4" name="Line 17"/>
          <p:cNvSpPr>
            <a:spLocks noChangeShapeType="1"/>
          </p:cNvSpPr>
          <p:nvPr/>
        </p:nvSpPr>
        <p:spPr bwMode="auto">
          <a:xfrm>
            <a:off x="381000" y="884238"/>
            <a:ext cx="0" cy="54419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6" name="Line 19"/>
          <p:cNvSpPr>
            <a:spLocks noChangeShapeType="1"/>
          </p:cNvSpPr>
          <p:nvPr/>
        </p:nvSpPr>
        <p:spPr bwMode="auto">
          <a:xfrm>
            <a:off x="1676400" y="457200"/>
            <a:ext cx="1527175"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Rectangle 1"/>
          <p:cNvSpPr/>
          <p:nvPr/>
        </p:nvSpPr>
        <p:spPr>
          <a:xfrm>
            <a:off x="1905000" y="2590800"/>
            <a:ext cx="6477000" cy="830997"/>
          </a:xfrm>
          <a:prstGeom prst="rect">
            <a:avLst/>
          </a:prstGeom>
        </p:spPr>
        <p:txBody>
          <a:bodyPr wrap="square">
            <a:spAutoFit/>
          </a:bodyPr>
          <a:lstStyle/>
          <a:p>
            <a:endParaRPr lang="en-US"/>
          </a:p>
          <a:p>
            <a:r>
              <a:rPr lang="en-US"/>
              <a:t> </a:t>
            </a:r>
          </a:p>
        </p:txBody>
      </p:sp>
      <p:sp>
        <p:nvSpPr>
          <p:cNvPr id="4" name="Line 8">
            <a:extLst>
              <a:ext uri="{FF2B5EF4-FFF2-40B4-BE49-F238E27FC236}">
                <a16:creationId xmlns:a16="http://schemas.microsoft.com/office/drawing/2014/main" id="{150FEC42-21B6-F6D1-EC00-1926CF471020}"/>
              </a:ext>
            </a:extLst>
          </p:cNvPr>
          <p:cNvSpPr>
            <a:spLocks noChangeShapeType="1"/>
          </p:cNvSpPr>
          <p:nvPr/>
        </p:nvSpPr>
        <p:spPr bwMode="auto">
          <a:xfrm>
            <a:off x="1676400" y="1143001"/>
            <a:ext cx="0" cy="480060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Rectangle 10">
            <a:extLst>
              <a:ext uri="{FF2B5EF4-FFF2-40B4-BE49-F238E27FC236}">
                <a16:creationId xmlns:a16="http://schemas.microsoft.com/office/drawing/2014/main" id="{AC2514A2-2433-022D-3A83-F4F9BA881AD1}"/>
              </a:ext>
            </a:extLst>
          </p:cNvPr>
          <p:cNvSpPr>
            <a:spLocks noChangeArrowheads="1"/>
          </p:cNvSpPr>
          <p:nvPr/>
        </p:nvSpPr>
        <p:spPr bwMode="auto">
          <a:xfrm>
            <a:off x="787400" y="1678302"/>
            <a:ext cx="7848600" cy="435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914400" indent="-914400"/>
            <a:r>
              <a:rPr lang="en-US" sz="1400" b="1">
                <a:solidFill>
                  <a:srgbClr val="003399"/>
                </a:solidFill>
                <a:latin typeface="Arial" charset="0"/>
              </a:rPr>
              <a:t>06/24/25	Updated to incorporate changes made to the ANSI Accredited Procedures.</a:t>
            </a:r>
          </a:p>
          <a:p>
            <a:pPr marL="914400" indent="-914400"/>
            <a:endParaRPr lang="en-US" sz="1400" b="1">
              <a:solidFill>
                <a:srgbClr val="003399"/>
              </a:solidFill>
              <a:latin typeface="Arial" charset="0"/>
            </a:endParaRPr>
          </a:p>
          <a:p>
            <a:pPr marL="914400" indent="-914400"/>
            <a:r>
              <a:rPr lang="en-US" sz="1400" b="1">
                <a:solidFill>
                  <a:srgbClr val="003399"/>
                </a:solidFill>
                <a:latin typeface="Arial" charset="0"/>
              </a:rPr>
              <a:t>10/06/17	Restructured presentation and updated numerous slides to incorporate changes made to the ANSI Accredited Procedures</a:t>
            </a:r>
          </a:p>
          <a:p>
            <a:pPr marL="914400" indent="-914400"/>
            <a:endParaRPr lang="en-US" sz="1400" b="1">
              <a:solidFill>
                <a:srgbClr val="003399"/>
              </a:solidFill>
              <a:latin typeface="Arial" charset="0"/>
            </a:endParaRPr>
          </a:p>
          <a:p>
            <a:pPr marL="914400" indent="-914400"/>
            <a:r>
              <a:rPr lang="en-US" sz="1400" b="1">
                <a:solidFill>
                  <a:srgbClr val="003399"/>
                </a:solidFill>
                <a:latin typeface="Arial" charset="0"/>
                <a:cs typeface="Microsoft Sans Serif" pitchFamily="34" charset="0"/>
              </a:rPr>
              <a:t>12/28/12	Reformatted background, updated C&amp;S to S&amp;C throughout, moved course summary to Page 2, revised pages 3,5, 6, 9, 11,13,14 and 17, deleted original slides 5, 18 and 19 and other minor editorial revisions throughout</a:t>
            </a:r>
          </a:p>
          <a:p>
            <a:pPr marL="914400" indent="-914400"/>
            <a:endParaRPr lang="en-US" sz="1400" b="1">
              <a:solidFill>
                <a:srgbClr val="003399"/>
              </a:solidFill>
              <a:latin typeface="Arial" charset="0"/>
            </a:endParaRPr>
          </a:p>
          <a:p>
            <a:pPr marL="914400" indent="-914400"/>
            <a:r>
              <a:rPr lang="en-US" sz="1400" b="1">
                <a:solidFill>
                  <a:srgbClr val="003399"/>
                </a:solidFill>
                <a:latin typeface="Arial" charset="0"/>
              </a:rPr>
              <a:t>10/04/12	Removed Pop Quiz material and updated the background format throughout. Added Module Learning Objectives and module Summary.</a:t>
            </a:r>
          </a:p>
          <a:p>
            <a:pPr marL="914400" indent="-914400"/>
            <a:endParaRPr lang="en-US" sz="1400" b="1">
              <a:solidFill>
                <a:srgbClr val="003399"/>
              </a:solidFill>
              <a:latin typeface="Arial" charset="0"/>
            </a:endParaRPr>
          </a:p>
          <a:p>
            <a:pPr marL="914400" indent="-914400"/>
            <a:r>
              <a:rPr lang="en-US" sz="1400" b="1">
                <a:solidFill>
                  <a:srgbClr val="003399"/>
                </a:solidFill>
                <a:latin typeface="Arial" charset="0"/>
              </a:rPr>
              <a:t>05/15/11	Revised completely to incorporate changes made to the procedures</a:t>
            </a:r>
          </a:p>
          <a:p>
            <a:pPr marL="914400" indent="-914400"/>
            <a:endParaRPr lang="en-US" sz="1400" b="1">
              <a:solidFill>
                <a:srgbClr val="003399"/>
              </a:solidFill>
              <a:latin typeface="Arial" charset="0"/>
            </a:endParaRPr>
          </a:p>
          <a:p>
            <a:pPr marL="914400" indent="-914400"/>
            <a:r>
              <a:rPr lang="en-US" sz="1400" b="1">
                <a:solidFill>
                  <a:srgbClr val="003399"/>
                </a:solidFill>
                <a:latin typeface="Arial" charset="0"/>
              </a:rPr>
              <a:t>		</a:t>
            </a:r>
          </a:p>
        </p:txBody>
      </p:sp>
      <p:sp>
        <p:nvSpPr>
          <p:cNvPr id="6" name="Line 13">
            <a:extLst>
              <a:ext uri="{FF2B5EF4-FFF2-40B4-BE49-F238E27FC236}">
                <a16:creationId xmlns:a16="http://schemas.microsoft.com/office/drawing/2014/main" id="{BE93D70A-837B-45F3-1566-CACFB5AB9E79}"/>
              </a:ext>
            </a:extLst>
          </p:cNvPr>
          <p:cNvSpPr>
            <a:spLocks noChangeShapeType="1"/>
          </p:cNvSpPr>
          <p:nvPr/>
        </p:nvSpPr>
        <p:spPr bwMode="auto">
          <a:xfrm>
            <a:off x="304800" y="1447800"/>
            <a:ext cx="8458200"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2"/>
          <p:cNvSpPr>
            <a:spLocks noGrp="1" noChangeArrowheads="1"/>
          </p:cNvSpPr>
          <p:nvPr>
            <p:ph type="title"/>
          </p:nvPr>
        </p:nvSpPr>
        <p:spPr>
          <a:xfrm>
            <a:off x="914400" y="274638"/>
            <a:ext cx="7315200" cy="457200"/>
          </a:xfrm>
        </p:spPr>
        <p:txBody>
          <a:bodyPr tIns="0" bIns="0"/>
          <a:lstStyle/>
          <a:p>
            <a:r>
              <a:rPr lang="en-US" b="1">
                <a:latin typeface="Arial" panose="020B0604020202020204" pitchFamily="34" charset="0"/>
                <a:cs typeface="Arial" panose="020B0604020202020204" pitchFamily="34" charset="0"/>
              </a:rPr>
              <a:t>MODULE SUMMARY</a:t>
            </a:r>
          </a:p>
        </p:txBody>
      </p:sp>
      <p:sp>
        <p:nvSpPr>
          <p:cNvPr id="39941" name="Rectangle 3"/>
          <p:cNvSpPr>
            <a:spLocks noGrp="1" noChangeArrowheads="1"/>
          </p:cNvSpPr>
          <p:nvPr>
            <p:ph idx="1"/>
          </p:nvPr>
        </p:nvSpPr>
        <p:spPr>
          <a:xfrm>
            <a:off x="457200" y="1005840"/>
            <a:ext cx="8229600" cy="4846320"/>
          </a:xfrm>
        </p:spPr>
        <p:txBody>
          <a:bodyPr tIns="91440" bIns="0"/>
          <a:lstStyle/>
          <a:p>
            <a:pPr lvl="0"/>
            <a:r>
              <a:rPr lang="en-US" sz="2000">
                <a:latin typeface="Arial" panose="020B0604020202020204" pitchFamily="34" charset="0"/>
                <a:cs typeface="Arial" panose="020B0604020202020204" pitchFamily="34" charset="0"/>
              </a:rPr>
              <a:t>Committee Membership includes the Chair, Vice Chair, Secretary, Individual Members, Contributing Members, Delegates, Alternates and Representatives</a:t>
            </a:r>
          </a:p>
          <a:p>
            <a:r>
              <a:rPr lang="en-US" sz="2000">
                <a:latin typeface="Arial" panose="020B0604020202020204" pitchFamily="34" charset="0"/>
                <a:cs typeface="Arial" panose="020B0604020202020204" pitchFamily="34" charset="0"/>
              </a:rPr>
              <a:t>All appointments and reappointments on subordinate committees are approved by their parent committee and membership appointments on Standards Committees are approved by the applicable Supervisory Board</a:t>
            </a:r>
            <a:endParaRPr lang="en-US" sz="2000" strike="sngStrike">
              <a:latin typeface="Arial" panose="020B0604020202020204" pitchFamily="34" charset="0"/>
              <a:cs typeface="Arial" panose="020B0604020202020204" pitchFamily="34" charset="0"/>
            </a:endParaRPr>
          </a:p>
          <a:p>
            <a:r>
              <a:rPr lang="en-US" sz="2000">
                <a:latin typeface="Arial" panose="020B0604020202020204" pitchFamily="34" charset="0"/>
                <a:cs typeface="Arial" panose="020B0604020202020204" pitchFamily="34" charset="0"/>
              </a:rPr>
              <a:t>Members, Contributing Members and Delegates serve terms not to exceed 5 years</a:t>
            </a:r>
            <a:endParaRPr lang="en-US" sz="2000" strike="sngStrike">
              <a:latin typeface="Arial" panose="020B0604020202020204" pitchFamily="34" charset="0"/>
              <a:cs typeface="Arial" panose="020B0604020202020204" pitchFamily="34" charset="0"/>
            </a:endParaRPr>
          </a:p>
          <a:p>
            <a:r>
              <a:rPr lang="en-US" sz="2000">
                <a:latin typeface="Arial" panose="020B0604020202020204" pitchFamily="34" charset="0"/>
                <a:cs typeface="Arial" panose="020B0604020202020204" pitchFamily="34" charset="0"/>
              </a:rPr>
              <a:t>Alternate terms expire on request of the member or when the member is no longer on the committee  </a:t>
            </a:r>
          </a:p>
          <a:p>
            <a:pPr lvl="0"/>
            <a:r>
              <a:rPr lang="en-US" sz="2000">
                <a:latin typeface="Arial" panose="020B0604020202020204" pitchFamily="34" charset="0"/>
                <a:cs typeface="Arial" panose="020B0604020202020204" pitchFamily="34" charset="0"/>
              </a:rPr>
              <a:t>Officer election process</a:t>
            </a:r>
          </a:p>
          <a:p>
            <a:pPr lvl="0"/>
            <a:r>
              <a:rPr lang="en-US" sz="2000">
                <a:latin typeface="Arial" panose="020B0604020202020204" pitchFamily="34" charset="0"/>
                <a:cs typeface="Arial" panose="020B0604020202020204" pitchFamily="34" charset="0"/>
              </a:rPr>
              <a:t>Officer terms – Officer terms and limits vary based on hierarchy</a:t>
            </a:r>
            <a:endParaRPr lang="en-US" sz="2000" strike="sngStrike">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7440AE5E-4D8F-44E0-9FDB-C2359CE20B6C}" type="slidenum">
              <a:rPr lang="en-US"/>
              <a:pPr>
                <a:defRPr/>
              </a:pPr>
              <a:t>29</a:t>
            </a:fld>
            <a:endParaRPr lang="en-US"/>
          </a:p>
        </p:txBody>
      </p:sp>
    </p:spTree>
    <p:extLst>
      <p:ext uri="{BB962C8B-B14F-4D97-AF65-F5344CB8AC3E}">
        <p14:creationId xmlns:p14="http://schemas.microsoft.com/office/powerpoint/2010/main" val="33136291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2"/>
          <p:cNvSpPr>
            <a:spLocks noGrp="1" noChangeArrowheads="1"/>
          </p:cNvSpPr>
          <p:nvPr>
            <p:ph type="title"/>
          </p:nvPr>
        </p:nvSpPr>
        <p:spPr>
          <a:xfrm>
            <a:off x="914400" y="274638"/>
            <a:ext cx="7315200" cy="457200"/>
          </a:xfrm>
        </p:spPr>
        <p:txBody>
          <a:bodyPr tIns="0" bIns="0"/>
          <a:lstStyle/>
          <a:p>
            <a:pPr eaLnBrk="1" hangingPunct="1"/>
            <a:r>
              <a:rPr lang="en-US" b="1">
                <a:latin typeface="Arial" panose="020B0604020202020204" pitchFamily="34" charset="0"/>
                <a:cs typeface="Arial" panose="020B0604020202020204" pitchFamily="34" charset="0"/>
              </a:rPr>
              <a:t>REFERENCES</a:t>
            </a:r>
          </a:p>
        </p:txBody>
      </p:sp>
      <p:sp>
        <p:nvSpPr>
          <p:cNvPr id="40965" name="Rectangle 3"/>
          <p:cNvSpPr>
            <a:spLocks noGrp="1" noChangeArrowheads="1"/>
          </p:cNvSpPr>
          <p:nvPr>
            <p:ph idx="1"/>
          </p:nvPr>
        </p:nvSpPr>
        <p:spPr>
          <a:xfrm>
            <a:off x="457200" y="1005840"/>
            <a:ext cx="8138160" cy="4846320"/>
          </a:xfrm>
        </p:spPr>
        <p:txBody>
          <a:bodyPr tIns="91440" bIns="0"/>
          <a:lstStyle/>
          <a:p>
            <a:pPr marL="166688" lvl="1" indent="-166688" eaLnBrk="1" hangingPunct="1">
              <a:lnSpc>
                <a:spcPct val="90000"/>
              </a:lnSpc>
              <a:buFont typeface="Arial" panose="020B0604020202020204" pitchFamily="34" charset="0"/>
              <a:buChar char="•"/>
              <a:defRPr/>
            </a:pPr>
            <a:r>
              <a:rPr lang="en-US" sz="2400">
                <a:latin typeface="Arial" panose="020B0604020202020204" pitchFamily="34" charset="0"/>
                <a:cs typeface="Arial" panose="020B0604020202020204" pitchFamily="34" charset="0"/>
              </a:rPr>
              <a:t>Join a S&amp;C Committee</a:t>
            </a:r>
          </a:p>
          <a:p>
            <a:pPr marL="511175" lvl="2" indent="-285750">
              <a:lnSpc>
                <a:spcPct val="90000"/>
              </a:lnSpc>
              <a:buFont typeface="Tahoma" panose="020B0604030504040204" pitchFamily="34" charset="0"/>
              <a:buChar char="−"/>
              <a:defRPr/>
            </a:pPr>
            <a:r>
              <a:rPr lang="en-US" sz="2000">
                <a:latin typeface="Arial" panose="020B0604020202020204" pitchFamily="34" charset="0"/>
                <a:cs typeface="Arial" panose="020B0604020202020204" pitchFamily="34" charset="0"/>
                <a:hlinkClick r:id="rId3"/>
              </a:rPr>
              <a:t>https://www.asme.org/codes-standards/asme-code-committee/get-involved/join-a-c-s-committee</a:t>
            </a:r>
            <a:endParaRPr lang="en-US" sz="2000">
              <a:latin typeface="Arial" panose="020B0604020202020204" pitchFamily="34" charset="0"/>
              <a:cs typeface="Arial" panose="020B0604020202020204" pitchFamily="34" charset="0"/>
            </a:endParaRPr>
          </a:p>
          <a:p>
            <a:pPr marL="166688" lvl="1" indent="-166688" eaLnBrk="1" hangingPunct="1">
              <a:lnSpc>
                <a:spcPct val="90000"/>
              </a:lnSpc>
              <a:buFont typeface="Arial" panose="020B0604020202020204" pitchFamily="34" charset="0"/>
              <a:buChar char="•"/>
              <a:defRPr/>
            </a:pPr>
            <a:r>
              <a:rPr lang="en-US" sz="2400">
                <a:latin typeface="Arial" panose="020B0604020202020204" pitchFamily="34" charset="0"/>
                <a:cs typeface="Arial" panose="020B0604020202020204" pitchFamily="34" charset="0"/>
              </a:rPr>
              <a:t>Electronic Personnel Form (PF-1 Form)</a:t>
            </a:r>
          </a:p>
          <a:p>
            <a:pPr marL="568325" lvl="2" indent="-342900">
              <a:lnSpc>
                <a:spcPct val="90000"/>
              </a:lnSpc>
              <a:buFont typeface="Tahoma" panose="020B0604030504040204" pitchFamily="34" charset="0"/>
              <a:buChar char="−"/>
              <a:defRPr/>
            </a:pPr>
            <a:r>
              <a:rPr lang="en-US" sz="2000">
                <a:latin typeface="Arial" panose="020B0604020202020204" pitchFamily="34" charset="0"/>
                <a:cs typeface="Arial" panose="020B0604020202020204" pitchFamily="34" charset="0"/>
                <a:hlinkClick r:id="rId4"/>
              </a:rPr>
              <a:t>https://cstools.asme.org/csconnect/public/NewProspect.cfm</a:t>
            </a:r>
          </a:p>
          <a:p>
            <a:pPr marL="166688" lvl="1" indent="-166688" eaLnBrk="1" hangingPunct="1">
              <a:lnSpc>
                <a:spcPct val="90000"/>
              </a:lnSpc>
              <a:buFont typeface="Arial" panose="020B0604020202020204" pitchFamily="34" charset="0"/>
              <a:buChar char="•"/>
              <a:defRPr/>
            </a:pPr>
            <a:r>
              <a:rPr lang="en-US" sz="2400">
                <a:latin typeface="Arial" panose="020B0604020202020204" pitchFamily="34" charset="0"/>
                <a:cs typeface="Arial" panose="020B0604020202020204" pitchFamily="34" charset="0"/>
              </a:rPr>
              <a:t>ASME Society Policies</a:t>
            </a:r>
            <a:endParaRPr lang="en-US" sz="2400" strike="sngStrike">
              <a:latin typeface="Arial" panose="020B0604020202020204" pitchFamily="34" charset="0"/>
              <a:cs typeface="Arial" panose="020B0604020202020204" pitchFamily="34" charset="0"/>
            </a:endParaRPr>
          </a:p>
          <a:p>
            <a:pPr marL="568325" lvl="2" indent="-342900" eaLnBrk="1" hangingPunct="1">
              <a:lnSpc>
                <a:spcPct val="90000"/>
              </a:lnSpc>
              <a:buFont typeface="Tahoma" panose="020B0604030504040204" pitchFamily="34" charset="0"/>
              <a:buChar char="−"/>
              <a:defRPr/>
            </a:pPr>
            <a:r>
              <a:rPr lang="en-US" sz="2000">
                <a:latin typeface="Arial" panose="020B0604020202020204" pitchFamily="34" charset="0"/>
                <a:cs typeface="Arial" panose="020B0604020202020204" pitchFamily="34" charset="0"/>
                <a:hlinkClick r:id="rId5"/>
              </a:rPr>
              <a:t>http://www.asme.org/about-asme/governance/asme-society-policies</a:t>
            </a:r>
            <a:endParaRPr lang="en-US" sz="20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85D5DE56-CFC8-414D-97CE-C37EE15B0F8A}" type="slidenum">
              <a:rPr lang="en-US"/>
              <a:pPr>
                <a:defRPr/>
              </a:pPr>
              <a:t>30</a:t>
            </a:fld>
            <a:endParaRPr lang="en-US"/>
          </a:p>
        </p:txBody>
      </p:sp>
    </p:spTree>
    <p:extLst>
      <p:ext uri="{BB962C8B-B14F-4D97-AF65-F5344CB8AC3E}">
        <p14:creationId xmlns:p14="http://schemas.microsoft.com/office/powerpoint/2010/main" val="2296293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914400" y="274638"/>
            <a:ext cx="7315200" cy="457200"/>
          </a:xfrm>
        </p:spPr>
        <p:txBody>
          <a:bodyPr/>
          <a:lstStyle/>
          <a:p>
            <a:pPr eaLnBrk="1" hangingPunct="1"/>
            <a:r>
              <a:rPr lang="en-US" b="1">
                <a:latin typeface="Arial" panose="020B0604020202020204" pitchFamily="34" charset="0"/>
                <a:cs typeface="Arial" panose="020B0604020202020204" pitchFamily="34" charset="0"/>
              </a:rPr>
              <a:t>LEARNING OBJECTIVES</a:t>
            </a:r>
          </a:p>
        </p:txBody>
      </p:sp>
      <p:sp>
        <p:nvSpPr>
          <p:cNvPr id="7173" name="Rectangle 3"/>
          <p:cNvSpPr>
            <a:spLocks noGrp="1" noChangeArrowheads="1"/>
          </p:cNvSpPr>
          <p:nvPr>
            <p:ph idx="1"/>
          </p:nvPr>
        </p:nvSpPr>
        <p:spPr>
          <a:xfrm>
            <a:off x="457200" y="1097280"/>
            <a:ext cx="8229600" cy="4572000"/>
          </a:xfrm>
        </p:spPr>
        <p:txBody>
          <a:bodyPr/>
          <a:lstStyle/>
          <a:p>
            <a:pPr marL="344488" indent="-298450" eaLnBrk="1" hangingPunct="1">
              <a:buFontTx/>
              <a:buNone/>
            </a:pPr>
            <a:r>
              <a:rPr lang="en-US">
                <a:latin typeface="Arial" panose="020B0604020202020204" pitchFamily="34" charset="0"/>
                <a:cs typeface="Arial" panose="020B0604020202020204" pitchFamily="34" charset="0"/>
              </a:rPr>
              <a:t>At the end of this module, you will be able to: </a:t>
            </a:r>
          </a:p>
          <a:p>
            <a:pPr lvl="1">
              <a:buFont typeface="Arial" panose="020B0604020202020204" pitchFamily="34" charset="0"/>
              <a:buChar char="•"/>
            </a:pPr>
            <a:r>
              <a:rPr lang="en-US" sz="1800">
                <a:latin typeface="Arial" panose="020B0604020202020204" pitchFamily="34" charset="0"/>
                <a:cs typeface="Arial" panose="020B0604020202020204" pitchFamily="34" charset="0"/>
              </a:rPr>
              <a:t>Describe the types of committee membership</a:t>
            </a:r>
          </a:p>
          <a:p>
            <a:pPr lvl="1">
              <a:buFont typeface="Arial" panose="020B0604020202020204" pitchFamily="34" charset="0"/>
              <a:buChar char="•"/>
            </a:pPr>
            <a:r>
              <a:rPr lang="en-US" sz="1800">
                <a:latin typeface="Arial" panose="020B0604020202020204" pitchFamily="34" charset="0"/>
                <a:cs typeface="Arial" panose="020B0604020202020204" pitchFamily="34" charset="0"/>
              </a:rPr>
              <a:t>Understand the requirements for officer elections and their term limits</a:t>
            </a:r>
          </a:p>
          <a:p>
            <a:pPr lvl="1">
              <a:buFont typeface="Arial" panose="020B0604020202020204" pitchFamily="34" charset="0"/>
              <a:buChar char="•"/>
            </a:pPr>
            <a:r>
              <a:rPr lang="en-US" sz="1800">
                <a:latin typeface="Arial" panose="020B0604020202020204" pitchFamily="34" charset="0"/>
                <a:cs typeface="Arial" panose="020B0604020202020204" pitchFamily="34" charset="0"/>
              </a:rPr>
              <a:t>Describe the appointment process for membership on the committee</a:t>
            </a:r>
          </a:p>
          <a:p>
            <a:pPr lvl="1">
              <a:buFont typeface="Arial" panose="020B0604020202020204" pitchFamily="34" charset="0"/>
              <a:buChar char="•"/>
            </a:pPr>
            <a:r>
              <a:rPr lang="en-US" sz="1800">
                <a:latin typeface="Arial" panose="020B0604020202020204" pitchFamily="34" charset="0"/>
                <a:cs typeface="Arial" panose="020B0604020202020204" pitchFamily="34" charset="0"/>
              </a:rPr>
              <a:t>Describe the appointment process for delegates on a committee</a:t>
            </a:r>
          </a:p>
          <a:p>
            <a:pPr lvl="1">
              <a:buFont typeface="Arial" panose="020B0604020202020204" pitchFamily="34" charset="0"/>
              <a:buChar char="•"/>
            </a:pPr>
            <a:r>
              <a:rPr lang="en-US" sz="1800">
                <a:latin typeface="Arial" panose="020B0604020202020204" pitchFamily="34" charset="0"/>
                <a:cs typeface="Arial" panose="020B0604020202020204" pitchFamily="34" charset="0"/>
              </a:rPr>
              <a:t>Understand ASME’s membership records</a:t>
            </a:r>
          </a:p>
          <a:p>
            <a:pPr lvl="1">
              <a:buFont typeface="Arial" panose="020B0604020202020204" pitchFamily="34" charset="0"/>
              <a:buChar char="•"/>
            </a:pPr>
            <a:r>
              <a:rPr lang="en-US" sz="1800">
                <a:latin typeface="Arial" panose="020B0604020202020204" pitchFamily="34" charset="0"/>
                <a:cs typeface="Arial" panose="020B0604020202020204" pitchFamily="34" charset="0"/>
              </a:rPr>
              <a:t>Access and modify your membership record</a:t>
            </a:r>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0D62E77E-44DC-47E4-ADA4-67F9235C3C45}" type="slidenum">
              <a:rPr lang="en-US"/>
              <a:pPr>
                <a:defRPr/>
              </a:pPr>
              <a:t>3</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a:xfrm>
            <a:off x="914400" y="2743200"/>
            <a:ext cx="7315200" cy="1371600"/>
          </a:xfrm>
        </p:spPr>
        <p:txBody>
          <a:bodyPr/>
          <a:lstStyle/>
          <a:p>
            <a:pPr eaLnBrk="1" hangingPunct="1"/>
            <a:r>
              <a:rPr lang="en-US" b="1">
                <a:latin typeface="Arial" panose="020B0604020202020204" pitchFamily="34" charset="0"/>
                <a:cs typeface="Arial" panose="020B0604020202020204" pitchFamily="34" charset="0"/>
              </a:rPr>
              <a:t>I. TYPES OF COMMITTEE MEMBERSHIP</a:t>
            </a:r>
          </a:p>
        </p:txBody>
      </p:sp>
      <p:sp>
        <p:nvSpPr>
          <p:cNvPr id="3" name="Footer Placeholder 2"/>
          <p:cNvSpPr>
            <a:spLocks noGrp="1"/>
          </p:cNvSpPr>
          <p:nvPr>
            <p:ph type="ftr" sz="quarter" idx="10"/>
          </p:nvPr>
        </p:nvSpPr>
        <p:spPr/>
        <p:txBody>
          <a:bodyPr/>
          <a:lstStyle/>
          <a:p>
            <a:pPr algn="ctr">
              <a:defRPr/>
            </a:pPr>
            <a:r>
              <a:rPr lang="en-US"/>
              <a:t>ASME S&amp;C Training Module A3. Membership Maintenance</a:t>
            </a:r>
          </a:p>
        </p:txBody>
      </p:sp>
      <p:sp>
        <p:nvSpPr>
          <p:cNvPr id="4" name="Slide Number Placeholder 3"/>
          <p:cNvSpPr>
            <a:spLocks noGrp="1"/>
          </p:cNvSpPr>
          <p:nvPr>
            <p:ph type="sldNum" sz="quarter" idx="11"/>
          </p:nvPr>
        </p:nvSpPr>
        <p:spPr/>
        <p:txBody>
          <a:bodyPr/>
          <a:lstStyle/>
          <a:p>
            <a:pPr>
              <a:defRPr/>
            </a:pPr>
            <a:fld id="{B8B6F6FD-0123-45D3-A044-9196ECFEEF90}" type="slidenum">
              <a:rPr lang="en-US"/>
              <a:pPr>
                <a:defRPr/>
              </a:pPr>
              <a:t>4</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a:xfrm>
            <a:off x="457200" y="274320"/>
            <a:ext cx="8229600" cy="457200"/>
          </a:xfrm>
        </p:spPr>
        <p:txBody>
          <a:bodyPr/>
          <a:lstStyle/>
          <a:p>
            <a:pPr eaLnBrk="1" hangingPunct="1"/>
            <a:r>
              <a:rPr lang="en-US" b="1">
                <a:latin typeface="Arial" panose="020B0604020202020204" pitchFamily="34" charset="0"/>
                <a:cs typeface="Arial" panose="020B0604020202020204" pitchFamily="34" charset="0"/>
              </a:rPr>
              <a:t>STANDARDS COMMITTEE GROUPS</a:t>
            </a:r>
          </a:p>
        </p:txBody>
      </p:sp>
      <p:sp>
        <p:nvSpPr>
          <p:cNvPr id="10245" name="Rectangle 3"/>
          <p:cNvSpPr>
            <a:spLocks noGrp="1" noChangeArrowheads="1"/>
          </p:cNvSpPr>
          <p:nvPr>
            <p:ph idx="1"/>
          </p:nvPr>
        </p:nvSpPr>
        <p:spPr>
          <a:xfrm>
            <a:off x="457200" y="1005840"/>
            <a:ext cx="8229600" cy="4846320"/>
          </a:xfrm>
        </p:spPr>
        <p:txBody>
          <a:bodyPr lIns="91440" tIns="0" rIns="91440" bIns="0"/>
          <a:lstStyle/>
          <a:p>
            <a:pPr>
              <a:lnSpc>
                <a:spcPct val="85000"/>
              </a:lnSpc>
            </a:pPr>
            <a:r>
              <a:rPr lang="en-US">
                <a:latin typeface="Arial" panose="020B0604020202020204" pitchFamily="34" charset="0"/>
                <a:cs typeface="Arial" panose="020B0604020202020204" pitchFamily="34" charset="0"/>
              </a:rPr>
              <a:t>Consensus Body</a:t>
            </a:r>
          </a:p>
          <a:p>
            <a:pPr lvl="1">
              <a:lnSpc>
                <a:spcPct val="85000"/>
              </a:lnSpc>
            </a:pPr>
            <a:r>
              <a:rPr lang="en-US">
                <a:latin typeface="Arial" panose="020B0604020202020204" pitchFamily="34" charset="0"/>
                <a:cs typeface="Arial" panose="020B0604020202020204" pitchFamily="34" charset="0"/>
              </a:rPr>
              <a:t>A subset of the standards committee that approves the content of a standard and whose vote demonstrates evidence of consensus. The consensus body excludes delegates and contributing members.</a:t>
            </a:r>
          </a:p>
          <a:p>
            <a:pPr lvl="1">
              <a:lnSpc>
                <a:spcPct val="85000"/>
              </a:lnSpc>
            </a:pPr>
            <a:endParaRPr lang="en-US" sz="2000">
              <a:latin typeface="Arial" panose="020B0604020202020204" pitchFamily="34" charset="0"/>
              <a:cs typeface="Arial" panose="020B0604020202020204" pitchFamily="34" charset="0"/>
            </a:endParaRPr>
          </a:p>
          <a:p>
            <a:pPr>
              <a:lnSpc>
                <a:spcPct val="85000"/>
              </a:lnSpc>
            </a:pPr>
            <a:r>
              <a:rPr lang="en-US">
                <a:latin typeface="Arial" panose="020B0604020202020204" pitchFamily="34" charset="0"/>
                <a:cs typeface="Arial" panose="020B0604020202020204" pitchFamily="34" charset="0"/>
              </a:rPr>
              <a:t>Standards Committee</a:t>
            </a:r>
          </a:p>
          <a:p>
            <a:pPr lvl="1">
              <a:lnSpc>
                <a:spcPct val="85000"/>
              </a:lnSpc>
            </a:pPr>
            <a:r>
              <a:rPr lang="en-US">
                <a:latin typeface="Arial"/>
                <a:cs typeface="Arial"/>
              </a:rPr>
              <a:t>The consensus body plus delegates, contributing members, and honorary members</a:t>
            </a:r>
          </a:p>
          <a:p>
            <a:pPr marL="457200" lvl="1" indent="0" eaLnBrk="1" hangingPunct="1">
              <a:lnSpc>
                <a:spcPct val="85000"/>
              </a:lnSpc>
              <a:buNone/>
            </a:pPr>
            <a:endParaRPr lang="en-US">
              <a:latin typeface="Arial" panose="020B0604020202020204" pitchFamily="34" charset="0"/>
              <a:cs typeface="Arial" panose="020B0604020202020204" pitchFamily="34" charset="0"/>
            </a:endParaRPr>
          </a:p>
          <a:p>
            <a:pPr>
              <a:lnSpc>
                <a:spcPct val="85000"/>
              </a:lnSpc>
            </a:pPr>
            <a:r>
              <a:rPr lang="en-US">
                <a:latin typeface="Arial" panose="020B0604020202020204" pitchFamily="34" charset="0"/>
                <a:cs typeface="Arial" panose="020B0604020202020204" pitchFamily="34" charset="0"/>
              </a:rPr>
              <a:t>Subordinate Groups</a:t>
            </a:r>
          </a:p>
          <a:p>
            <a:pPr lvl="1">
              <a:lnSpc>
                <a:spcPct val="85000"/>
              </a:lnSpc>
            </a:pPr>
            <a:r>
              <a:rPr lang="en-US">
                <a:latin typeface="Arial" panose="020B0604020202020204" pitchFamily="34" charset="0"/>
                <a:cs typeface="Arial" panose="020B0604020202020204" pitchFamily="34" charset="0"/>
              </a:rPr>
              <a:t>Subcommittee, Subgroup, Working Group, Project Team etc.</a:t>
            </a:r>
          </a:p>
          <a:p>
            <a:pPr marL="457200" lvl="1" indent="0">
              <a:lnSpc>
                <a:spcPct val="85000"/>
              </a:lnSpc>
              <a:buNone/>
            </a:pPr>
            <a:endParaRPr lang="en-US" sz="2400">
              <a:latin typeface="Arial" panose="020B0604020202020204" pitchFamily="34" charset="0"/>
              <a:cs typeface="Arial" panose="020B0604020202020204" pitchFamily="34" charset="0"/>
            </a:endParaRPr>
          </a:p>
          <a:p>
            <a:pPr marL="57150" indent="0">
              <a:lnSpc>
                <a:spcPct val="85000"/>
              </a:lnSpc>
              <a:buNone/>
            </a:pPr>
            <a:r>
              <a:rPr lang="en-US" sz="1800" b="1">
                <a:latin typeface="Arial" panose="020B0604020202020204" pitchFamily="34" charset="0"/>
                <a:cs typeface="Arial" panose="020B0604020202020204" pitchFamily="34" charset="0"/>
              </a:rPr>
              <a:t>NOTE</a:t>
            </a:r>
            <a:r>
              <a:rPr lang="en-US" sz="1800">
                <a:latin typeface="Arial" panose="020B0604020202020204" pitchFamily="34" charset="0"/>
                <a:cs typeface="Arial" panose="020B0604020202020204" pitchFamily="34" charset="0"/>
              </a:rPr>
              <a:t>: Membership on any committee may include members, delegates, alternates and contributing members</a:t>
            </a:r>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6990535F-D478-4E49-8335-CF701267C656}" type="slidenum">
              <a:rPr lang="en-US"/>
              <a:pPr>
                <a:defRPr/>
              </a:pPr>
              <a:t>5</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914400" y="274320"/>
            <a:ext cx="7315200" cy="457200"/>
          </a:xfrm>
        </p:spPr>
        <p:txBody>
          <a:bodyPr wrap="none" tIns="91440" bIns="0">
            <a:noAutofit/>
          </a:bodyPr>
          <a:lstStyle/>
          <a:p>
            <a:pPr eaLnBrk="1" hangingPunct="1">
              <a:lnSpc>
                <a:spcPct val="85000"/>
              </a:lnSpc>
            </a:pPr>
            <a:r>
              <a:rPr lang="en-US" b="1">
                <a:latin typeface="Arial" panose="020B0604020202020204" pitchFamily="34" charset="0"/>
                <a:cs typeface="Arial" panose="020B0604020202020204" pitchFamily="34" charset="0"/>
              </a:rPr>
              <a:t>MEMBERS</a:t>
            </a:r>
          </a:p>
        </p:txBody>
      </p:sp>
      <p:sp>
        <p:nvSpPr>
          <p:cNvPr id="11269" name="Rectangle 3"/>
          <p:cNvSpPr>
            <a:spLocks noGrp="1" noChangeArrowheads="1"/>
          </p:cNvSpPr>
          <p:nvPr>
            <p:ph idx="1"/>
          </p:nvPr>
        </p:nvSpPr>
        <p:spPr>
          <a:xfrm>
            <a:off x="457200" y="1005840"/>
            <a:ext cx="8229600" cy="4846320"/>
          </a:xfrm>
        </p:spPr>
        <p:txBody>
          <a:bodyPr tIns="0" bIns="0"/>
          <a:lstStyle/>
          <a:p>
            <a:pPr marL="339725" lvl="1" indent="-339725">
              <a:lnSpc>
                <a:spcPct val="85000"/>
              </a:lnSpc>
              <a:buFont typeface="Arial" pitchFamily="34" charset="0"/>
              <a:buChar char="•"/>
            </a:pPr>
            <a:r>
              <a:rPr lang="en-US" sz="2400">
                <a:latin typeface="Arial" panose="020B0604020202020204" pitchFamily="34" charset="0"/>
                <a:cs typeface="Arial" panose="020B0604020202020204" pitchFamily="34" charset="0"/>
              </a:rPr>
              <a:t>Technically qualified</a:t>
            </a:r>
          </a:p>
          <a:p>
            <a:pPr marL="339725" lvl="1" indent="-339725">
              <a:lnSpc>
                <a:spcPct val="85000"/>
              </a:lnSpc>
              <a:buFont typeface="Arial" pitchFamily="34" charset="0"/>
              <a:buChar char="•"/>
            </a:pPr>
            <a:r>
              <a:rPr lang="en-US" sz="2400">
                <a:latin typeface="Arial" panose="020B0604020202020204" pitchFamily="34" charset="0"/>
                <a:cs typeface="Arial" panose="020B0604020202020204" pitchFamily="34" charset="0"/>
              </a:rPr>
              <a:t>Participate as individuals, not representatives of their employer or of any other organization</a:t>
            </a:r>
          </a:p>
          <a:p>
            <a:pPr marL="339725" lvl="1" indent="-339725">
              <a:lnSpc>
                <a:spcPct val="85000"/>
              </a:lnSpc>
              <a:buFont typeface="Arial" pitchFamily="34" charset="0"/>
              <a:buChar char="•"/>
            </a:pPr>
            <a:r>
              <a:rPr lang="en-US" sz="2400">
                <a:latin typeface="Arial" panose="020B0604020202020204" pitchFamily="34" charset="0"/>
                <a:cs typeface="Arial" panose="020B0604020202020204" pitchFamily="34" charset="0"/>
              </a:rPr>
              <a:t>Duties</a:t>
            </a:r>
          </a:p>
          <a:p>
            <a:pPr marL="690563" lvl="3" indent="-350838">
              <a:lnSpc>
                <a:spcPct val="85000"/>
              </a:lnSpc>
            </a:pPr>
            <a:r>
              <a:rPr lang="en-US">
                <a:latin typeface="Arial" panose="020B0604020202020204" pitchFamily="34" charset="0"/>
                <a:cs typeface="Arial" panose="020B0604020202020204" pitchFamily="34" charset="0"/>
              </a:rPr>
              <a:t>Consider subjects brought for action</a:t>
            </a:r>
          </a:p>
          <a:p>
            <a:pPr marL="690563" lvl="3" indent="-350838">
              <a:lnSpc>
                <a:spcPct val="85000"/>
              </a:lnSpc>
            </a:pPr>
            <a:r>
              <a:rPr lang="en-US">
                <a:latin typeface="Arial" panose="020B0604020202020204" pitchFamily="34" charset="0"/>
                <a:cs typeface="Arial" panose="020B0604020202020204" pitchFamily="34" charset="0"/>
              </a:rPr>
              <a:t>Vote on proposals</a:t>
            </a:r>
          </a:p>
          <a:p>
            <a:pPr marL="690563" lvl="3" indent="-350838">
              <a:lnSpc>
                <a:spcPct val="85000"/>
              </a:lnSpc>
            </a:pPr>
            <a:r>
              <a:rPr lang="en-US">
                <a:latin typeface="Arial" panose="020B0604020202020204" pitchFamily="34" charset="0"/>
                <a:cs typeface="Arial" panose="020B0604020202020204" pitchFamily="34" charset="0"/>
              </a:rPr>
              <a:t>Contribute expertise</a:t>
            </a:r>
          </a:p>
          <a:p>
            <a:pPr marL="690563" lvl="3" indent="-350838">
              <a:lnSpc>
                <a:spcPct val="85000"/>
              </a:lnSpc>
            </a:pPr>
            <a:r>
              <a:rPr lang="en-US">
                <a:latin typeface="Arial" panose="020B0604020202020204" pitchFamily="34" charset="0"/>
                <a:cs typeface="Arial" panose="020B0604020202020204" pitchFamily="34" charset="0"/>
              </a:rPr>
              <a:t>Advise and vote on personnel actions</a:t>
            </a:r>
          </a:p>
          <a:p>
            <a:pPr marL="690563" lvl="3" indent="-350838">
              <a:lnSpc>
                <a:spcPct val="85000"/>
              </a:lnSpc>
            </a:pPr>
            <a:r>
              <a:rPr lang="en-US">
                <a:latin typeface="Arial" panose="020B0604020202020204" pitchFamily="34" charset="0"/>
                <a:cs typeface="Arial" panose="020B0604020202020204" pitchFamily="34" charset="0"/>
              </a:rPr>
              <a:t>Assist generally in carrying out committee functions</a:t>
            </a:r>
          </a:p>
          <a:p>
            <a:pPr marL="339725" lvl="1" indent="-339725">
              <a:lnSpc>
                <a:spcPct val="85000"/>
              </a:lnSpc>
              <a:buFont typeface="Arial" pitchFamily="34" charset="0"/>
              <a:buChar char="•"/>
            </a:pPr>
            <a:r>
              <a:rPr lang="en-US" sz="2400">
                <a:latin typeface="Arial" panose="020B0604020202020204" pitchFamily="34" charset="0"/>
                <a:cs typeface="Arial" panose="020B0604020202020204" pitchFamily="34" charset="0"/>
              </a:rPr>
              <a:t>May participate by attending meetings, correspondence, teleconference and/or other means</a:t>
            </a:r>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15DA0F19-BB43-44A5-ACA4-AC42D7CA3429}" type="slidenum">
              <a:rPr lang="en-US"/>
              <a:pPr>
                <a:defRPr/>
              </a:pPr>
              <a:t>6</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a:xfrm>
            <a:off x="914400" y="274638"/>
            <a:ext cx="7315200" cy="457200"/>
          </a:xfrm>
        </p:spPr>
        <p:txBody>
          <a:bodyPr tIns="91440" bIns="0"/>
          <a:lstStyle/>
          <a:p>
            <a:pPr eaLnBrk="1" hangingPunct="1">
              <a:lnSpc>
                <a:spcPct val="85000"/>
              </a:lnSpc>
            </a:pPr>
            <a:r>
              <a:rPr lang="en-US" b="1">
                <a:latin typeface="Arial" panose="020B0604020202020204" pitchFamily="34" charset="0"/>
                <a:cs typeface="Arial" panose="020B0604020202020204" pitchFamily="34" charset="0"/>
              </a:rPr>
              <a:t>ALTERNATES</a:t>
            </a:r>
          </a:p>
        </p:txBody>
      </p:sp>
      <p:sp>
        <p:nvSpPr>
          <p:cNvPr id="12293" name="Rectangle 3"/>
          <p:cNvSpPr>
            <a:spLocks noGrp="1" noChangeArrowheads="1"/>
          </p:cNvSpPr>
          <p:nvPr>
            <p:ph idx="1"/>
          </p:nvPr>
        </p:nvSpPr>
        <p:spPr>
          <a:xfrm>
            <a:off x="457200" y="1005840"/>
            <a:ext cx="8229600" cy="4846320"/>
          </a:xfrm>
        </p:spPr>
        <p:txBody>
          <a:bodyPr/>
          <a:lstStyle/>
          <a:p>
            <a:pPr>
              <a:lnSpc>
                <a:spcPct val="85000"/>
              </a:lnSpc>
            </a:pPr>
            <a:r>
              <a:rPr lang="en-US">
                <a:latin typeface="Arial" panose="020B0604020202020204" pitchFamily="34" charset="0"/>
                <a:cs typeface="Arial" panose="020B0604020202020204" pitchFamily="34" charset="0"/>
              </a:rPr>
              <a:t>Participates on behalf of a specific member in the absence of that member</a:t>
            </a:r>
          </a:p>
          <a:p>
            <a:pPr lvl="1">
              <a:lnSpc>
                <a:spcPct val="85000"/>
              </a:lnSpc>
            </a:pPr>
            <a:r>
              <a:rPr lang="en-US">
                <a:latin typeface="Arial" panose="020B0604020202020204" pitchFamily="34" charset="0"/>
                <a:cs typeface="Arial" panose="020B0604020202020204" pitchFamily="34" charset="0"/>
              </a:rPr>
              <a:t>Has the same privileges as the member</a:t>
            </a:r>
          </a:p>
          <a:p>
            <a:pPr marL="690563" lvl="1" indent="-233363">
              <a:lnSpc>
                <a:spcPct val="85000"/>
              </a:lnSpc>
            </a:pPr>
            <a:r>
              <a:rPr lang="en-US">
                <a:latin typeface="Arial" panose="020B0604020202020204" pitchFamily="34" charset="0"/>
                <a:cs typeface="Arial" panose="020B0604020202020204" pitchFamily="34" charset="0"/>
              </a:rPr>
              <a:t>Attend meetings or vote on ballots</a:t>
            </a:r>
            <a:endParaRPr lang="en-US" strike="sngStrike">
              <a:latin typeface="Arial" panose="020B0604020202020204" pitchFamily="34" charset="0"/>
              <a:cs typeface="Arial" panose="020B0604020202020204" pitchFamily="34" charset="0"/>
            </a:endParaRPr>
          </a:p>
          <a:p>
            <a:pPr marL="690563" lvl="1" indent="-233363">
              <a:lnSpc>
                <a:spcPct val="85000"/>
              </a:lnSpc>
            </a:pPr>
            <a:r>
              <a:rPr lang="en-US">
                <a:latin typeface="Arial" panose="020B0604020202020204" pitchFamily="34" charset="0"/>
                <a:cs typeface="Arial" panose="020B0604020202020204" pitchFamily="34" charset="0"/>
              </a:rPr>
              <a:t>Alternate’s vote only counts if member didn’t vote</a:t>
            </a:r>
          </a:p>
          <a:p>
            <a:pPr>
              <a:lnSpc>
                <a:spcPct val="85000"/>
              </a:lnSpc>
            </a:pPr>
            <a:r>
              <a:rPr lang="en-US">
                <a:latin typeface="Arial" panose="020B0604020202020204" pitchFamily="34" charset="0"/>
                <a:cs typeface="Arial" panose="020B0604020202020204" pitchFamily="34" charset="0"/>
              </a:rPr>
              <a:t>Proposed by the member, subject to approval of the committee and Board</a:t>
            </a:r>
          </a:p>
          <a:p>
            <a:pPr>
              <a:lnSpc>
                <a:spcPct val="85000"/>
              </a:lnSpc>
            </a:pPr>
            <a:r>
              <a:rPr lang="en-US">
                <a:latin typeface="Arial" panose="020B0604020202020204" pitchFamily="34" charset="0"/>
                <a:cs typeface="Arial" panose="020B0604020202020204" pitchFamily="34" charset="0"/>
              </a:rPr>
              <a:t>Have same interest classification as member </a:t>
            </a:r>
          </a:p>
          <a:p>
            <a:pPr>
              <a:lnSpc>
                <a:spcPct val="85000"/>
              </a:lnSpc>
            </a:pPr>
            <a:r>
              <a:rPr lang="en-US">
                <a:latin typeface="Arial" panose="020B0604020202020204" pitchFamily="34" charset="0"/>
                <a:cs typeface="Arial" panose="020B0604020202020204" pitchFamily="34" charset="0"/>
              </a:rPr>
              <a:t>Service ends upon resignation of the alternate, at the request of the member they represent, or upon the resignation of the member they represent.</a:t>
            </a:r>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88A2D926-A1D9-40D2-AA14-B03E2738A5A6}" type="slidenum">
              <a:rPr lang="en-US"/>
              <a:pPr>
                <a:defRPr/>
              </a:pPr>
              <a:t>7</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a:xfrm>
            <a:off x="914400" y="274638"/>
            <a:ext cx="7315200" cy="457200"/>
          </a:xfrm>
        </p:spPr>
        <p:txBody>
          <a:bodyPr tIns="91440" bIns="0"/>
          <a:lstStyle/>
          <a:p>
            <a:pPr eaLnBrk="1" hangingPunct="1">
              <a:lnSpc>
                <a:spcPct val="85000"/>
              </a:lnSpc>
            </a:pPr>
            <a:r>
              <a:rPr lang="en-US" b="1">
                <a:latin typeface="Arial" panose="020B0604020202020204" pitchFamily="34" charset="0"/>
                <a:cs typeface="Arial" panose="020B0604020202020204" pitchFamily="34" charset="0"/>
              </a:rPr>
              <a:t>REPRESENTATIVES</a:t>
            </a:r>
          </a:p>
        </p:txBody>
      </p:sp>
      <p:sp>
        <p:nvSpPr>
          <p:cNvPr id="13317" name="Rectangle 3"/>
          <p:cNvSpPr>
            <a:spLocks noGrp="1" noChangeArrowheads="1"/>
          </p:cNvSpPr>
          <p:nvPr>
            <p:ph idx="1"/>
          </p:nvPr>
        </p:nvSpPr>
        <p:spPr>
          <a:xfrm>
            <a:off x="457200" y="1005840"/>
            <a:ext cx="8229600" cy="4846320"/>
          </a:xfrm>
        </p:spPr>
        <p:txBody>
          <a:bodyPr tIns="91440" bIns="0"/>
          <a:lstStyle/>
          <a:p>
            <a:pPr marL="339725" lvl="1" indent="-339725" eaLnBrk="1" hangingPunct="1">
              <a:lnSpc>
                <a:spcPct val="85000"/>
              </a:lnSpc>
              <a:buFont typeface="Arial" panose="020B0604020202020204" pitchFamily="34" charset="0"/>
              <a:buChar char="•"/>
            </a:pPr>
            <a:r>
              <a:rPr lang="en-US" sz="2400">
                <a:latin typeface="Arial" panose="020B0604020202020204" pitchFamily="34" charset="0"/>
                <a:cs typeface="Arial" panose="020B0604020202020204" pitchFamily="34" charset="0"/>
              </a:rPr>
              <a:t>Intended to act on the member’s behalf at a meeting</a:t>
            </a:r>
          </a:p>
          <a:p>
            <a:pPr marL="339725" lvl="1" indent="-339725" eaLnBrk="1" hangingPunct="1">
              <a:lnSpc>
                <a:spcPct val="85000"/>
              </a:lnSpc>
              <a:buFont typeface="Arial" panose="020B0604020202020204" pitchFamily="34" charset="0"/>
              <a:buChar char="•"/>
            </a:pPr>
            <a:r>
              <a:rPr lang="en-US" sz="2400">
                <a:latin typeface="Arial" panose="020B0604020202020204" pitchFamily="34" charset="0"/>
                <a:cs typeface="Arial" panose="020B0604020202020204" pitchFamily="34" charset="0"/>
              </a:rPr>
              <a:t>Proposed by member, subject to acceptance by the Committee Chair</a:t>
            </a:r>
          </a:p>
          <a:p>
            <a:pPr marL="339725" lvl="1" indent="-339725" eaLnBrk="1" hangingPunct="1">
              <a:lnSpc>
                <a:spcPct val="85000"/>
              </a:lnSpc>
              <a:buFont typeface="Arial" panose="020B0604020202020204" pitchFamily="34" charset="0"/>
              <a:buChar char="•"/>
            </a:pPr>
            <a:r>
              <a:rPr lang="en-US" sz="2400">
                <a:latin typeface="Arial" panose="020B0604020202020204" pitchFamily="34" charset="0"/>
                <a:cs typeface="Arial" panose="020B0604020202020204" pitchFamily="34" charset="0"/>
              </a:rPr>
              <a:t>Must have already signed or must sign a Participation Acknowledgement Form (PAF) thereby agreeing to comply with Society Policies</a:t>
            </a:r>
          </a:p>
          <a:p>
            <a:pPr marL="339725" lvl="1" indent="-339725" eaLnBrk="1" hangingPunct="1">
              <a:lnSpc>
                <a:spcPct val="85000"/>
              </a:lnSpc>
              <a:buFont typeface="Arial" panose="020B0604020202020204" pitchFamily="34" charset="0"/>
              <a:buChar char="•"/>
            </a:pPr>
            <a:r>
              <a:rPr lang="en-US" sz="2400">
                <a:latin typeface="Arial" panose="020B0604020202020204" pitchFamily="34" charset="0"/>
                <a:cs typeface="Arial" panose="020B0604020202020204" pitchFamily="34" charset="0"/>
              </a:rPr>
              <a:t>Voting is limited to actions on items other than standards proposals and interpretations</a:t>
            </a:r>
          </a:p>
          <a:p>
            <a:pPr marL="339725" lvl="1" indent="-339725" eaLnBrk="1" hangingPunct="1">
              <a:lnSpc>
                <a:spcPct val="85000"/>
              </a:lnSpc>
              <a:buFont typeface="Arial" panose="020B0604020202020204" pitchFamily="34" charset="0"/>
              <a:buChar char="•"/>
            </a:pPr>
            <a:r>
              <a:rPr lang="en-US" sz="2400">
                <a:latin typeface="Arial" panose="020B0604020202020204" pitchFamily="34" charset="0"/>
                <a:cs typeface="Arial" panose="020B0604020202020204" pitchFamily="34" charset="0"/>
              </a:rPr>
              <a:t>Service ends at conclusion of meeting at which the individual is representing the absent member</a:t>
            </a:r>
          </a:p>
        </p:txBody>
      </p:sp>
      <p:sp>
        <p:nvSpPr>
          <p:cNvPr id="4" name="Footer Placeholder 3"/>
          <p:cNvSpPr>
            <a:spLocks noGrp="1"/>
          </p:cNvSpPr>
          <p:nvPr>
            <p:ph type="ftr" sz="quarter" idx="10"/>
          </p:nvPr>
        </p:nvSpPr>
        <p:spPr/>
        <p:txBody>
          <a:bodyPr/>
          <a:lstStyle/>
          <a:p>
            <a:pPr algn="ctr">
              <a:defRPr/>
            </a:pPr>
            <a:r>
              <a:rPr lang="en-US"/>
              <a:t>ASME S&amp;C Training Module A3. Membership Maintenance</a:t>
            </a:r>
          </a:p>
        </p:txBody>
      </p:sp>
      <p:sp>
        <p:nvSpPr>
          <p:cNvPr id="5" name="Slide Number Placeholder 4"/>
          <p:cNvSpPr>
            <a:spLocks noGrp="1"/>
          </p:cNvSpPr>
          <p:nvPr>
            <p:ph type="sldNum" sz="quarter" idx="11"/>
          </p:nvPr>
        </p:nvSpPr>
        <p:spPr/>
        <p:txBody>
          <a:bodyPr/>
          <a:lstStyle/>
          <a:p>
            <a:pPr>
              <a:defRPr/>
            </a:pPr>
            <a:fld id="{1E0F17C2-BCFC-4B62-AC8F-FC2B3A13CB81}" type="slidenum">
              <a:rPr lang="en-US"/>
              <a:pPr>
                <a:defRPr/>
              </a:pPr>
              <a:t>8</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2012 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E9B01ABEBE31A458A6D45E5B60F7637" ma:contentTypeVersion="16" ma:contentTypeDescription="Create a new document." ma:contentTypeScope="" ma:versionID="e135f878db8f8b12247d7562679f0d0a">
  <xsd:schema xmlns:xsd="http://www.w3.org/2001/XMLSchema" xmlns:xs="http://www.w3.org/2001/XMLSchema" xmlns:p="http://schemas.microsoft.com/office/2006/metadata/properties" xmlns:ns2="5255d7de-6481-42d5-b313-de1eee68472c" xmlns:ns3="47417a7b-fc3a-4317-9477-0b74d20f82c8" targetNamespace="http://schemas.microsoft.com/office/2006/metadata/properties" ma:root="true" ma:fieldsID="a8bea5b6ebf7e358e97de90db43d3c3d" ns2:_="" ns3:_="">
    <xsd:import namespace="5255d7de-6481-42d5-b313-de1eee68472c"/>
    <xsd:import namespace="47417a7b-fc3a-4317-9477-0b74d20f82c8"/>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SearchPropertie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55d7de-6481-42d5-b313-de1eee6847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f1287a5-1bef-4e99-ba2b-767c7ce7c34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7417a7b-fc3a-4317-9477-0b74d20f82c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c480a50b-61c4-4b67-a833-a69a5396c492}" ma:internalName="TaxCatchAll" ma:showField="CatchAllData" ma:web="47417a7b-fc3a-4317-9477-0b74d20f82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47417a7b-fc3a-4317-9477-0b74d20f82c8" xsi:nil="true"/>
    <lcf76f155ced4ddcb4097134ff3c332f xmlns="5255d7de-6481-42d5-b313-de1eee68472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0EB18DE-4853-456A-9842-1E1FFCBC3553}">
  <ds:schemaRefs>
    <ds:schemaRef ds:uri="http://schemas.microsoft.com/sharepoint/v3/contenttype/forms"/>
  </ds:schemaRefs>
</ds:datastoreItem>
</file>

<file path=customXml/itemProps2.xml><?xml version="1.0" encoding="utf-8"?>
<ds:datastoreItem xmlns:ds="http://schemas.openxmlformats.org/officeDocument/2006/customXml" ds:itemID="{94B62E1C-5D00-40D8-8A00-86CCA6CC5D33}">
  <ds:schemaRefs>
    <ds:schemaRef ds:uri="47417a7b-fc3a-4317-9477-0b74d20f82c8"/>
    <ds:schemaRef ds:uri="5255d7de-6481-42d5-b313-de1eee68472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D6AF2B7-1CF4-4479-B859-4108957DC077}">
  <ds:schemaRefs>
    <ds:schemaRef ds:uri="http://schemas.microsoft.com/office/2006/documentManagement/types"/>
    <ds:schemaRef ds:uri="47417a7b-fc3a-4317-9477-0b74d20f82c8"/>
    <ds:schemaRef ds:uri="http://www.w3.org/XML/1998/namespace"/>
    <ds:schemaRef ds:uri="http://purl.org/dc/elements/1.1/"/>
    <ds:schemaRef ds:uri="http://schemas.microsoft.com/office/2006/metadata/properties"/>
    <ds:schemaRef ds:uri="http://purl.org/dc/dcmitype/"/>
    <ds:schemaRef ds:uri="http://purl.org/dc/terms/"/>
    <ds:schemaRef ds:uri="http://schemas.microsoft.com/office/infopath/2007/PartnerControls"/>
    <ds:schemaRef ds:uri="http://schemas.openxmlformats.org/package/2006/metadata/core-properties"/>
    <ds:schemaRef ds:uri="5255d7de-6481-42d5-b313-de1eee68472c"/>
  </ds:schemaRefs>
</ds:datastoreItem>
</file>

<file path=docProps/app.xml><?xml version="1.0" encoding="utf-8"?>
<Properties xmlns="http://schemas.openxmlformats.org/officeDocument/2006/extended-properties" xmlns:vt="http://schemas.openxmlformats.org/officeDocument/2006/docPropsVTypes">
  <Template>2012 Theme1</Template>
  <TotalTime>0</TotalTime>
  <Words>5559</Words>
  <Application>Microsoft Office PowerPoint</Application>
  <PresentationFormat>On-screen Show (4:3)</PresentationFormat>
  <Paragraphs>534</Paragraphs>
  <Slides>31</Slides>
  <Notes>31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Microsoft Sans Serif</vt:lpstr>
      <vt:lpstr>Tahoma</vt:lpstr>
      <vt:lpstr>Times</vt:lpstr>
      <vt:lpstr>Times New Roman</vt:lpstr>
      <vt:lpstr>2012 Theme1</vt:lpstr>
      <vt:lpstr>Standards and Certification Training</vt:lpstr>
      <vt:lpstr>MODULE A COURSE OUTLINE</vt:lpstr>
      <vt:lpstr>PowerPoint Presentation</vt:lpstr>
      <vt:lpstr>LEARNING OBJECTIVES</vt:lpstr>
      <vt:lpstr>I. TYPES OF COMMITTEE MEMBERSHIP</vt:lpstr>
      <vt:lpstr>STANDARDS COMMITTEE GROUPS</vt:lpstr>
      <vt:lpstr>MEMBERS</vt:lpstr>
      <vt:lpstr>ALTERNATES</vt:lpstr>
      <vt:lpstr>REPRESENTATIVES</vt:lpstr>
      <vt:lpstr>DELEGATES</vt:lpstr>
      <vt:lpstr> DELEGATES  </vt:lpstr>
      <vt:lpstr>CONTRIBUTING MEMBERS</vt:lpstr>
      <vt:lpstr>COMMITTEE OFFICERS</vt:lpstr>
      <vt:lpstr>II. APPOINTMENT OF MEMBERS OF THE COMMITTEE</vt:lpstr>
      <vt:lpstr> INTEREST CLASSIFICATION</vt:lpstr>
      <vt:lpstr> INTEREST CLASSIFICATION</vt:lpstr>
      <vt:lpstr>APPOINTMENT OF MEMBERS</vt:lpstr>
      <vt:lpstr>APPOINTMENT OF MEMBERS</vt:lpstr>
      <vt:lpstr>APPOINTMENT OF DELEGATES</vt:lpstr>
      <vt:lpstr>REAPPOINTMENTS/TERMINATIONS/ RESIGNATIONS OF MEMBERS</vt:lpstr>
      <vt:lpstr>REAPPOINTMENTS/TERMINATIONS/ RESIGNATIONS OF DELEGATES</vt:lpstr>
      <vt:lpstr> III. ELECTION OF OFFICERS  </vt:lpstr>
      <vt:lpstr>OFFICER ELECTION</vt:lpstr>
      <vt:lpstr>OFFICER ELECTION</vt:lpstr>
      <vt:lpstr>OFFICER TERMS</vt:lpstr>
      <vt:lpstr>IV. MEMBERSHIP RECORDS</vt:lpstr>
      <vt:lpstr>MEMBERSHIP RECORDS</vt:lpstr>
      <vt:lpstr>MEMBERSHIP RECORDS</vt:lpstr>
      <vt:lpstr>MEMBERSHIP RECORDS</vt:lpstr>
      <vt:lpstr>MODULE SUMMARY</vt:lpstr>
      <vt:lpstr>REFERENCES</vt:lpstr>
    </vt:vector>
  </TitlesOfParts>
  <Company>ASME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Donnie Alonzo</cp:lastModifiedBy>
  <cp:revision>1</cp:revision>
  <cp:lastPrinted>2025-06-25T17:33:44Z</cp:lastPrinted>
  <dcterms:created xsi:type="dcterms:W3CDTF">2008-04-17T17:36:45Z</dcterms:created>
  <dcterms:modified xsi:type="dcterms:W3CDTF">2025-06-25T17:39:03Z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0x010100AE9B01ABEBE31A458A6D45E5B60F7637</vt:lpwstr>
  </property>
  <property fmtid="{D5CDD505-2E9C-101B-9397-08002B2CF9AE}" pid="3" name="Order">
    <vt:r8>23155600</vt:r8>
  </property>
  <property fmtid="{D5CDD505-2E9C-101B-9397-08002B2CF9AE}" pid="4" name="MediaServiceImageTags">
    <vt:lpwstr/>
  </property>
</Properties>
</file>