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72" r:id="rId4"/>
    <p:sldMasterId id="2147483696" r:id="rId5"/>
  </p:sldMasterIdLst>
  <p:notesMasterIdLst>
    <p:notesMasterId r:id="rId13"/>
  </p:notesMasterIdLst>
  <p:sldIdLst>
    <p:sldId id="272" r:id="rId6"/>
    <p:sldId id="262" r:id="rId7"/>
    <p:sldId id="263" r:id="rId8"/>
    <p:sldId id="268" r:id="rId9"/>
    <p:sldId id="269" r:id="rId10"/>
    <p:sldId id="271" r:id="rId11"/>
    <p:sldId id="261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9BF554F-FDEA-E2F2-2367-A5BFB7658D87}" v="11" dt="2025-02-11T15:08:09.476"/>
    <p1510:client id="{3418846E-8D02-51D9-EBFB-42BA4F74A607}" v="26" dt="2025-02-11T17:09:53.22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644" autoAdjust="0"/>
    <p:restoredTop sz="96327"/>
  </p:normalViewPr>
  <p:slideViewPr>
    <p:cSldViewPr snapToGrid="0">
      <p:cViewPr varScale="1">
        <p:scale>
          <a:sx n="60" d="100"/>
          <a:sy n="60" d="100"/>
        </p:scale>
        <p:origin x="928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notesMaster" Target="notesMasters/notesMaster1.xml"/><Relationship Id="rId18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2.xml"/><Relationship Id="rId15" Type="http://schemas.openxmlformats.org/officeDocument/2006/relationships/viewProps" Target="viewProps.xml"/><Relationship Id="rId10" Type="http://schemas.openxmlformats.org/officeDocument/2006/relationships/slide" Target="slides/slide5.xml"/><Relationship Id="rId19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VanDam, Noah E" userId="S::noah_vandam_uml.edu#ext#@asmestaff.onmicrosoft.com::c8defa5f-3a14-477a-9228-ec94b3a781bd" providerId="AD" clId="Web-{3418846E-8D02-51D9-EBFB-42BA4F74A607}"/>
    <pc:docChg chg="modSld">
      <pc:chgData name="VanDam, Noah E" userId="S::noah_vandam_uml.edu#ext#@asmestaff.onmicrosoft.com::c8defa5f-3a14-477a-9228-ec94b3a781bd" providerId="AD" clId="Web-{3418846E-8D02-51D9-EBFB-42BA4F74A607}" dt="2025-02-11T17:09:51.165" v="13" actId="20577"/>
      <pc:docMkLst>
        <pc:docMk/>
      </pc:docMkLst>
      <pc:sldChg chg="modSp">
        <pc:chgData name="VanDam, Noah E" userId="S::noah_vandam_uml.edu#ext#@asmestaff.onmicrosoft.com::c8defa5f-3a14-477a-9228-ec94b3a781bd" providerId="AD" clId="Web-{3418846E-8D02-51D9-EBFB-42BA4F74A607}" dt="2025-02-11T17:09:51.165" v="13" actId="20577"/>
        <pc:sldMkLst>
          <pc:docMk/>
          <pc:sldMk cId="80732170" sldId="261"/>
        </pc:sldMkLst>
        <pc:spChg chg="mod">
          <ac:chgData name="VanDam, Noah E" userId="S::noah_vandam_uml.edu#ext#@asmestaff.onmicrosoft.com::c8defa5f-3a14-477a-9228-ec94b3a781bd" providerId="AD" clId="Web-{3418846E-8D02-51D9-EBFB-42BA4F74A607}" dt="2025-02-11T17:09:51.165" v="13" actId="20577"/>
          <ac:spMkLst>
            <pc:docMk/>
            <pc:sldMk cId="80732170" sldId="261"/>
            <ac:spMk id="5" creationId="{19926B44-6304-9764-8F9F-DCEC99D5F271}"/>
          </ac:spMkLst>
        </pc:spChg>
      </pc:sldChg>
      <pc:sldChg chg="modSp">
        <pc:chgData name="VanDam, Noah E" userId="S::noah_vandam_uml.edu#ext#@asmestaff.onmicrosoft.com::c8defa5f-3a14-477a-9228-ec94b3a781bd" providerId="AD" clId="Web-{3418846E-8D02-51D9-EBFB-42BA4F74A607}" dt="2025-02-11T17:09:33.759" v="1" actId="20577"/>
        <pc:sldMkLst>
          <pc:docMk/>
          <pc:sldMk cId="3906499041" sldId="262"/>
        </pc:sldMkLst>
        <pc:spChg chg="mod">
          <ac:chgData name="VanDam, Noah E" userId="S::noah_vandam_uml.edu#ext#@asmestaff.onmicrosoft.com::c8defa5f-3a14-477a-9228-ec94b3a781bd" providerId="AD" clId="Web-{3418846E-8D02-51D9-EBFB-42BA4F74A607}" dt="2025-02-11T17:09:33.759" v="1" actId="20577"/>
          <ac:spMkLst>
            <pc:docMk/>
            <pc:sldMk cId="3906499041" sldId="262"/>
            <ac:spMk id="5" creationId="{E775F8BE-E79F-67F6-8510-5FBC6AB26C5F}"/>
          </ac:spMkLst>
        </pc:spChg>
      </pc:sldChg>
      <pc:sldChg chg="modSp">
        <pc:chgData name="VanDam, Noah E" userId="S::noah_vandam_uml.edu#ext#@asmestaff.onmicrosoft.com::c8defa5f-3a14-477a-9228-ec94b3a781bd" providerId="AD" clId="Web-{3418846E-8D02-51D9-EBFB-42BA4F74A607}" dt="2025-02-11T17:09:37.181" v="4" actId="20577"/>
        <pc:sldMkLst>
          <pc:docMk/>
          <pc:sldMk cId="922609850" sldId="263"/>
        </pc:sldMkLst>
        <pc:spChg chg="mod">
          <ac:chgData name="VanDam, Noah E" userId="S::noah_vandam_uml.edu#ext#@asmestaff.onmicrosoft.com::c8defa5f-3a14-477a-9228-ec94b3a781bd" providerId="AD" clId="Web-{3418846E-8D02-51D9-EBFB-42BA4F74A607}" dt="2025-02-11T17:09:37.181" v="4" actId="20577"/>
          <ac:spMkLst>
            <pc:docMk/>
            <pc:sldMk cId="922609850" sldId="263"/>
            <ac:spMk id="5" creationId="{8E14CDCB-B0B4-1713-EF9A-F1DB0B6581EC}"/>
          </ac:spMkLst>
        </pc:spChg>
      </pc:sldChg>
      <pc:sldChg chg="modSp">
        <pc:chgData name="VanDam, Noah E" userId="S::noah_vandam_uml.edu#ext#@asmestaff.onmicrosoft.com::c8defa5f-3a14-477a-9228-ec94b3a781bd" providerId="AD" clId="Web-{3418846E-8D02-51D9-EBFB-42BA4F74A607}" dt="2025-02-11T17:09:39.727" v="7" actId="20577"/>
        <pc:sldMkLst>
          <pc:docMk/>
          <pc:sldMk cId="584978884" sldId="268"/>
        </pc:sldMkLst>
        <pc:spChg chg="mod">
          <ac:chgData name="VanDam, Noah E" userId="S::noah_vandam_uml.edu#ext#@asmestaff.onmicrosoft.com::c8defa5f-3a14-477a-9228-ec94b3a781bd" providerId="AD" clId="Web-{3418846E-8D02-51D9-EBFB-42BA4F74A607}" dt="2025-02-11T17:09:39.727" v="7" actId="20577"/>
          <ac:spMkLst>
            <pc:docMk/>
            <pc:sldMk cId="584978884" sldId="268"/>
            <ac:spMk id="3" creationId="{ED165236-8529-5B03-74F3-59F07CFF6C8A}"/>
          </ac:spMkLst>
        </pc:spChg>
      </pc:sldChg>
      <pc:sldChg chg="modSp">
        <pc:chgData name="VanDam, Noah E" userId="S::noah_vandam_uml.edu#ext#@asmestaff.onmicrosoft.com::c8defa5f-3a14-477a-9228-ec94b3a781bd" providerId="AD" clId="Web-{3418846E-8D02-51D9-EBFB-42BA4F74A607}" dt="2025-02-11T17:09:44.102" v="9" actId="20577"/>
        <pc:sldMkLst>
          <pc:docMk/>
          <pc:sldMk cId="2754515594" sldId="269"/>
        </pc:sldMkLst>
        <pc:spChg chg="mod">
          <ac:chgData name="VanDam, Noah E" userId="S::noah_vandam_uml.edu#ext#@asmestaff.onmicrosoft.com::c8defa5f-3a14-477a-9228-ec94b3a781bd" providerId="AD" clId="Web-{3418846E-8D02-51D9-EBFB-42BA4F74A607}" dt="2025-02-11T17:09:44.102" v="9" actId="20577"/>
          <ac:spMkLst>
            <pc:docMk/>
            <pc:sldMk cId="2754515594" sldId="269"/>
            <ac:spMk id="6" creationId="{F1206E2B-431A-73FA-691E-C6FF0CCBA9F2}"/>
          </ac:spMkLst>
        </pc:spChg>
      </pc:sldChg>
      <pc:sldChg chg="modSp">
        <pc:chgData name="VanDam, Noah E" userId="S::noah_vandam_uml.edu#ext#@asmestaff.onmicrosoft.com::c8defa5f-3a14-477a-9228-ec94b3a781bd" providerId="AD" clId="Web-{3418846E-8D02-51D9-EBFB-42BA4F74A607}" dt="2025-02-11T17:09:48.024" v="11" actId="20577"/>
        <pc:sldMkLst>
          <pc:docMk/>
          <pc:sldMk cId="1732878650" sldId="271"/>
        </pc:sldMkLst>
        <pc:spChg chg="mod">
          <ac:chgData name="VanDam, Noah E" userId="S::noah_vandam_uml.edu#ext#@asmestaff.onmicrosoft.com::c8defa5f-3a14-477a-9228-ec94b3a781bd" providerId="AD" clId="Web-{3418846E-8D02-51D9-EBFB-42BA4F74A607}" dt="2025-02-11T17:09:48.024" v="11" actId="20577"/>
          <ac:spMkLst>
            <pc:docMk/>
            <pc:sldMk cId="1732878650" sldId="271"/>
            <ac:spMk id="6" creationId="{4A0803AF-BFCD-059B-DFB7-BC4DFEDFD658}"/>
          </ac:spMkLst>
        </pc:spChg>
      </pc:sldChg>
    </pc:docChg>
  </pc:docChgLst>
  <pc:docChgLst>
    <pc:chgData name="Daniel Papert" userId="S::papertd@asme.org::c5930ce5-9ad3-46e4-ba1c-fba90323ecbf" providerId="AD" clId="Web-{956504E2-6952-85C1-0B7D-0C29315CE069}"/>
    <pc:docChg chg="modSld">
      <pc:chgData name="Daniel Papert" userId="S::papertd@asme.org::c5930ce5-9ad3-46e4-ba1c-fba90323ecbf" providerId="AD" clId="Web-{956504E2-6952-85C1-0B7D-0C29315CE069}" dt="2024-11-21T20:11:26.758" v="2" actId="20577"/>
      <pc:docMkLst>
        <pc:docMk/>
      </pc:docMkLst>
      <pc:sldChg chg="modSp">
        <pc:chgData name="Daniel Papert" userId="S::papertd@asme.org::c5930ce5-9ad3-46e4-ba1c-fba90323ecbf" providerId="AD" clId="Web-{956504E2-6952-85C1-0B7D-0C29315CE069}" dt="2024-11-21T20:11:26.758" v="2" actId="20577"/>
        <pc:sldMkLst>
          <pc:docMk/>
          <pc:sldMk cId="80732170" sldId="261"/>
        </pc:sldMkLst>
        <pc:spChg chg="mod">
          <ac:chgData name="Daniel Papert" userId="S::papertd@asme.org::c5930ce5-9ad3-46e4-ba1c-fba90323ecbf" providerId="AD" clId="Web-{956504E2-6952-85C1-0B7D-0C29315CE069}" dt="2024-11-21T20:11:26.758" v="2" actId="20577"/>
          <ac:spMkLst>
            <pc:docMk/>
            <pc:sldMk cId="80732170" sldId="261"/>
            <ac:spMk id="3" creationId="{AC166BAF-8F46-95FB-59E6-EB27C4B7A65A}"/>
          </ac:spMkLst>
        </pc:spChg>
      </pc:sldChg>
    </pc:docChg>
  </pc:docChgLst>
  <pc:docChgLst>
    <pc:chgData name="Daniel Papert" userId="S::papertd@asme.org::c5930ce5-9ad3-46e4-ba1c-fba90323ecbf" providerId="AD" clId="Web-{5636D850-534B-CF02-4A2C-3EBC155A523C}"/>
    <pc:docChg chg="modSld">
      <pc:chgData name="Daniel Papert" userId="S::papertd@asme.org::c5930ce5-9ad3-46e4-ba1c-fba90323ecbf" providerId="AD" clId="Web-{5636D850-534B-CF02-4A2C-3EBC155A523C}" dt="2024-10-08T15:38:30.812" v="17" actId="20577"/>
      <pc:docMkLst>
        <pc:docMk/>
      </pc:docMkLst>
      <pc:sldChg chg="modSp">
        <pc:chgData name="Daniel Papert" userId="S::papertd@asme.org::c5930ce5-9ad3-46e4-ba1c-fba90323ecbf" providerId="AD" clId="Web-{5636D850-534B-CF02-4A2C-3EBC155A523C}" dt="2024-10-08T15:38:07.639" v="1" actId="20577"/>
        <pc:sldMkLst>
          <pc:docMk/>
          <pc:sldMk cId="80732170" sldId="261"/>
        </pc:sldMkLst>
      </pc:sldChg>
      <pc:sldChg chg="modSp">
        <pc:chgData name="Daniel Papert" userId="S::papertd@asme.org::c5930ce5-9ad3-46e4-ba1c-fba90323ecbf" providerId="AD" clId="Web-{5636D850-534B-CF02-4A2C-3EBC155A523C}" dt="2024-10-08T15:38:30.812" v="17" actId="20577"/>
        <pc:sldMkLst>
          <pc:docMk/>
          <pc:sldMk cId="506796776" sldId="272"/>
        </pc:sldMkLst>
      </pc:sldChg>
    </pc:docChg>
  </pc:docChgLst>
  <pc:docChgLst>
    <pc:chgData name="Daniel Papert" userId="S::papertd@asme.org::c5930ce5-9ad3-46e4-ba1c-fba90323ecbf" providerId="AD" clId="Web-{6E343A1F-E27C-CAB5-1C62-5EC7821D3661}"/>
    <pc:docChg chg="modSld">
      <pc:chgData name="Daniel Papert" userId="S::papertd@asme.org::c5930ce5-9ad3-46e4-ba1c-fba90323ecbf" providerId="AD" clId="Web-{6E343A1F-E27C-CAB5-1C62-5EC7821D3661}" dt="2024-09-11T17:16:49.771" v="10" actId="20577"/>
      <pc:docMkLst>
        <pc:docMk/>
      </pc:docMkLst>
      <pc:sldChg chg="modSp">
        <pc:chgData name="Daniel Papert" userId="S::papertd@asme.org::c5930ce5-9ad3-46e4-ba1c-fba90323ecbf" providerId="AD" clId="Web-{6E343A1F-E27C-CAB5-1C62-5EC7821D3661}" dt="2024-09-11T17:16:49.771" v="10" actId="20577"/>
        <pc:sldMkLst>
          <pc:docMk/>
          <pc:sldMk cId="506796776" sldId="272"/>
        </pc:sldMkLst>
      </pc:sldChg>
    </pc:docChg>
  </pc:docChgLst>
  <pc:docChgLst>
    <pc:chgData name="Guler, Ismail (he/him/his)" userId="8bfbe011-62e6-43ee-b6ca-e31ae262d14a" providerId="ADAL" clId="{2BB4DC0D-BDF6-4DC9-B566-8FEACCCEC629}"/>
    <pc:docChg chg="delSld delMainMaster">
      <pc:chgData name="Guler, Ismail (he/him/his)" userId="8bfbe011-62e6-43ee-b6ca-e31ae262d14a" providerId="ADAL" clId="{2BB4DC0D-BDF6-4DC9-B566-8FEACCCEC629}" dt="2024-07-09T15:19:21.265" v="0" actId="2696"/>
      <pc:docMkLst>
        <pc:docMk/>
      </pc:docMkLst>
      <pc:sldChg chg="del">
        <pc:chgData name="Guler, Ismail (he/him/his)" userId="8bfbe011-62e6-43ee-b6ca-e31ae262d14a" providerId="ADAL" clId="{2BB4DC0D-BDF6-4DC9-B566-8FEACCCEC629}" dt="2024-07-09T15:19:21.265" v="0" actId="2696"/>
        <pc:sldMkLst>
          <pc:docMk/>
          <pc:sldMk cId="373883289" sldId="256"/>
        </pc:sldMkLst>
      </pc:sldChg>
      <pc:sldMasterChg chg="del delSldLayout">
        <pc:chgData name="Guler, Ismail (he/him/his)" userId="8bfbe011-62e6-43ee-b6ca-e31ae262d14a" providerId="ADAL" clId="{2BB4DC0D-BDF6-4DC9-B566-8FEACCCEC629}" dt="2024-07-09T15:19:21.265" v="0" actId="2696"/>
        <pc:sldMasterMkLst>
          <pc:docMk/>
          <pc:sldMasterMk cId="2031818068" sldId="2147483684"/>
        </pc:sldMasterMkLst>
        <pc:sldLayoutChg chg="del">
          <pc:chgData name="Guler, Ismail (he/him/his)" userId="8bfbe011-62e6-43ee-b6ca-e31ae262d14a" providerId="ADAL" clId="{2BB4DC0D-BDF6-4DC9-B566-8FEACCCEC629}" dt="2024-07-09T15:19:21.265" v="0" actId="2696"/>
          <pc:sldLayoutMkLst>
            <pc:docMk/>
            <pc:sldMasterMk cId="2031818068" sldId="2147483684"/>
            <pc:sldLayoutMk cId="489207202" sldId="2147483685"/>
          </pc:sldLayoutMkLst>
        </pc:sldLayoutChg>
        <pc:sldLayoutChg chg="del">
          <pc:chgData name="Guler, Ismail (he/him/his)" userId="8bfbe011-62e6-43ee-b6ca-e31ae262d14a" providerId="ADAL" clId="{2BB4DC0D-BDF6-4DC9-B566-8FEACCCEC629}" dt="2024-07-09T15:19:21.265" v="0" actId="2696"/>
          <pc:sldLayoutMkLst>
            <pc:docMk/>
            <pc:sldMasterMk cId="2031818068" sldId="2147483684"/>
            <pc:sldLayoutMk cId="1269040200" sldId="2147483686"/>
          </pc:sldLayoutMkLst>
        </pc:sldLayoutChg>
        <pc:sldLayoutChg chg="del">
          <pc:chgData name="Guler, Ismail (he/him/his)" userId="8bfbe011-62e6-43ee-b6ca-e31ae262d14a" providerId="ADAL" clId="{2BB4DC0D-BDF6-4DC9-B566-8FEACCCEC629}" dt="2024-07-09T15:19:21.265" v="0" actId="2696"/>
          <pc:sldLayoutMkLst>
            <pc:docMk/>
            <pc:sldMasterMk cId="2031818068" sldId="2147483684"/>
            <pc:sldLayoutMk cId="67528457" sldId="2147483687"/>
          </pc:sldLayoutMkLst>
        </pc:sldLayoutChg>
        <pc:sldLayoutChg chg="del">
          <pc:chgData name="Guler, Ismail (he/him/his)" userId="8bfbe011-62e6-43ee-b6ca-e31ae262d14a" providerId="ADAL" clId="{2BB4DC0D-BDF6-4DC9-B566-8FEACCCEC629}" dt="2024-07-09T15:19:21.265" v="0" actId="2696"/>
          <pc:sldLayoutMkLst>
            <pc:docMk/>
            <pc:sldMasterMk cId="2031818068" sldId="2147483684"/>
            <pc:sldLayoutMk cId="550821742" sldId="2147483688"/>
          </pc:sldLayoutMkLst>
        </pc:sldLayoutChg>
        <pc:sldLayoutChg chg="del">
          <pc:chgData name="Guler, Ismail (he/him/his)" userId="8bfbe011-62e6-43ee-b6ca-e31ae262d14a" providerId="ADAL" clId="{2BB4DC0D-BDF6-4DC9-B566-8FEACCCEC629}" dt="2024-07-09T15:19:21.265" v="0" actId="2696"/>
          <pc:sldLayoutMkLst>
            <pc:docMk/>
            <pc:sldMasterMk cId="2031818068" sldId="2147483684"/>
            <pc:sldLayoutMk cId="1496269614" sldId="2147483689"/>
          </pc:sldLayoutMkLst>
        </pc:sldLayoutChg>
        <pc:sldLayoutChg chg="del">
          <pc:chgData name="Guler, Ismail (he/him/his)" userId="8bfbe011-62e6-43ee-b6ca-e31ae262d14a" providerId="ADAL" clId="{2BB4DC0D-BDF6-4DC9-B566-8FEACCCEC629}" dt="2024-07-09T15:19:21.265" v="0" actId="2696"/>
          <pc:sldLayoutMkLst>
            <pc:docMk/>
            <pc:sldMasterMk cId="2031818068" sldId="2147483684"/>
            <pc:sldLayoutMk cId="2316674123" sldId="2147483690"/>
          </pc:sldLayoutMkLst>
        </pc:sldLayoutChg>
        <pc:sldLayoutChg chg="del">
          <pc:chgData name="Guler, Ismail (he/him/his)" userId="8bfbe011-62e6-43ee-b6ca-e31ae262d14a" providerId="ADAL" clId="{2BB4DC0D-BDF6-4DC9-B566-8FEACCCEC629}" dt="2024-07-09T15:19:21.265" v="0" actId="2696"/>
          <pc:sldLayoutMkLst>
            <pc:docMk/>
            <pc:sldMasterMk cId="2031818068" sldId="2147483684"/>
            <pc:sldLayoutMk cId="2781605496" sldId="2147483691"/>
          </pc:sldLayoutMkLst>
        </pc:sldLayoutChg>
        <pc:sldLayoutChg chg="del">
          <pc:chgData name="Guler, Ismail (he/him/his)" userId="8bfbe011-62e6-43ee-b6ca-e31ae262d14a" providerId="ADAL" clId="{2BB4DC0D-BDF6-4DC9-B566-8FEACCCEC629}" dt="2024-07-09T15:19:21.265" v="0" actId="2696"/>
          <pc:sldLayoutMkLst>
            <pc:docMk/>
            <pc:sldMasterMk cId="2031818068" sldId="2147483684"/>
            <pc:sldLayoutMk cId="139068001" sldId="2147483692"/>
          </pc:sldLayoutMkLst>
        </pc:sldLayoutChg>
        <pc:sldLayoutChg chg="del">
          <pc:chgData name="Guler, Ismail (he/him/his)" userId="8bfbe011-62e6-43ee-b6ca-e31ae262d14a" providerId="ADAL" clId="{2BB4DC0D-BDF6-4DC9-B566-8FEACCCEC629}" dt="2024-07-09T15:19:21.265" v="0" actId="2696"/>
          <pc:sldLayoutMkLst>
            <pc:docMk/>
            <pc:sldMasterMk cId="2031818068" sldId="2147483684"/>
            <pc:sldLayoutMk cId="1152337879" sldId="2147483693"/>
          </pc:sldLayoutMkLst>
        </pc:sldLayoutChg>
        <pc:sldLayoutChg chg="del">
          <pc:chgData name="Guler, Ismail (he/him/his)" userId="8bfbe011-62e6-43ee-b6ca-e31ae262d14a" providerId="ADAL" clId="{2BB4DC0D-BDF6-4DC9-B566-8FEACCCEC629}" dt="2024-07-09T15:19:21.265" v="0" actId="2696"/>
          <pc:sldLayoutMkLst>
            <pc:docMk/>
            <pc:sldMasterMk cId="2031818068" sldId="2147483684"/>
            <pc:sldLayoutMk cId="3222216452" sldId="2147483694"/>
          </pc:sldLayoutMkLst>
        </pc:sldLayoutChg>
        <pc:sldLayoutChg chg="del">
          <pc:chgData name="Guler, Ismail (he/him/his)" userId="8bfbe011-62e6-43ee-b6ca-e31ae262d14a" providerId="ADAL" clId="{2BB4DC0D-BDF6-4DC9-B566-8FEACCCEC629}" dt="2024-07-09T15:19:21.265" v="0" actId="2696"/>
          <pc:sldLayoutMkLst>
            <pc:docMk/>
            <pc:sldMasterMk cId="2031818068" sldId="2147483684"/>
            <pc:sldLayoutMk cId="296103457" sldId="2147483695"/>
          </pc:sldLayoutMkLst>
        </pc:sldLayoutChg>
      </pc:sldMasterChg>
    </pc:docChg>
  </pc:docChgLst>
  <pc:docChgLst>
    <pc:chgData name="VanDam, Noah E" userId="fa2c7f43-0124-4d53-9a73-4ca5bb88f5ff" providerId="ADAL" clId="{66056564-8648-4274-929B-56960A918DA7}"/>
    <pc:docChg chg="modSld">
      <pc:chgData name="VanDam, Noah E" userId="fa2c7f43-0124-4d53-9a73-4ca5bb88f5ff" providerId="ADAL" clId="{66056564-8648-4274-929B-56960A918DA7}" dt="2025-02-11T15:10:50.983" v="1" actId="1076"/>
      <pc:docMkLst>
        <pc:docMk/>
      </pc:docMkLst>
      <pc:sldChg chg="modSp mod">
        <pc:chgData name="VanDam, Noah E" userId="fa2c7f43-0124-4d53-9a73-4ca5bb88f5ff" providerId="ADAL" clId="{66056564-8648-4274-929B-56960A918DA7}" dt="2025-02-11T15:10:50.983" v="1" actId="1076"/>
        <pc:sldMkLst>
          <pc:docMk/>
          <pc:sldMk cId="506796776" sldId="272"/>
        </pc:sldMkLst>
        <pc:picChg chg="mod">
          <ac:chgData name="VanDam, Noah E" userId="fa2c7f43-0124-4d53-9a73-4ca5bb88f5ff" providerId="ADAL" clId="{66056564-8648-4274-929B-56960A918DA7}" dt="2025-02-11T15:10:50.983" v="1" actId="1076"/>
          <ac:picMkLst>
            <pc:docMk/>
            <pc:sldMk cId="506796776" sldId="272"/>
            <ac:picMk id="2" creationId="{C4822830-98C6-34ED-F7A8-99CC42088DE8}"/>
          </ac:picMkLst>
        </pc:picChg>
      </pc:sldChg>
    </pc:docChg>
  </pc:docChgLst>
  <pc:docChgLst>
    <pc:chgData name="VanDam, Noah E" userId="S::noah_vandam_uml.edu#ext#@asmestaff.onmicrosoft.com::c8defa5f-3a14-477a-9228-ec94b3a781bd" providerId="AD" clId="Web-{29BF554F-FDEA-E2F2-2367-A5BFB7658D87}"/>
    <pc:docChg chg="modSld">
      <pc:chgData name="VanDam, Noah E" userId="S::noah_vandam_uml.edu#ext#@asmestaff.onmicrosoft.com::c8defa5f-3a14-477a-9228-ec94b3a781bd" providerId="AD" clId="Web-{29BF554F-FDEA-E2F2-2367-A5BFB7658D87}" dt="2025-02-11T15:08:09.476" v="10" actId="1076"/>
      <pc:docMkLst>
        <pc:docMk/>
      </pc:docMkLst>
      <pc:sldChg chg="addSp modSp">
        <pc:chgData name="VanDam, Noah E" userId="S::noah_vandam_uml.edu#ext#@asmestaff.onmicrosoft.com::c8defa5f-3a14-477a-9228-ec94b3a781bd" providerId="AD" clId="Web-{29BF554F-FDEA-E2F2-2367-A5BFB7658D87}" dt="2025-02-11T15:08:09.476" v="10" actId="1076"/>
        <pc:sldMkLst>
          <pc:docMk/>
          <pc:sldMk cId="506796776" sldId="272"/>
        </pc:sldMkLst>
        <pc:spChg chg="mod">
          <ac:chgData name="VanDam, Noah E" userId="S::noah_vandam_uml.edu#ext#@asmestaff.onmicrosoft.com::c8defa5f-3a14-477a-9228-ec94b3a781bd" providerId="AD" clId="Web-{29BF554F-FDEA-E2F2-2367-A5BFB7658D87}" dt="2025-02-11T15:03:29.165" v="5" actId="20577"/>
          <ac:spMkLst>
            <pc:docMk/>
            <pc:sldMk cId="506796776" sldId="272"/>
            <ac:spMk id="4" creationId="{3A1F51C5-CBCF-DE19-A234-DD7C0F5E4D5E}"/>
          </ac:spMkLst>
        </pc:spChg>
        <pc:spChg chg="mod">
          <ac:chgData name="VanDam, Noah E" userId="S::noah_vandam_uml.edu#ext#@asmestaff.onmicrosoft.com::c8defa5f-3a14-477a-9228-ec94b3a781bd" providerId="AD" clId="Web-{29BF554F-FDEA-E2F2-2367-A5BFB7658D87}" dt="2025-02-11T15:08:03.476" v="8" actId="20577"/>
          <ac:spMkLst>
            <pc:docMk/>
            <pc:sldMk cId="506796776" sldId="272"/>
            <ac:spMk id="5" creationId="{B6DCC3CB-D572-623C-4DF2-94362F8C31EF}"/>
          </ac:spMkLst>
        </pc:spChg>
        <pc:picChg chg="add mod">
          <ac:chgData name="VanDam, Noah E" userId="S::noah_vandam_uml.edu#ext#@asmestaff.onmicrosoft.com::c8defa5f-3a14-477a-9228-ec94b3a781bd" providerId="AD" clId="Web-{29BF554F-FDEA-E2F2-2367-A5BFB7658D87}" dt="2025-02-11T15:08:09.476" v="10" actId="1076"/>
          <ac:picMkLst>
            <pc:docMk/>
            <pc:sldMk cId="506796776" sldId="272"/>
            <ac:picMk id="2" creationId="{C4822830-98C6-34ED-F7A8-99CC42088DE8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D53F66E-2C49-784D-B163-DE0108BC3920}" type="datetimeFigureOut">
              <a:t>2/11/2025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0E5B8D8-A526-FE41-9C73-74FF6BC427C5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13864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59F2C5-CD38-E94C-B689-83D798300338}" type="datetime1">
              <a:t>2/11/2025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B3A567-C260-624D-B035-2C71A5EFC3C9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4872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91E336-59BE-C04F-A9DA-F1F6AE1DF317}" type="datetime1">
              <a:t>2/11/2025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B3A567-C260-624D-B035-2C71A5EFC3C9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36345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0E2B22-6563-1342-A01C-F01C137E438F}" type="datetime1">
              <a:t>2/11/2025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B3A567-C260-624D-B035-2C71A5EFC3C9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427601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59F2C5-CD38-E94C-B689-83D798300338}" type="datetime1">
              <a:t>2/11/2025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B3A567-C260-624D-B035-2C71A5EFC3C9}" type="slidenum">
              <a:rPr lang="en-US"/>
              <a:t>‹#›</a:t>
            </a:fld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AC7BAA2-FE96-52B9-B5C2-475FF2521384}"/>
              </a:ext>
            </a:extLst>
          </p:cNvPr>
          <p:cNvSpPr/>
          <p:nvPr userDrawn="1"/>
        </p:nvSpPr>
        <p:spPr>
          <a:xfrm>
            <a:off x="0" y="4584700"/>
            <a:ext cx="12192000" cy="22733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105163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0118B3-80F3-B148-BCF7-A63830D0EF53}" type="datetime1">
              <a:t>2/11/2025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B3A567-C260-624D-B035-2C71A5EFC3C9}" type="slidenum">
              <a:rPr lang="en-US"/>
              <a:t>‹#›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ED7ACB08-0940-E4F0-500A-72E18A784D71}"/>
              </a:ext>
            </a:extLst>
          </p:cNvPr>
          <p:cNvCxnSpPr/>
          <p:nvPr userDrawn="1"/>
        </p:nvCxnSpPr>
        <p:spPr>
          <a:xfrm>
            <a:off x="838200" y="1030514"/>
            <a:ext cx="105156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6634500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393605-D9DE-2648-94A0-FAA2585AB8CB}" type="datetime1">
              <a:t>2/11/2025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B3A567-C260-624D-B035-2C71A5EFC3C9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20302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CB54F-CE47-AA42-B15A-E68D54DBAAA5}" type="datetime1">
              <a:t>2/11/2025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B3A567-C260-624D-B035-2C71A5EFC3C9}" type="slidenum">
              <a:rPr lang="en-US"/>
              <a:t>‹#›</a:t>
            </a:fld>
            <a:endParaRPr lang="en-US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05B2C874-160E-D9CC-5D50-7E722B1345A0}"/>
              </a:ext>
            </a:extLst>
          </p:cNvPr>
          <p:cNvCxnSpPr/>
          <p:nvPr userDrawn="1"/>
        </p:nvCxnSpPr>
        <p:spPr>
          <a:xfrm>
            <a:off x="838200" y="1030514"/>
            <a:ext cx="105156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9871145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D7F16-1BEC-B644-80CD-535FBD14FB72}" type="datetime1">
              <a:t>2/11/2025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B3A567-C260-624D-B035-2C71A5EFC3C9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882112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1F03C9-BD13-1342-AFCE-50FC6C72E145}" type="datetime1">
              <a:t>2/11/2025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B3A567-C260-624D-B035-2C71A5EFC3C9}" type="slidenum">
              <a:rPr lang="en-US"/>
              <a:t>‹#›</a:t>
            </a:fld>
            <a:endParaRPr lang="en-US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00CB0CFD-84A0-F108-77CE-D7E460D4CBBC}"/>
              </a:ext>
            </a:extLst>
          </p:cNvPr>
          <p:cNvCxnSpPr/>
          <p:nvPr userDrawn="1"/>
        </p:nvCxnSpPr>
        <p:spPr>
          <a:xfrm>
            <a:off x="838200" y="1030514"/>
            <a:ext cx="105156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9601886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F4426C-91E2-E344-BE77-719C864A13CB}" type="datetime1">
              <a:t>2/11/2025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B3A567-C260-624D-B035-2C71A5EFC3C9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901491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505250-A203-FD48-95A7-75323484C62F}" type="datetime1">
              <a:t>2/11/2025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B3A567-C260-624D-B035-2C71A5EFC3C9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41545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0118B3-80F3-B148-BCF7-A63830D0EF53}" type="datetime1">
              <a:t>2/11/2025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B3A567-C260-624D-B035-2C71A5EFC3C9}" type="slidenum">
              <a:rPr lang="en-US"/>
              <a:t>‹#›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ED7ACB08-0940-E4F0-500A-72E18A784D71}"/>
              </a:ext>
            </a:extLst>
          </p:cNvPr>
          <p:cNvCxnSpPr/>
          <p:nvPr userDrawn="1"/>
        </p:nvCxnSpPr>
        <p:spPr>
          <a:xfrm>
            <a:off x="838200" y="1030514"/>
            <a:ext cx="105156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0088829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5F65B4-838A-8544-BF34-F7436B4ACB51}" type="datetime1">
              <a:t>2/11/2025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B3A567-C260-624D-B035-2C71A5EFC3C9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500287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91E336-59BE-C04F-A9DA-F1F6AE1DF317}" type="datetime1">
              <a:t>2/11/2025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B3A567-C260-624D-B035-2C71A5EFC3C9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935544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0E2B22-6563-1342-A01C-F01C137E438F}" type="datetime1">
              <a:t>2/11/2025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B3A567-C260-624D-B035-2C71A5EFC3C9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97548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393605-D9DE-2648-94A0-FAA2585AB8CB}" type="datetime1">
              <a:t>2/11/2025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B3A567-C260-624D-B035-2C71A5EFC3C9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36566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DCB54F-CE47-AA42-B15A-E68D54DBAAA5}" type="datetime1">
              <a:t>2/11/2025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B3A567-C260-624D-B035-2C71A5EFC3C9}" type="slidenum">
              <a:rPr lang="en-US"/>
              <a:t>‹#›</a:t>
            </a:fld>
            <a:endParaRPr lang="en-US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05B2C874-160E-D9CC-5D50-7E722B1345A0}"/>
              </a:ext>
            </a:extLst>
          </p:cNvPr>
          <p:cNvCxnSpPr/>
          <p:nvPr userDrawn="1"/>
        </p:nvCxnSpPr>
        <p:spPr>
          <a:xfrm>
            <a:off x="838200" y="1030514"/>
            <a:ext cx="105156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458724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3D7F16-1BEC-B644-80CD-535FBD14FB72}" type="datetime1">
              <a:t>2/11/2025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B3A567-C260-624D-B035-2C71A5EFC3C9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11879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1F03C9-BD13-1342-AFCE-50FC6C72E145}" type="datetime1">
              <a:t>2/11/2025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B3A567-C260-624D-B035-2C71A5EFC3C9}" type="slidenum">
              <a:rPr lang="en-US"/>
              <a:t>‹#›</a:t>
            </a:fld>
            <a:endParaRPr lang="en-US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00CB0CFD-84A0-F108-77CE-D7E460D4CBBC}"/>
              </a:ext>
            </a:extLst>
          </p:cNvPr>
          <p:cNvCxnSpPr/>
          <p:nvPr userDrawn="1"/>
        </p:nvCxnSpPr>
        <p:spPr>
          <a:xfrm>
            <a:off x="838200" y="1030514"/>
            <a:ext cx="1051560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418050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F4426C-91E2-E344-BE77-719C864A13CB}" type="datetime1">
              <a:t>2/11/2025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B3A567-C260-624D-B035-2C71A5EFC3C9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95788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505250-A203-FD48-95A7-75323484C62F}" type="datetime1">
              <a:t>2/11/2025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B3A567-C260-624D-B035-2C71A5EFC3C9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18042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5F65B4-838A-8544-BF34-F7436B4ACB51}" type="datetime1">
              <a:t>2/11/2025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B3A567-C260-624D-B035-2C71A5EFC3C9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65315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4927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291771"/>
            <a:ext cx="10515600" cy="48851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4348C7-35FE-2441-A8CE-8B5AE35B2E0A}" type="datetime1">
              <a:t>2/11/2025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B3A567-C260-624D-B035-2C71A5EFC3C9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57726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4927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291771"/>
            <a:ext cx="10515600" cy="48851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4348C7-35FE-2441-A8CE-8B5AE35B2E0A}" type="datetime1">
              <a:t>2/11/2025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B3A567-C260-624D-B035-2C71A5EFC3C9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72444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creativecommons.org/licenses/by/4.0/" TargetMode="Externa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asme.org/codes-standards/find-codes-standards/standard-for-verification-and-validation-in-computational-solid-mechanics" TargetMode="External"/><Relationship Id="rId2" Type="http://schemas.openxmlformats.org/officeDocument/2006/relationships/hyperlink" Target="https://www.asme.org/codes-standards/find-codes-standards/verification-validation-and-uncertainty-quantification-terminology-in-computational-modeling-and-simulation/2022/pdf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asme.org/codes-standards/find-codes-standards/standard-for-verification-and-validation-in-computational-fluid-dynamics-and-heat-transfer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3A1F51C5-CBCF-DE19-A234-DD7C0F5E4D5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09600" y="1122363"/>
            <a:ext cx="10972800" cy="2387600"/>
          </a:xfrm>
        </p:spPr>
        <p:txBody>
          <a:bodyPr anchor="ctr"/>
          <a:lstStyle/>
          <a:p>
            <a:r>
              <a:rPr lang="en-US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Introduction to VVUQ | Part 2</a:t>
            </a:r>
            <a:br>
              <a:rPr lang="en-US" b="1" dirty="0"/>
            </a:br>
            <a:r>
              <a:rPr lang="en-US" b="1" dirty="0"/>
              <a:t>Verification</a:t>
            </a:r>
            <a:endParaRPr lang="en-US" b="1">
              <a:ea typeface="Calibri Light"/>
              <a:cs typeface="Calibri Light"/>
            </a:endParaRP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B6DCC3CB-D572-623C-4DF2-94362F8C31E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82650" y="5174159"/>
            <a:ext cx="10426700" cy="1274762"/>
          </a:xfrm>
        </p:spPr>
        <p:txBody>
          <a:bodyPr vert="horz" lIns="91440" tIns="45720" rIns="91440" bIns="45720" rtlCol="0" anchor="t">
            <a:noAutofit/>
          </a:bodyPr>
          <a:lstStyle/>
          <a:p>
            <a:pPr algn="l"/>
            <a:r>
              <a:rPr lang="en-US" sz="2000" b="1" dirty="0">
                <a:solidFill>
                  <a:schemeClr val="tx2">
                    <a:lumMod val="75000"/>
                  </a:schemeClr>
                </a:solidFill>
              </a:rPr>
              <a:t>Task Group on VVUQ Concepts in Engineering Education</a:t>
            </a:r>
          </a:p>
          <a:p>
            <a:pPr algn="l"/>
            <a:r>
              <a:rPr lang="en-US" sz="2000" dirty="0">
                <a:solidFill>
                  <a:schemeClr val="tx2">
                    <a:lumMod val="75000"/>
                  </a:schemeClr>
                </a:solidFill>
              </a:rPr>
              <a:t>ASME Codes &amp; Standards | Committee on Verification, Validation, and Uncertainty Quantification</a:t>
            </a:r>
          </a:p>
          <a:p>
            <a:pPr algn="l"/>
            <a:r>
              <a:rPr lang="en-US" sz="1600" dirty="0">
                <a:solidFill>
                  <a:schemeClr val="tx2">
                    <a:lumMod val="75000"/>
                  </a:schemeClr>
                </a:solidFill>
              </a:rPr>
              <a:t>Contacts: Lydia Stanford (stanfordl@asme.org)​ | Daniel </a:t>
            </a:r>
            <a:r>
              <a:rPr lang="en-US" sz="1600" dirty="0" err="1">
                <a:solidFill>
                  <a:schemeClr val="tx2">
                    <a:lumMod val="75000"/>
                  </a:schemeClr>
                </a:solidFill>
              </a:rPr>
              <a:t>Papert</a:t>
            </a:r>
            <a:r>
              <a:rPr lang="en-US" sz="1600" dirty="0">
                <a:solidFill>
                  <a:schemeClr val="tx2">
                    <a:lumMod val="75000"/>
                  </a:schemeClr>
                </a:solidFill>
              </a:rPr>
              <a:t> (papertd@asme.org​)</a:t>
            </a:r>
            <a:endParaRPr lang="en-US" sz="1600" dirty="0">
              <a:solidFill>
                <a:schemeClr val="tx2">
                  <a:lumMod val="75000"/>
                </a:schemeClr>
              </a:solidFill>
              <a:ea typeface="Calibri"/>
              <a:cs typeface="Calibri"/>
            </a:endParaRPr>
          </a:p>
          <a:p>
            <a:pPr algn="l"/>
            <a:r>
              <a:rPr lang="en-US" sz="1100" dirty="0">
                <a:solidFill>
                  <a:schemeClr val="tx2">
                    <a:lumMod val="75000"/>
                  </a:schemeClr>
                </a:solidFill>
              </a:rPr>
              <a:t>V. 1, February 11, 2025</a:t>
            </a:r>
            <a:endParaRPr lang="en-US" dirty="0">
              <a:solidFill>
                <a:schemeClr val="tx2">
                  <a:lumMod val="75000"/>
                </a:schemeClr>
              </a:solidFill>
            </a:endParaRPr>
          </a:p>
          <a:p>
            <a:pPr algn="l">
              <a:spcBef>
                <a:spcPts val="0"/>
              </a:spcBef>
            </a:pPr>
            <a:r>
              <a:rPr lang="en-US" sz="1100" dirty="0">
                <a:solidFill>
                  <a:schemeClr val="tx2">
                    <a:lumMod val="75000"/>
                  </a:schemeClr>
                </a:solidFill>
              </a:rPr>
              <a:t>© 2025 by ASME Task Group on VVUQ in Engineering Education is licensed under CC BY 4.0. To view a copy of this license, visit </a:t>
            </a:r>
            <a:r>
              <a:rPr lang="en-US" sz="1100" dirty="0">
                <a:solidFill>
                  <a:schemeClr val="tx2">
                    <a:lumMod val="75000"/>
                  </a:schemeClr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https://creativecommons.org/licenses/by/4.0/</a:t>
            </a:r>
            <a:endParaRPr lang="en-US">
              <a:solidFill>
                <a:schemeClr val="tx2">
                  <a:lumMod val="75000"/>
                </a:schemeClr>
              </a:solidFill>
            </a:endParaRPr>
          </a:p>
        </p:txBody>
      </p:sp>
      <p:pic>
        <p:nvPicPr>
          <p:cNvPr id="2" name="Picture 1" descr="A purple and white logo&#10;&#10;AI-generated content may be incorrect.">
            <a:extLst>
              <a:ext uri="{FF2B5EF4-FFF2-40B4-BE49-F238E27FC236}">
                <a16:creationId xmlns:a16="http://schemas.microsoft.com/office/drawing/2014/main" id="{C4822830-98C6-34ED-F7A8-99CC42088DE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" y="457200"/>
            <a:ext cx="1552575" cy="619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67967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74D5CB-5E30-61D6-82A4-0E878FB6E3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Module Outline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116AD6-F335-B4BC-B601-B3F43B2AF8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What is verification, and why do we care?</a:t>
            </a:r>
          </a:p>
          <a:p>
            <a:r>
              <a:rPr lang="en-US" dirty="0"/>
              <a:t>Verification activities: code and solution verification</a:t>
            </a:r>
          </a:p>
          <a:p>
            <a:r>
              <a:rPr lang="en-US" dirty="0"/>
              <a:t>How is code verification performed?</a:t>
            </a:r>
          </a:p>
          <a:p>
            <a:r>
              <a:rPr lang="en-US" dirty="0"/>
              <a:t>How is solution verification performed?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873DB8A-F020-1EB3-ACDE-A5FA2F8828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B3A567-C260-624D-B035-2C71A5EFC3C9}" type="slidenum">
              <a:rPr lang="en-US"/>
              <a:t>2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775F8BE-E79F-67F6-8510-5FBC6AB26C5F}"/>
              </a:ext>
            </a:extLst>
          </p:cNvPr>
          <p:cNvSpPr txBox="1"/>
          <p:nvPr/>
        </p:nvSpPr>
        <p:spPr>
          <a:xfrm>
            <a:off x="236913" y="6362070"/>
            <a:ext cx="1500732" cy="261610"/>
          </a:xfrm>
          <a:prstGeom prst="rect">
            <a:avLst/>
          </a:prstGeom>
          <a:noFill/>
        </p:spPr>
        <p:txBody>
          <a:bodyPr wrap="none" lIns="91440" tIns="45720" rIns="91440" bIns="45720" rtlCol="0" anchor="t">
            <a:spAutoFit/>
          </a:bodyPr>
          <a:lstStyle/>
          <a:p>
            <a:r>
              <a:rPr lang="en-US" sz="1100" dirty="0">
                <a:solidFill>
                  <a:schemeClr val="accent3"/>
                </a:solidFill>
              </a:rPr>
              <a:t>v. 1, February 11, 2025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64990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569123-D34B-4CAE-A29F-EE6DF55632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49275"/>
          </a:xfrm>
        </p:spPr>
        <p:txBody>
          <a:bodyPr>
            <a:normAutofit/>
          </a:bodyPr>
          <a:lstStyle/>
          <a:p>
            <a:r>
              <a:rPr lang="en-US" dirty="0"/>
              <a:t>What is verification and why do we care?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0CB952-53A9-E554-3550-919AF2C234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307537"/>
            <a:ext cx="10515599" cy="4931608"/>
          </a:xfrm>
        </p:spPr>
        <p:txBody>
          <a:bodyPr>
            <a:normAutofit/>
          </a:bodyPr>
          <a:lstStyle/>
          <a:p>
            <a:r>
              <a:rPr lang="en-US" dirty="0"/>
              <a:t>Verification is the process that establishes the </a:t>
            </a:r>
            <a:r>
              <a:rPr lang="en-US" i="1" dirty="0"/>
              <a:t>mathematical correctness </a:t>
            </a:r>
            <a:r>
              <a:rPr lang="en-US" dirty="0"/>
              <a:t>and</a:t>
            </a:r>
            <a:r>
              <a:rPr lang="en-US" i="1" dirty="0"/>
              <a:t> numerical accuracy</a:t>
            </a:r>
            <a:r>
              <a:rPr lang="en-US" dirty="0"/>
              <a:t> of the computational model result.</a:t>
            </a:r>
          </a:p>
          <a:p>
            <a:r>
              <a:rPr lang="en-US" dirty="0"/>
              <a:t>Verification includes two different activities: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sz="2000" b="1" dirty="0"/>
              <a:t>Code verification</a:t>
            </a:r>
            <a:r>
              <a:rPr lang="en-US" sz="2000" dirty="0"/>
              <a:t> is t</a:t>
            </a:r>
            <a:r>
              <a:rPr lang="en-GB" sz="2000" b="0" i="0" u="none" strike="noStrike" baseline="0" dirty="0"/>
              <a:t>he process of determining that the mathematical model is correctly implemented in the computer code.</a:t>
            </a:r>
            <a:r>
              <a:rPr lang="en-GB" sz="2000" dirty="0"/>
              <a:t> Code verification</a:t>
            </a:r>
            <a:r>
              <a:rPr lang="pt-PT" sz="2000" dirty="0"/>
              <a:t> </a:t>
            </a:r>
            <a:r>
              <a:rPr lang="pt-PT" sz="2000" i="1" dirty="0" err="1"/>
              <a:t>evaluates</a:t>
            </a:r>
            <a:r>
              <a:rPr lang="pt-PT" sz="2000" dirty="0"/>
              <a:t> </a:t>
            </a:r>
            <a:r>
              <a:rPr lang="pt-PT" sz="2000" dirty="0" err="1"/>
              <a:t>the</a:t>
            </a:r>
            <a:r>
              <a:rPr lang="pt-PT" sz="2000" dirty="0"/>
              <a:t> </a:t>
            </a:r>
            <a:r>
              <a:rPr lang="pt-PT" sz="2000" dirty="0" err="1"/>
              <a:t>numerical</a:t>
            </a:r>
            <a:r>
              <a:rPr lang="pt-PT" sz="2000" dirty="0"/>
              <a:t> error </a:t>
            </a:r>
            <a:r>
              <a:rPr lang="pt-PT" sz="2000" dirty="0" err="1"/>
              <a:t>using</a:t>
            </a:r>
            <a:r>
              <a:rPr lang="pt-PT" sz="2000" dirty="0"/>
              <a:t> a </a:t>
            </a:r>
            <a:r>
              <a:rPr lang="pt-PT" sz="2000" dirty="0" err="1"/>
              <a:t>reference</a:t>
            </a:r>
            <a:r>
              <a:rPr lang="pt-PT" sz="2000" dirty="0"/>
              <a:t> </a:t>
            </a:r>
            <a:r>
              <a:rPr lang="pt-PT" sz="2000" dirty="0" err="1"/>
              <a:t>solution</a:t>
            </a:r>
            <a:r>
              <a:rPr lang="pt-PT" sz="2000" dirty="0"/>
              <a:t>.</a:t>
            </a:r>
            <a:endParaRPr lang="en-US" sz="2000" dirty="0"/>
          </a:p>
          <a:p>
            <a:pPr marL="914400" lvl="1" indent="-457200">
              <a:buAutoNum type="arabicPeriod" startAt="2"/>
            </a:pPr>
            <a:r>
              <a:rPr lang="en-US" sz="2000" b="1" dirty="0"/>
              <a:t>Solution verification</a:t>
            </a:r>
            <a:r>
              <a:rPr lang="en-US" sz="2000" dirty="0"/>
              <a:t> is t</a:t>
            </a:r>
            <a:r>
              <a:rPr lang="en-GB" sz="2000" b="0" i="0" u="none" strike="noStrike" baseline="0" dirty="0"/>
              <a:t>he process of determining the numerical accuracy of an output quantity of the computational model for the application of interest. Solution verification </a:t>
            </a:r>
            <a:r>
              <a:rPr lang="pt-PT" sz="2000" i="1" dirty="0" err="1"/>
              <a:t>estimates</a:t>
            </a:r>
            <a:r>
              <a:rPr lang="pt-PT" sz="2000" dirty="0"/>
              <a:t> </a:t>
            </a:r>
            <a:r>
              <a:rPr lang="pt-PT" sz="2000" dirty="0" err="1"/>
              <a:t>the</a:t>
            </a:r>
            <a:r>
              <a:rPr lang="pt-PT" sz="2000" dirty="0"/>
              <a:t> </a:t>
            </a:r>
            <a:r>
              <a:rPr lang="pt-PT" sz="2000" dirty="0" err="1"/>
              <a:t>numerical</a:t>
            </a:r>
            <a:r>
              <a:rPr lang="pt-PT" sz="2000" dirty="0"/>
              <a:t> error </a:t>
            </a:r>
            <a:r>
              <a:rPr lang="pt-PT" sz="2000" dirty="0" err="1"/>
              <a:t>of</a:t>
            </a:r>
            <a:r>
              <a:rPr lang="pt-PT" sz="2000" dirty="0"/>
              <a:t> </a:t>
            </a:r>
            <a:r>
              <a:rPr lang="pt-PT" sz="2000" dirty="0" err="1"/>
              <a:t>the</a:t>
            </a:r>
            <a:r>
              <a:rPr lang="pt-PT" sz="2000" dirty="0"/>
              <a:t> output </a:t>
            </a:r>
            <a:r>
              <a:rPr lang="pt-PT" sz="2000" dirty="0" err="1"/>
              <a:t>quantity</a:t>
            </a:r>
            <a:r>
              <a:rPr lang="pt-PT" sz="2000" dirty="0"/>
              <a:t> </a:t>
            </a:r>
            <a:r>
              <a:rPr lang="pt-PT" sz="2000" dirty="0" err="1"/>
              <a:t>of</a:t>
            </a:r>
            <a:r>
              <a:rPr lang="pt-PT" sz="2000" dirty="0"/>
              <a:t> </a:t>
            </a:r>
            <a:r>
              <a:rPr lang="pt-PT" sz="2000" dirty="0" err="1"/>
              <a:t>interest</a:t>
            </a:r>
            <a:r>
              <a:rPr lang="pt-PT" sz="2000" dirty="0"/>
              <a:t>.</a:t>
            </a:r>
            <a:endParaRPr lang="en-US" dirty="0"/>
          </a:p>
          <a:p>
            <a:endParaRPr lang="pt-PT" sz="20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8F597B7-64F8-E797-2EE3-7BA5AA0E42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68B3A567-C260-624D-B035-2C71A5EFC3C9}" type="slidenum">
              <a:rPr lang="en-US"/>
              <a:pPr/>
              <a:t>3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E14CDCB-B0B4-1713-EF9A-F1DB0B6581EC}"/>
              </a:ext>
            </a:extLst>
          </p:cNvPr>
          <p:cNvSpPr txBox="1"/>
          <p:nvPr/>
        </p:nvSpPr>
        <p:spPr>
          <a:xfrm>
            <a:off x="236913" y="6362070"/>
            <a:ext cx="1500732" cy="261610"/>
          </a:xfrm>
          <a:prstGeom prst="rect">
            <a:avLst/>
          </a:prstGeom>
          <a:noFill/>
        </p:spPr>
        <p:txBody>
          <a:bodyPr wrap="none" lIns="91440" tIns="45720" rIns="91440" bIns="45720" rtlCol="0" anchor="t">
            <a:spAutoFit/>
          </a:bodyPr>
          <a:lstStyle/>
          <a:p>
            <a:r>
              <a:rPr lang="en-US" sz="1100" dirty="0">
                <a:solidFill>
                  <a:schemeClr val="accent3"/>
                </a:solidFill>
              </a:rPr>
              <a:t>v. 1, February 11, 2025</a:t>
            </a:r>
            <a:endParaRPr lang="en-US" dirty="0">
              <a:solidFill>
                <a:schemeClr val="accent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226098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1E60A4-46ED-E0D4-D8CF-C82E90C1C8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Verification activities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5C4C1D9-14C1-D13E-292E-FE53BAB9C7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B3A567-C260-624D-B035-2C71A5EFC3C9}" type="slidenum">
              <a:rPr lang="en-US" smtClean="0"/>
              <a:t>4</a:t>
            </a:fld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886CE428-DB3F-A1F7-DDCB-5388E0BC8B35}"/>
                  </a:ext>
                </a:extLst>
              </p:cNvPr>
              <p:cNvSpPr/>
              <p:nvPr/>
            </p:nvSpPr>
            <p:spPr>
              <a:xfrm>
                <a:off x="1842806" y="2410647"/>
                <a:ext cx="1885445" cy="551225"/>
              </a:xfrm>
              <a:prstGeom prst="rect">
                <a:avLst/>
              </a:pr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sz="1400" b="1"/>
                  <a:t>Model Input Data</a:t>
                </a:r>
              </a:p>
              <a:p>
                <a:pPr algn="ctr"/>
                <a14:m>
                  <m:oMath xmlns:m="http://schemas.openxmlformats.org/officeDocument/2006/math">
                    <m:sSub>
                      <m:sSubPr>
                        <m:ctrlPr>
                          <a:rPr lang="en-US" sz="1400" b="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400" b="0" i="1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n-US" sz="1400" b="0" i="1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en-US" sz="1400"/>
                  <a:t>   </a:t>
                </a:r>
                <a14:m>
                  <m:oMath xmlns:m="http://schemas.openxmlformats.org/officeDocument/2006/math">
                    <m:r>
                      <a:rPr lang="en-US" sz="1400" i="1">
                        <a:latin typeface="Cambria Math" panose="02040503050406030204" pitchFamily="18" charset="0"/>
                      </a:rPr>
                      <m:t>𝑖</m:t>
                    </m:r>
                    <m:r>
                      <a:rPr lang="en-US" sz="1400" i="1">
                        <a:latin typeface="Cambria Math" panose="02040503050406030204" pitchFamily="18" charset="0"/>
                      </a:rPr>
                      <m:t>=1,2,…,</m:t>
                    </m:r>
                    <m:r>
                      <a:rPr lang="en-US" sz="1400" i="1">
                        <a:latin typeface="Cambria Math" panose="02040503050406030204" pitchFamily="18" charset="0"/>
                      </a:rPr>
                      <m:t>𝑁</m:t>
                    </m:r>
                  </m:oMath>
                </a14:m>
                <a:endParaRPr lang="en-US" sz="1400"/>
              </a:p>
            </p:txBody>
          </p:sp>
        </mc:Choice>
        <mc:Fallback xmlns=""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886CE428-DB3F-A1F7-DDCB-5388E0BC8B35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42806" y="2410647"/>
                <a:ext cx="1885445" cy="551225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Rounded Rectangle 8">
                <a:extLst>
                  <a:ext uri="{FF2B5EF4-FFF2-40B4-BE49-F238E27FC236}">
                    <a16:creationId xmlns:a16="http://schemas.microsoft.com/office/drawing/2014/main" id="{519D0802-9636-A144-9BD4-87CC42EB8114}"/>
                  </a:ext>
                </a:extLst>
              </p:cNvPr>
              <p:cNvSpPr/>
              <p:nvPr/>
            </p:nvSpPr>
            <p:spPr>
              <a:xfrm>
                <a:off x="4649868" y="2410647"/>
                <a:ext cx="1885445" cy="551225"/>
              </a:xfrm>
              <a:prstGeom prst="roundRect">
                <a:avLst>
                  <a:gd name="adj" fmla="val 25634"/>
                </a:avLst>
              </a:prstGeom>
              <a:solidFill>
                <a:schemeClr val="bg1">
                  <a:lumMod val="85000"/>
                </a:schemeClr>
              </a:solidFill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sz="1400" b="1"/>
                  <a:t>Mathematical Model</a:t>
                </a:r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400" i="1">
                          <a:latin typeface="Cambria Math" panose="02040503050406030204" pitchFamily="18" charset="0"/>
                        </a:rPr>
                        <m:t>𝑓</m:t>
                      </m:r>
                      <m:d>
                        <m:dPr>
                          <m:ctrlPr>
                            <a:rPr lang="en-US" sz="14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14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400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sz="1400" i="1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sub>
                          </m:sSub>
                        </m:e>
                      </m:d>
                    </m:oMath>
                  </m:oMathPara>
                </a14:m>
                <a:endParaRPr lang="en-US" sz="1400"/>
              </a:p>
            </p:txBody>
          </p:sp>
        </mc:Choice>
        <mc:Fallback xmlns="">
          <p:sp>
            <p:nvSpPr>
              <p:cNvPr id="6" name="Rounded Rectangle 8">
                <a:extLst>
                  <a:ext uri="{FF2B5EF4-FFF2-40B4-BE49-F238E27FC236}">
                    <a16:creationId xmlns:a16="http://schemas.microsoft.com/office/drawing/2014/main" id="{519D0802-9636-A144-9BD4-87CC42EB8114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49868" y="2410647"/>
                <a:ext cx="1885445" cy="551225"/>
              </a:xfrm>
              <a:prstGeom prst="roundRect">
                <a:avLst>
                  <a:gd name="adj" fmla="val 25634"/>
                </a:avLst>
              </a:prstGeom>
              <a:blipFill>
                <a:blip r:embed="rId3"/>
                <a:stretch>
                  <a:fillRect b="-222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Rounded Rectangle 1">
                <a:extLst>
                  <a:ext uri="{FF2B5EF4-FFF2-40B4-BE49-F238E27FC236}">
                    <a16:creationId xmlns:a16="http://schemas.microsoft.com/office/drawing/2014/main" id="{E2F9B462-2515-3071-6430-2908FD52BDD1}"/>
                  </a:ext>
                </a:extLst>
              </p:cNvPr>
              <p:cNvSpPr/>
              <p:nvPr/>
            </p:nvSpPr>
            <p:spPr>
              <a:xfrm>
                <a:off x="4649867" y="3163760"/>
                <a:ext cx="1885445" cy="551225"/>
              </a:xfrm>
              <a:prstGeom prst="roundRect">
                <a:avLst>
                  <a:gd name="adj" fmla="val 25634"/>
                </a:avLst>
              </a:prstGeom>
              <a:solidFill>
                <a:schemeClr val="bg1">
                  <a:lumMod val="85000"/>
                </a:schemeClr>
              </a:solidFill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sz="1400" b="1"/>
                  <a:t>Computational Model</a:t>
                </a:r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acc>
                        <m:accPr>
                          <m:chr m:val="̃"/>
                          <m:ctrlPr>
                            <a:rPr lang="en-US" sz="1400" b="0" i="1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1400" b="0" i="1">
                              <a:latin typeface="Cambria Math" panose="02040503050406030204" pitchFamily="18" charset="0"/>
                            </a:rPr>
                            <m:t>𝑓</m:t>
                          </m:r>
                        </m:e>
                      </m:acc>
                      <m:d>
                        <m:dPr>
                          <m:ctrlPr>
                            <a:rPr lang="en-US" sz="14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14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400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sz="1400" i="1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sub>
                          </m:sSub>
                        </m:e>
                      </m:d>
                    </m:oMath>
                  </m:oMathPara>
                </a14:m>
                <a:endParaRPr lang="en-US" sz="1400"/>
              </a:p>
            </p:txBody>
          </p:sp>
        </mc:Choice>
        <mc:Fallback xmlns="">
          <p:sp>
            <p:nvSpPr>
              <p:cNvPr id="7" name="Rounded Rectangle 1">
                <a:extLst>
                  <a:ext uri="{FF2B5EF4-FFF2-40B4-BE49-F238E27FC236}">
                    <a16:creationId xmlns:a16="http://schemas.microsoft.com/office/drawing/2014/main" id="{E2F9B462-2515-3071-6430-2908FD52BDD1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49867" y="3163760"/>
                <a:ext cx="1885445" cy="551225"/>
              </a:xfrm>
              <a:prstGeom prst="roundRect">
                <a:avLst>
                  <a:gd name="adj" fmla="val 25634"/>
                </a:avLst>
              </a:prstGeom>
              <a:blipFill>
                <a:blip r:embed="rId4"/>
                <a:stretch>
                  <a:fillRect b="-444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9318A1E1-1661-FC92-C1B0-E56A8DC6EEF4}"/>
              </a:ext>
            </a:extLst>
          </p:cNvPr>
          <p:cNvCxnSpPr>
            <a:cxnSpLocks/>
            <a:stCxn id="6" idx="2"/>
            <a:endCxn id="7" idx="0"/>
          </p:cNvCxnSpPr>
          <p:nvPr/>
        </p:nvCxnSpPr>
        <p:spPr>
          <a:xfrm flipH="1">
            <a:off x="5592590" y="2961872"/>
            <a:ext cx="1" cy="201888"/>
          </a:xfrm>
          <a:prstGeom prst="straightConnector1">
            <a:avLst/>
          </a:prstGeom>
          <a:ln w="12700">
            <a:solidFill>
              <a:schemeClr val="tx1"/>
            </a:solidFill>
            <a:tailEnd type="triangle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8">
            <a:extLst>
              <a:ext uri="{FF2B5EF4-FFF2-40B4-BE49-F238E27FC236}">
                <a16:creationId xmlns:a16="http://schemas.microsoft.com/office/drawing/2014/main" id="{EC85D9AE-0135-E204-5176-8E0B0EC1F49A}"/>
              </a:ext>
            </a:extLst>
          </p:cNvPr>
          <p:cNvSpPr/>
          <p:nvPr/>
        </p:nvSpPr>
        <p:spPr>
          <a:xfrm>
            <a:off x="6709754" y="2635143"/>
            <a:ext cx="915421" cy="430887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US" sz="1400" b="1">
                <a:solidFill>
                  <a:srgbClr val="C00000"/>
                </a:solidFill>
              </a:rPr>
              <a:t>Code Verification</a:t>
            </a:r>
          </a:p>
        </p:txBody>
      </p:sp>
      <p:sp>
        <p:nvSpPr>
          <p:cNvPr id="10" name="Arc 9">
            <a:extLst>
              <a:ext uri="{FF2B5EF4-FFF2-40B4-BE49-F238E27FC236}">
                <a16:creationId xmlns:a16="http://schemas.microsoft.com/office/drawing/2014/main" id="{C2EA2A6B-F266-A944-1CBE-0CAF9015A7DC}"/>
              </a:ext>
            </a:extLst>
          </p:cNvPr>
          <p:cNvSpPr/>
          <p:nvPr/>
        </p:nvSpPr>
        <p:spPr>
          <a:xfrm rot="2700000">
            <a:off x="5946965" y="2690018"/>
            <a:ext cx="745597" cy="745597"/>
          </a:xfrm>
          <a:prstGeom prst="arc">
            <a:avLst/>
          </a:prstGeom>
          <a:ln w="12700">
            <a:solidFill>
              <a:srgbClr val="C00000"/>
            </a:solidFill>
            <a:prstDash val="dash"/>
            <a:headEnd type="triangle" w="med" len="lg"/>
            <a:tailEnd type="triangle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Rectangle 10">
                <a:extLst>
                  <a:ext uri="{FF2B5EF4-FFF2-40B4-BE49-F238E27FC236}">
                    <a16:creationId xmlns:a16="http://schemas.microsoft.com/office/drawing/2014/main" id="{C37AFCB6-D27F-6380-07AD-FBD4E8703546}"/>
                  </a:ext>
                </a:extLst>
              </p:cNvPr>
              <p:cNvSpPr/>
              <p:nvPr/>
            </p:nvSpPr>
            <p:spPr>
              <a:xfrm>
                <a:off x="7450733" y="3162113"/>
                <a:ext cx="1885445" cy="551225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r>
                  <a:rPr lang="en-US" sz="1400" b="1"/>
                  <a:t>Model Output Data</a:t>
                </a:r>
              </a:p>
              <a:p>
                <a:pPr algn="ctr"/>
                <a14:m>
                  <m:oMath xmlns:m="http://schemas.openxmlformats.org/officeDocument/2006/math">
                    <m:sSub>
                      <m:sSubPr>
                        <m:ctrlPr>
                          <a:rPr lang="en-US" sz="1400" b="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acc>
                          <m:accPr>
                            <m:chr m:val="̃"/>
                            <m:ctrlPr>
                              <a:rPr lang="en-US" sz="1400" b="0" i="1"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sz="1400" b="0" i="1">
                                <a:latin typeface="Cambria Math" panose="02040503050406030204" pitchFamily="18" charset="0"/>
                              </a:rPr>
                              <m:t>𝑦</m:t>
                            </m:r>
                          </m:e>
                        </m:acc>
                      </m:e>
                      <m:sub>
                        <m:r>
                          <a:rPr lang="en-US" sz="1400" b="0" i="1">
                            <a:latin typeface="Cambria Math" panose="02040503050406030204" pitchFamily="18" charset="0"/>
                          </a:rPr>
                          <m:t>𝑗</m:t>
                        </m:r>
                      </m:sub>
                    </m:sSub>
                  </m:oMath>
                </a14:m>
                <a:r>
                  <a:rPr lang="en-US" sz="1400"/>
                  <a:t>   </a:t>
                </a:r>
                <a14:m>
                  <m:oMath xmlns:m="http://schemas.openxmlformats.org/officeDocument/2006/math">
                    <m:r>
                      <a:rPr lang="en-US" sz="1400" i="1">
                        <a:latin typeface="Cambria Math" panose="02040503050406030204" pitchFamily="18" charset="0"/>
                      </a:rPr>
                      <m:t>𝑗</m:t>
                    </m:r>
                    <m:r>
                      <a:rPr lang="en-US" sz="1400" i="1">
                        <a:latin typeface="Cambria Math" panose="02040503050406030204" pitchFamily="18" charset="0"/>
                      </a:rPr>
                      <m:t>=1,2,…,</m:t>
                    </m:r>
                    <m:r>
                      <a:rPr lang="en-US" sz="1400" i="1">
                        <a:latin typeface="Cambria Math" panose="02040503050406030204" pitchFamily="18" charset="0"/>
                      </a:rPr>
                      <m:t>𝑀</m:t>
                    </m:r>
                  </m:oMath>
                </a14:m>
                <a:endParaRPr lang="en-US" sz="1400"/>
              </a:p>
            </p:txBody>
          </p:sp>
        </mc:Choice>
        <mc:Fallback xmlns="">
          <p:sp>
            <p:nvSpPr>
              <p:cNvPr id="11" name="Rectangle 10">
                <a:extLst>
                  <a:ext uri="{FF2B5EF4-FFF2-40B4-BE49-F238E27FC236}">
                    <a16:creationId xmlns:a16="http://schemas.microsoft.com/office/drawing/2014/main" id="{C37AFCB6-D27F-6380-07AD-FBD4E8703546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50733" y="3162113"/>
                <a:ext cx="1885445" cy="551225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A7BEF705-2B17-A2A1-568D-B738F0771F74}"/>
              </a:ext>
            </a:extLst>
          </p:cNvPr>
          <p:cNvCxnSpPr>
            <a:cxnSpLocks/>
            <a:stCxn id="7" idx="3"/>
            <a:endCxn id="11" idx="1"/>
          </p:cNvCxnSpPr>
          <p:nvPr/>
        </p:nvCxnSpPr>
        <p:spPr>
          <a:xfrm flipV="1">
            <a:off x="6535312" y="3437726"/>
            <a:ext cx="915421" cy="1647"/>
          </a:xfrm>
          <a:prstGeom prst="straightConnector1">
            <a:avLst/>
          </a:prstGeom>
          <a:ln w="12700">
            <a:solidFill>
              <a:schemeClr val="tx1"/>
            </a:solidFill>
            <a:tailEnd type="triangle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DA82CA18-73BD-090F-09F4-908853275166}"/>
                  </a:ext>
                </a:extLst>
              </p:cNvPr>
              <p:cNvSpPr txBox="1"/>
              <p:nvPr/>
            </p:nvSpPr>
            <p:spPr>
              <a:xfrm>
                <a:off x="6809703" y="3244860"/>
                <a:ext cx="306367" cy="299313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square" lIns="0" tIns="0" rIns="0" bIns="0">
                <a:spAutoFit/>
              </a:bodyPr>
              <a:lstStyle/>
              <a:p>
                <a:pPr algn="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800" b="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acc>
                            <m:accPr>
                              <m:chr m:val="̃"/>
                              <m:ctrlPr>
                                <a:rPr lang="en-US" sz="1800" b="0" i="1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sz="1800" b="0" i="1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e>
                          </m:acc>
                        </m:e>
                        <m:sub>
                          <m:r>
                            <a:rPr lang="en-US" sz="1800" b="0" i="1">
                              <a:latin typeface="Cambria Math" panose="02040503050406030204" pitchFamily="18" charset="0"/>
                            </a:rPr>
                            <m:t>𝑗</m:t>
                          </m:r>
                        </m:sub>
                      </m:sSub>
                    </m:oMath>
                  </m:oMathPara>
                </a14:m>
                <a:endParaRPr lang="en-US"/>
              </a:p>
            </p:txBody>
          </p:sp>
        </mc:Choice>
        <mc:Fallback xmlns="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DA82CA18-73BD-090F-09F4-90885327516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09703" y="3244860"/>
                <a:ext cx="306367" cy="299313"/>
              </a:xfrm>
              <a:prstGeom prst="rect">
                <a:avLst/>
              </a:prstGeom>
              <a:blipFill>
                <a:blip r:embed="rId6"/>
                <a:stretch>
                  <a:fillRect l="-12000" r="-4000" b="-291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Rectangle 13">
            <a:extLst>
              <a:ext uri="{FF2B5EF4-FFF2-40B4-BE49-F238E27FC236}">
                <a16:creationId xmlns:a16="http://schemas.microsoft.com/office/drawing/2014/main" id="{8A69911B-A654-38A3-4D21-3379E2892427}"/>
              </a:ext>
            </a:extLst>
          </p:cNvPr>
          <p:cNvSpPr/>
          <p:nvPr/>
        </p:nvSpPr>
        <p:spPr>
          <a:xfrm>
            <a:off x="6452340" y="3903882"/>
            <a:ext cx="1081364" cy="430887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lIns="0" tIns="0" rIns="0" bIns="0" rtlCol="0" anchor="ctr">
            <a:spAutoFit/>
          </a:bodyPr>
          <a:lstStyle/>
          <a:p>
            <a:pPr algn="ctr"/>
            <a:r>
              <a:rPr lang="en-US" sz="1400" b="1" dirty="0">
                <a:solidFill>
                  <a:srgbClr val="C00000"/>
                </a:solidFill>
              </a:rPr>
              <a:t>Solution Verification</a:t>
            </a:r>
          </a:p>
        </p:txBody>
      </p:sp>
      <p:sp>
        <p:nvSpPr>
          <p:cNvPr id="15" name="Arc 14">
            <a:extLst>
              <a:ext uri="{FF2B5EF4-FFF2-40B4-BE49-F238E27FC236}">
                <a16:creationId xmlns:a16="http://schemas.microsoft.com/office/drawing/2014/main" id="{C812A5B9-B81B-8195-0F39-8D4A13C719C1}"/>
              </a:ext>
            </a:extLst>
          </p:cNvPr>
          <p:cNvSpPr/>
          <p:nvPr/>
        </p:nvSpPr>
        <p:spPr>
          <a:xfrm rot="8100000">
            <a:off x="6487703" y="2886395"/>
            <a:ext cx="1010638" cy="1010638"/>
          </a:xfrm>
          <a:prstGeom prst="arc">
            <a:avLst/>
          </a:prstGeom>
          <a:ln w="12700">
            <a:solidFill>
              <a:srgbClr val="C00000"/>
            </a:solidFill>
            <a:prstDash val="dash"/>
            <a:headEnd type="triangle" w="med" len="lg"/>
            <a:tailEnd type="triangle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9E604BFE-1CE6-F738-A4DD-FC5CA455330B}"/>
              </a:ext>
            </a:extLst>
          </p:cNvPr>
          <p:cNvCxnSpPr>
            <a:cxnSpLocks/>
            <a:stCxn id="5" idx="3"/>
          </p:cNvCxnSpPr>
          <p:nvPr/>
        </p:nvCxnSpPr>
        <p:spPr>
          <a:xfrm>
            <a:off x="3728251" y="2686260"/>
            <a:ext cx="919347" cy="0"/>
          </a:xfrm>
          <a:prstGeom prst="straightConnector1">
            <a:avLst/>
          </a:prstGeom>
          <a:ln w="12700">
            <a:solidFill>
              <a:schemeClr val="tx1"/>
            </a:solidFill>
            <a:tailEnd type="triangle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0B8AFC87-BBDE-A1B2-F8A8-AD2F467AC9CB}"/>
                  </a:ext>
                </a:extLst>
              </p:cNvPr>
              <p:cNvSpPr txBox="1"/>
              <p:nvPr/>
            </p:nvSpPr>
            <p:spPr>
              <a:xfrm>
                <a:off x="3998330" y="2527127"/>
                <a:ext cx="256099" cy="276999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square" lIns="0" tIns="0" rIns="0" bIns="0">
                <a:spAutoFit/>
              </a:bodyPr>
              <a:lstStyle/>
              <a:p>
                <a:pPr algn="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800" b="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800" b="0" i="1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n-US" sz="1800" b="0" i="1">
                              <a:latin typeface="Cambria Math" panose="02040503050406030204" pitchFamily="18" charset="0"/>
                            </a:rPr>
                            <m:t>𝑖</m:t>
                          </m:r>
                        </m:sub>
                      </m:sSub>
                    </m:oMath>
                  </m:oMathPara>
                </a14:m>
                <a:endParaRPr lang="en-US"/>
              </a:p>
            </p:txBody>
          </p:sp>
        </mc:Choice>
        <mc:Fallback xmlns="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0B8AFC87-BBDE-A1B2-F8A8-AD2F467AC9C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98330" y="2527127"/>
                <a:ext cx="256099" cy="276999"/>
              </a:xfrm>
              <a:prstGeom prst="rect">
                <a:avLst/>
              </a:prstGeom>
              <a:blipFill>
                <a:blip r:embed="rId7"/>
                <a:stretch>
                  <a:fillRect l="-9091" b="-1818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8" name="Rectangle 17">
            <a:extLst>
              <a:ext uri="{FF2B5EF4-FFF2-40B4-BE49-F238E27FC236}">
                <a16:creationId xmlns:a16="http://schemas.microsoft.com/office/drawing/2014/main" id="{8504D346-A14B-9799-824C-121879D541DD}"/>
              </a:ext>
            </a:extLst>
          </p:cNvPr>
          <p:cNvSpPr/>
          <p:nvPr/>
        </p:nvSpPr>
        <p:spPr>
          <a:xfrm>
            <a:off x="3552118" y="3916873"/>
            <a:ext cx="2585169" cy="1661993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lIns="0" tIns="0" rIns="0" bIns="0" rtlCol="0" anchor="t">
            <a:spAutoFit/>
          </a:bodyPr>
          <a:lstStyle/>
          <a:p>
            <a:r>
              <a:rPr lang="en-US" sz="1200" b="1" dirty="0">
                <a:solidFill>
                  <a:schemeClr val="bg1">
                    <a:lumMod val="50000"/>
                  </a:schemeClr>
                </a:solidFill>
              </a:rPr>
              <a:t>Aspects of numerical implementation in computational models:</a:t>
            </a:r>
          </a:p>
          <a:p>
            <a:pPr marL="114300" indent="-11430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bg1">
                    <a:lumMod val="50000"/>
                  </a:schemeClr>
                </a:solidFill>
              </a:rPr>
              <a:t>Discretization of equations in space and time</a:t>
            </a:r>
          </a:p>
          <a:p>
            <a:pPr marL="114300" indent="-11430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bg1">
                    <a:lumMod val="50000"/>
                  </a:schemeClr>
                </a:solidFill>
              </a:rPr>
              <a:t>Algorithms (linearization, iterative methods, coupling,…)</a:t>
            </a:r>
          </a:p>
          <a:p>
            <a:pPr marL="114300" indent="-11430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bg1">
                    <a:lumMod val="50000"/>
                  </a:schemeClr>
                </a:solidFill>
              </a:rPr>
              <a:t>Computer programming (coding)</a:t>
            </a:r>
          </a:p>
          <a:p>
            <a:pPr marL="114300" indent="-11430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bg1">
                    <a:lumMod val="50000"/>
                  </a:schemeClr>
                </a:solidFill>
              </a:rPr>
              <a:t>Discretization of domain (meshing, time stepping)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A9DC2493-560A-8838-25CC-3ADF18A7017F}"/>
              </a:ext>
            </a:extLst>
          </p:cNvPr>
          <p:cNvSpPr/>
          <p:nvPr/>
        </p:nvSpPr>
        <p:spPr>
          <a:xfrm>
            <a:off x="7446940" y="1712601"/>
            <a:ext cx="2744908" cy="923330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lIns="0" tIns="0" rIns="0" bIns="0" rtlCol="0" anchor="t">
            <a:spAutoFit/>
          </a:bodyPr>
          <a:lstStyle/>
          <a:p>
            <a:r>
              <a:rPr lang="en-US" sz="1200" b="1" dirty="0">
                <a:solidFill>
                  <a:schemeClr val="bg1">
                    <a:lumMod val="50000"/>
                  </a:schemeClr>
                </a:solidFill>
              </a:rPr>
              <a:t>Examples of code verification activities:</a:t>
            </a:r>
          </a:p>
          <a:p>
            <a:pPr marL="114300" indent="-11430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bg1">
                    <a:lumMod val="50000"/>
                  </a:schemeClr>
                </a:solidFill>
              </a:rPr>
              <a:t>Check for coding errors</a:t>
            </a:r>
          </a:p>
          <a:p>
            <a:pPr marL="114300" indent="-11430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bg1">
                    <a:lumMod val="50000"/>
                  </a:schemeClr>
                </a:solidFill>
              </a:rPr>
              <a:t>Check numerical solution convergence to the exact solution as the discretization is refined (e.g., mesh size decreases)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82FAC71E-FF34-CC6C-EE00-2FB57ED54AE2}"/>
              </a:ext>
            </a:extLst>
          </p:cNvPr>
          <p:cNvSpPr/>
          <p:nvPr/>
        </p:nvSpPr>
        <p:spPr>
          <a:xfrm>
            <a:off x="7450733" y="4380309"/>
            <a:ext cx="2585169" cy="1107996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lIns="0" tIns="0" rIns="0" bIns="0" rtlCol="0" anchor="t">
            <a:spAutoFit/>
          </a:bodyPr>
          <a:lstStyle/>
          <a:p>
            <a:r>
              <a:rPr lang="en-US" sz="1200" b="1" dirty="0">
                <a:solidFill>
                  <a:schemeClr val="bg1">
                    <a:lumMod val="50000"/>
                  </a:schemeClr>
                </a:solidFill>
              </a:rPr>
              <a:t>Examples of numerical errors assessed in solution verification:</a:t>
            </a:r>
          </a:p>
          <a:p>
            <a:pPr marL="114300" indent="-11430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bg1">
                    <a:lumMod val="50000"/>
                  </a:schemeClr>
                </a:solidFill>
              </a:rPr>
              <a:t>Round-off errors</a:t>
            </a:r>
          </a:p>
          <a:p>
            <a:pPr marL="114300" indent="-11430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bg1">
                    <a:lumMod val="50000"/>
                  </a:schemeClr>
                </a:solidFill>
              </a:rPr>
              <a:t>Iterative errors</a:t>
            </a:r>
          </a:p>
          <a:p>
            <a:pPr marL="114300" indent="-11430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bg1">
                    <a:lumMod val="50000"/>
                  </a:schemeClr>
                </a:solidFill>
              </a:rPr>
              <a:t>Discretization errors</a:t>
            </a:r>
          </a:p>
          <a:p>
            <a:pPr marL="114300" indent="-11430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bg1">
                    <a:lumMod val="50000"/>
                  </a:schemeClr>
                </a:solidFill>
              </a:rPr>
              <a:t>Statistical sampling errors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D165236-8529-5B03-74F3-59F07CFF6C8A}"/>
              </a:ext>
            </a:extLst>
          </p:cNvPr>
          <p:cNvSpPr txBox="1"/>
          <p:nvPr/>
        </p:nvSpPr>
        <p:spPr>
          <a:xfrm>
            <a:off x="236913" y="6362070"/>
            <a:ext cx="1500732" cy="261610"/>
          </a:xfrm>
          <a:prstGeom prst="rect">
            <a:avLst/>
          </a:prstGeom>
          <a:noFill/>
        </p:spPr>
        <p:txBody>
          <a:bodyPr wrap="none" lIns="91440" tIns="45720" rIns="91440" bIns="45720" rtlCol="0" anchor="t">
            <a:spAutoFit/>
          </a:bodyPr>
          <a:lstStyle/>
          <a:p>
            <a:r>
              <a:rPr lang="en-US" sz="1100" dirty="0">
                <a:solidFill>
                  <a:schemeClr val="accent3"/>
                </a:solidFill>
              </a:rPr>
              <a:t>v. 1, February 11, 2025</a:t>
            </a:r>
            <a:endParaRPr lang="en-US" dirty="0">
              <a:solidFill>
                <a:schemeClr val="accent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849788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8D94ED-976B-8218-1277-5BCAB8FC22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is it code verification performed?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58B952-7E18-D1E8-7060-789E8DDB10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3151" y="1351731"/>
            <a:ext cx="5566477" cy="5004620"/>
          </a:xfrm>
        </p:spPr>
        <p:txBody>
          <a:bodyPr>
            <a:normAutofit/>
          </a:bodyPr>
          <a:lstStyle/>
          <a:p>
            <a:r>
              <a:rPr lang="en-US" dirty="0"/>
              <a:t>Code verification requires a </a:t>
            </a:r>
            <a:r>
              <a:rPr lang="en-US" i="1" dirty="0"/>
              <a:t>known solution </a:t>
            </a:r>
            <a:r>
              <a:rPr lang="en-US" dirty="0">
                <a:solidFill>
                  <a:srgbClr val="00B050"/>
                </a:solidFill>
              </a:rPr>
              <a:t>to a problem that is solved with the mathematical model used in the application of interest</a:t>
            </a:r>
            <a:r>
              <a:rPr lang="en-US" dirty="0"/>
              <a:t>. For example, </a:t>
            </a:r>
            <a:r>
              <a:rPr lang="en-US" dirty="0">
                <a:solidFill>
                  <a:srgbClr val="00B050"/>
                </a:solidFill>
              </a:rPr>
              <a:t>a problem that uses the same terms</a:t>
            </a:r>
            <a:r>
              <a:rPr lang="en-US" dirty="0"/>
              <a:t> for the transport of mass, momentum and energy as the application of interest.</a:t>
            </a:r>
          </a:p>
          <a:p>
            <a:r>
              <a:rPr lang="en-US" dirty="0"/>
              <a:t>Known reference solutions can come from:</a:t>
            </a:r>
          </a:p>
          <a:p>
            <a:pPr lvl="1"/>
            <a:r>
              <a:rPr lang="en-US" dirty="0"/>
              <a:t>Classical analytical solutions</a:t>
            </a:r>
          </a:p>
          <a:p>
            <a:pPr lvl="1"/>
            <a:r>
              <a:rPr lang="en-US" dirty="0"/>
              <a:t>Manufactured solutions</a:t>
            </a:r>
          </a:p>
          <a:p>
            <a:pPr lvl="1"/>
            <a:r>
              <a:rPr lang="en-US" dirty="0"/>
              <a:t>Highly accurate numerical solutions</a:t>
            </a:r>
          </a:p>
          <a:p>
            <a:r>
              <a:rPr lang="en-US" dirty="0"/>
              <a:t>Numerical solutions are computed and the error is </a:t>
            </a:r>
            <a:r>
              <a:rPr lang="en-US" i="1" dirty="0"/>
              <a:t>evaluated</a:t>
            </a:r>
            <a:r>
              <a:rPr lang="en-US" dirty="0"/>
              <a:t> on a series of refined grids and time steps to determine the numerical order of accuracy.</a:t>
            </a:r>
          </a:p>
          <a:p>
            <a:r>
              <a:rPr lang="en-US" dirty="0"/>
              <a:t>Code verification is a </a:t>
            </a:r>
            <a:r>
              <a:rPr lang="en-US" i="1" dirty="0"/>
              <a:t>software</a:t>
            </a:r>
            <a:r>
              <a:rPr lang="en-US" dirty="0"/>
              <a:t> </a:t>
            </a:r>
            <a:r>
              <a:rPr lang="en-US" i="1" dirty="0"/>
              <a:t>testing procedure</a:t>
            </a:r>
            <a:r>
              <a:rPr lang="en-US" dirty="0"/>
              <a:t>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31801E9-5890-C723-818A-9A6CA0073A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B3A567-C260-624D-B035-2C71A5EFC3C9}" type="slidenum">
              <a:rPr lang="en-US" smtClean="0"/>
              <a:t>5</a:t>
            </a:fld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87343" y="1385066"/>
            <a:ext cx="4476516" cy="4476088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F1206E2B-431A-73FA-691E-C6FF0CCBA9F2}"/>
              </a:ext>
            </a:extLst>
          </p:cNvPr>
          <p:cNvSpPr txBox="1"/>
          <p:nvPr/>
        </p:nvSpPr>
        <p:spPr>
          <a:xfrm>
            <a:off x="236913" y="6362070"/>
            <a:ext cx="1500732" cy="261610"/>
          </a:xfrm>
          <a:prstGeom prst="rect">
            <a:avLst/>
          </a:prstGeom>
          <a:noFill/>
        </p:spPr>
        <p:txBody>
          <a:bodyPr wrap="none" lIns="91440" tIns="45720" rIns="91440" bIns="45720" rtlCol="0" anchor="t">
            <a:spAutoFit/>
          </a:bodyPr>
          <a:lstStyle/>
          <a:p>
            <a:r>
              <a:rPr lang="en-US" sz="1100" dirty="0">
                <a:solidFill>
                  <a:schemeClr val="accent3"/>
                </a:solidFill>
              </a:rPr>
              <a:t>v. 1, February 11, 2025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45155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7F5AB4-C6FB-37C1-9907-B8C6931B9F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is it solution verification performed?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138C5D99-27E8-A05A-62E9-55CF36FD3B87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307532"/>
                <a:ext cx="5499538" cy="5138045"/>
              </a:xfrm>
            </p:spPr>
            <p:txBody>
              <a:bodyPr/>
              <a:lstStyle/>
              <a:p>
                <a:pPr marL="342900" indent="-342900">
                  <a:spcAft>
                    <a:spcPts val="1200"/>
                  </a:spcAft>
                </a:pPr>
                <a:r>
                  <a:rPr lang="en-US" sz="2000" dirty="0">
                    <a:solidFill>
                      <a:schemeClr val="tx1"/>
                    </a:solidFill>
                  </a:rPr>
                  <a:t>Solution verification </a:t>
                </a:r>
                <a:r>
                  <a:rPr lang="pt-PT" altLang="pt-PT" sz="2000" dirty="0" err="1">
                    <a:solidFill>
                      <a:schemeClr val="tx1"/>
                    </a:solidFill>
                  </a:rPr>
                  <a:t>is</a:t>
                </a:r>
                <a:r>
                  <a:rPr lang="pt-PT" altLang="pt-PT" sz="2000" dirty="0">
                    <a:solidFill>
                      <a:schemeClr val="tx1"/>
                    </a:solidFill>
                  </a:rPr>
                  <a:t> </a:t>
                </a:r>
                <a:r>
                  <a:rPr lang="pt-PT" altLang="pt-PT" sz="2000" dirty="0" err="1">
                    <a:solidFill>
                      <a:schemeClr val="tx1"/>
                    </a:solidFill>
                  </a:rPr>
                  <a:t>the</a:t>
                </a:r>
                <a:r>
                  <a:rPr lang="pt-PT" altLang="pt-PT" sz="2000" dirty="0">
                    <a:solidFill>
                      <a:schemeClr val="tx1"/>
                    </a:solidFill>
                  </a:rPr>
                  <a:t> </a:t>
                </a:r>
                <a:r>
                  <a:rPr lang="pt-PT" altLang="pt-PT" sz="2000" dirty="0" err="1">
                    <a:solidFill>
                      <a:schemeClr val="tx1"/>
                    </a:solidFill>
                  </a:rPr>
                  <a:t>process</a:t>
                </a:r>
                <a:r>
                  <a:rPr lang="pt-PT" altLang="pt-PT" sz="2000" dirty="0">
                    <a:solidFill>
                      <a:schemeClr val="tx1"/>
                    </a:solidFill>
                  </a:rPr>
                  <a:t> </a:t>
                </a:r>
                <a:r>
                  <a:rPr lang="pt-PT" altLang="pt-PT" sz="2000" dirty="0" err="1">
                    <a:solidFill>
                      <a:schemeClr val="tx1"/>
                    </a:solidFill>
                  </a:rPr>
                  <a:t>of</a:t>
                </a:r>
                <a:r>
                  <a:rPr lang="pt-PT" altLang="pt-PT" sz="2000" dirty="0">
                    <a:solidFill>
                      <a:schemeClr val="tx1"/>
                    </a:solidFill>
                  </a:rPr>
                  <a:t> </a:t>
                </a:r>
                <a:r>
                  <a:rPr lang="pt-PT" altLang="pt-PT" sz="2000" dirty="0" err="1">
                    <a:solidFill>
                      <a:schemeClr val="tx1"/>
                    </a:solidFill>
                  </a:rPr>
                  <a:t>estimating</a:t>
                </a:r>
                <a:r>
                  <a:rPr lang="pt-PT" altLang="pt-PT" sz="2000" dirty="0">
                    <a:solidFill>
                      <a:schemeClr val="tx1"/>
                    </a:solidFill>
                  </a:rPr>
                  <a:t> the </a:t>
                </a:r>
                <a:r>
                  <a:rPr lang="pt-PT" altLang="pt-PT" sz="2000" dirty="0" err="1">
                    <a:solidFill>
                      <a:schemeClr val="tx1"/>
                    </a:solidFill>
                  </a:rPr>
                  <a:t>numerical</a:t>
                </a:r>
                <a:r>
                  <a:rPr lang="pt-PT" altLang="pt-PT" sz="2000" dirty="0">
                    <a:solidFill>
                      <a:schemeClr val="tx1"/>
                    </a:solidFill>
                  </a:rPr>
                  <a:t> </a:t>
                </a:r>
                <a:r>
                  <a:rPr lang="pt-PT" altLang="pt-PT" sz="2000" dirty="0" err="1">
                    <a:solidFill>
                      <a:schemeClr val="tx1"/>
                    </a:solidFill>
                  </a:rPr>
                  <a:t>solution</a:t>
                </a:r>
                <a:r>
                  <a:rPr lang="pt-PT" altLang="pt-PT" sz="2000" dirty="0">
                    <a:solidFill>
                      <a:schemeClr val="tx1"/>
                    </a:solidFill>
                  </a:rPr>
                  <a:t> error in </a:t>
                </a:r>
                <a:r>
                  <a:rPr lang="pt-PT" altLang="pt-PT" sz="2000" dirty="0" err="1">
                    <a:solidFill>
                      <a:schemeClr val="tx1"/>
                    </a:solidFill>
                  </a:rPr>
                  <a:t>the</a:t>
                </a:r>
                <a:r>
                  <a:rPr lang="pt-PT" altLang="pt-PT" sz="2000" dirty="0">
                    <a:solidFill>
                      <a:schemeClr val="tx1"/>
                    </a:solidFill>
                  </a:rPr>
                  <a:t> </a:t>
                </a:r>
                <a:r>
                  <a:rPr lang="pt-PT" altLang="pt-PT" sz="2000" dirty="0" err="1">
                    <a:solidFill>
                      <a:schemeClr val="tx1"/>
                    </a:solidFill>
                  </a:rPr>
                  <a:t>model</a:t>
                </a:r>
                <a:r>
                  <a:rPr lang="pt-PT" altLang="pt-PT" dirty="0"/>
                  <a:t> outputs </a:t>
                </a:r>
                <a14:m>
                  <m:oMath xmlns:m="http://schemas.openxmlformats.org/officeDocument/2006/math">
                    <m:r>
                      <a:rPr lang="pt-PT" altLang="pt-PT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𝜙</m:t>
                    </m:r>
                  </m:oMath>
                </a14:m>
                <a:r>
                  <a:rPr lang="pt-PT" altLang="pt-PT" dirty="0"/>
                  <a:t> </a:t>
                </a:r>
                <a:r>
                  <a:rPr lang="pt-PT" altLang="pt-PT" sz="2000" dirty="0">
                    <a:solidFill>
                      <a:schemeClr val="tx1"/>
                    </a:solidFill>
                  </a:rPr>
                  <a:t>for </a:t>
                </a:r>
                <a:r>
                  <a:rPr lang="pt-PT" altLang="pt-PT" sz="2000" dirty="0" err="1">
                    <a:solidFill>
                      <a:schemeClr val="tx1"/>
                    </a:solidFill>
                  </a:rPr>
                  <a:t>the</a:t>
                </a:r>
                <a:r>
                  <a:rPr lang="pt-PT" altLang="pt-PT" sz="2000" dirty="0">
                    <a:solidFill>
                      <a:schemeClr val="tx1"/>
                    </a:solidFill>
                  </a:rPr>
                  <a:t> </a:t>
                </a:r>
                <a:r>
                  <a:rPr lang="pt-PT" altLang="pt-PT" sz="2000" dirty="0" err="1">
                    <a:solidFill>
                      <a:schemeClr val="tx1"/>
                    </a:solidFill>
                  </a:rPr>
                  <a:t>application</a:t>
                </a:r>
                <a:r>
                  <a:rPr lang="pt-PT" altLang="pt-PT" sz="2000" dirty="0">
                    <a:solidFill>
                      <a:schemeClr val="tx1"/>
                    </a:solidFill>
                  </a:rPr>
                  <a:t> </a:t>
                </a:r>
                <a:r>
                  <a:rPr lang="pt-PT" altLang="pt-PT" sz="2000" dirty="0" err="1">
                    <a:solidFill>
                      <a:schemeClr val="tx1"/>
                    </a:solidFill>
                  </a:rPr>
                  <a:t>of</a:t>
                </a:r>
                <a:r>
                  <a:rPr lang="pt-PT" altLang="pt-PT" sz="2000" dirty="0">
                    <a:solidFill>
                      <a:schemeClr val="tx1"/>
                    </a:solidFill>
                  </a:rPr>
                  <a:t> </a:t>
                </a:r>
                <a:r>
                  <a:rPr lang="pt-PT" altLang="pt-PT" sz="2000" dirty="0" err="1">
                    <a:solidFill>
                      <a:schemeClr val="tx1"/>
                    </a:solidFill>
                  </a:rPr>
                  <a:t>interest</a:t>
                </a:r>
                <a:r>
                  <a:rPr lang="pt-PT" altLang="pt-PT" sz="2000" dirty="0">
                    <a:solidFill>
                      <a:schemeClr val="tx1"/>
                    </a:solidFill>
                  </a:rPr>
                  <a:t>. </a:t>
                </a:r>
                <a:r>
                  <a:rPr lang="pt-PT" altLang="pt-PT" sz="2000" dirty="0" err="1">
                    <a:solidFill>
                      <a:schemeClr val="tx1"/>
                    </a:solidFill>
                  </a:rPr>
                  <a:t>Since</a:t>
                </a:r>
                <a:r>
                  <a:rPr lang="pt-PT" altLang="pt-PT" sz="2000" dirty="0">
                    <a:solidFill>
                      <a:schemeClr val="tx1"/>
                    </a:solidFill>
                  </a:rPr>
                  <a:t> </a:t>
                </a:r>
                <a:r>
                  <a:rPr lang="pt-PT" altLang="pt-PT" dirty="0"/>
                  <a:t>the </a:t>
                </a:r>
                <a:r>
                  <a:rPr lang="pt-PT" altLang="pt-PT" dirty="0" err="1"/>
                  <a:t>exact</a:t>
                </a:r>
                <a:r>
                  <a:rPr lang="pt-PT" altLang="pt-PT" dirty="0"/>
                  <a:t> </a:t>
                </a:r>
                <a:r>
                  <a:rPr lang="pt-PT" altLang="pt-PT" dirty="0" err="1"/>
                  <a:t>solution</a:t>
                </a:r>
                <a:r>
                  <a:rPr lang="pt-PT" altLang="pt-PT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pt-PT" altLang="pt-PT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pt-PT" altLang="pt-PT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𝜙</m:t>
                        </m:r>
                      </m:e>
                      <m:sub>
                        <m:r>
                          <m:rPr>
                            <m:sty m:val="p"/>
                          </m:rPr>
                          <a:rPr lang="pt-PT" altLang="pt-PT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exact</m:t>
                        </m:r>
                      </m:sub>
                    </m:sSub>
                  </m:oMath>
                </a14:m>
                <a:r>
                  <a:rPr lang="pt-PT" altLang="pt-PT" dirty="0"/>
                  <a:t> </a:t>
                </a:r>
                <a:r>
                  <a:rPr lang="pt-PT" altLang="pt-PT" dirty="0" err="1"/>
                  <a:t>is</a:t>
                </a:r>
                <a:r>
                  <a:rPr lang="pt-PT" altLang="pt-PT" dirty="0"/>
                  <a:t> </a:t>
                </a:r>
                <a:r>
                  <a:rPr lang="pt-PT" altLang="pt-PT" dirty="0" err="1"/>
                  <a:t>unknown</a:t>
                </a:r>
                <a:r>
                  <a:rPr lang="pt-PT" altLang="pt-PT" dirty="0"/>
                  <a:t>, </a:t>
                </a:r>
                <a:r>
                  <a:rPr lang="pt-PT" altLang="pt-PT" dirty="0" err="1"/>
                  <a:t>there</a:t>
                </a:r>
                <a:r>
                  <a:rPr lang="pt-PT" altLang="pt-PT" dirty="0"/>
                  <a:t> </a:t>
                </a:r>
                <a:r>
                  <a:rPr lang="pt-PT" altLang="pt-PT" dirty="0" err="1"/>
                  <a:t>will</a:t>
                </a:r>
                <a:r>
                  <a:rPr lang="pt-PT" altLang="pt-PT" dirty="0"/>
                  <a:t> </a:t>
                </a:r>
                <a:r>
                  <a:rPr lang="pt-PT" altLang="pt-PT" dirty="0" err="1"/>
                  <a:t>be</a:t>
                </a:r>
                <a:r>
                  <a:rPr lang="pt-PT" altLang="pt-PT" sz="2000" dirty="0">
                    <a:solidFill>
                      <a:schemeClr val="tx1"/>
                    </a:solidFill>
                  </a:rPr>
                  <a:t> </a:t>
                </a:r>
                <a:r>
                  <a:rPr lang="pt-PT" altLang="pt-PT" sz="2000" dirty="0" err="1">
                    <a:solidFill>
                      <a:schemeClr val="tx1"/>
                    </a:solidFill>
                  </a:rPr>
                  <a:t>uncertainty</a:t>
                </a:r>
                <a:r>
                  <a:rPr lang="pt-PT" altLang="pt-PT" sz="2000" dirty="0">
                    <a:solidFill>
                      <a:schemeClr val="tx1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pt-PT" altLang="pt-PT" sz="2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𝑈</m:t>
                    </m:r>
                    <m:d>
                      <m:dPr>
                        <m:ctrlPr>
                          <a:rPr lang="pt-PT" altLang="pt-PT" sz="2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pt-PT" altLang="pt-PT" sz="2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𝜙</m:t>
                        </m:r>
                      </m:e>
                    </m:d>
                  </m:oMath>
                </a14:m>
                <a:r>
                  <a:rPr lang="pt-PT" altLang="pt-PT" sz="2000" dirty="0">
                    <a:solidFill>
                      <a:schemeClr val="tx1"/>
                    </a:solidFill>
                  </a:rPr>
                  <a:t> </a:t>
                </a:r>
                <a:r>
                  <a:rPr lang="pt-PT" altLang="pt-PT" dirty="0"/>
                  <a:t>in </a:t>
                </a:r>
                <a:r>
                  <a:rPr lang="pt-PT" altLang="pt-PT" dirty="0" err="1"/>
                  <a:t>the</a:t>
                </a:r>
                <a:r>
                  <a:rPr lang="pt-PT" altLang="pt-PT" dirty="0"/>
                  <a:t> </a:t>
                </a:r>
                <a:r>
                  <a:rPr lang="pt-PT" altLang="pt-PT" dirty="0" err="1"/>
                  <a:t>model</a:t>
                </a:r>
                <a:r>
                  <a:rPr lang="pt-PT" altLang="pt-PT" dirty="0"/>
                  <a:t> outputs</a:t>
                </a:r>
                <a:r>
                  <a:rPr lang="pt-PT" altLang="pt-PT" sz="2000" dirty="0">
                    <a:solidFill>
                      <a:schemeClr val="tx1"/>
                    </a:solidFill>
                  </a:rPr>
                  <a:t> of </a:t>
                </a:r>
                <a:r>
                  <a:rPr lang="pt-PT" altLang="pt-PT" sz="2000" dirty="0" err="1">
                    <a:solidFill>
                      <a:schemeClr val="tx1"/>
                    </a:solidFill>
                  </a:rPr>
                  <a:t>interest</a:t>
                </a:r>
                <a:r>
                  <a:rPr lang="pt-PT" altLang="pt-PT" sz="2000" dirty="0">
                    <a:solidFill>
                      <a:schemeClr val="tx1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pt-PT" altLang="pt-PT" sz="2000" i="1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𝜙</m:t>
                    </m:r>
                  </m:oMath>
                </a14:m>
                <a:r>
                  <a:rPr lang="pt-PT" altLang="pt-PT" sz="2000" dirty="0">
                    <a:solidFill>
                      <a:schemeClr val="tx1"/>
                    </a:solidFill>
                  </a:rPr>
                  <a:t> </a:t>
                </a:r>
              </a:p>
              <a:p>
                <a:pPr marL="342900" indent="-342900">
                  <a:spcAft>
                    <a:spcPts val="1200"/>
                  </a:spcAft>
                </a:pPr>
                <a:r>
                  <a:rPr lang="pt-PT" altLang="pt-PT" dirty="0" err="1"/>
                  <a:t>Computing</a:t>
                </a:r>
                <a:r>
                  <a:rPr lang="pt-PT" altLang="pt-PT" dirty="0"/>
                  <a:t> </a:t>
                </a:r>
                <a:r>
                  <a:rPr lang="pt-PT" altLang="pt-PT" dirty="0" err="1"/>
                  <a:t>solutions</a:t>
                </a:r>
                <a:r>
                  <a:rPr lang="pt-PT" altLang="pt-PT" dirty="0"/>
                  <a:t> </a:t>
                </a:r>
                <a:r>
                  <a:rPr lang="pt-PT" altLang="pt-PT" dirty="0" err="1"/>
                  <a:t>on</a:t>
                </a:r>
                <a:r>
                  <a:rPr lang="pt-PT" altLang="pt-PT" dirty="0"/>
                  <a:t> </a:t>
                </a:r>
                <a:r>
                  <a:rPr lang="pt-PT" altLang="pt-PT" dirty="0" err="1"/>
                  <a:t>multiply</a:t>
                </a:r>
                <a:r>
                  <a:rPr lang="pt-PT" altLang="pt-PT" dirty="0"/>
                  <a:t> </a:t>
                </a:r>
                <a:r>
                  <a:rPr lang="pt-PT" altLang="pt-PT" dirty="0" err="1"/>
                  <a:t>refined</a:t>
                </a:r>
                <a:r>
                  <a:rPr lang="pt-PT" altLang="pt-PT" dirty="0"/>
                  <a:t> </a:t>
                </a:r>
                <a:r>
                  <a:rPr lang="pt-PT" altLang="pt-PT" dirty="0" err="1"/>
                  <a:t>grids</a:t>
                </a:r>
                <a:r>
                  <a:rPr lang="pt-PT" altLang="pt-PT" dirty="0"/>
                  <a:t> </a:t>
                </a:r>
                <a:r>
                  <a:rPr lang="pt-PT" altLang="pt-PT" dirty="0" err="1"/>
                  <a:t>or</a:t>
                </a:r>
                <a:r>
                  <a:rPr lang="pt-PT" altLang="pt-PT" dirty="0"/>
                  <a:t> </a:t>
                </a:r>
                <a:r>
                  <a:rPr lang="pt-PT" altLang="pt-PT" dirty="0" err="1"/>
                  <a:t>using</a:t>
                </a:r>
                <a:r>
                  <a:rPr lang="pt-PT" altLang="pt-PT" dirty="0"/>
                  <a:t>  </a:t>
                </a:r>
                <a:r>
                  <a:rPr lang="pt-PT" altLang="pt-PT" dirty="0" err="1"/>
                  <a:t>multiple</a:t>
                </a:r>
                <a:r>
                  <a:rPr lang="pt-PT" altLang="pt-PT" sz="2000" dirty="0">
                    <a:solidFill>
                      <a:schemeClr val="tx1"/>
                    </a:solidFill>
                  </a:rPr>
                  <a:t> time step </a:t>
                </a:r>
                <a:r>
                  <a:rPr lang="pt-PT" altLang="pt-PT" sz="2000" dirty="0" err="1">
                    <a:solidFill>
                      <a:schemeClr val="tx1"/>
                    </a:solidFill>
                  </a:rPr>
                  <a:t>sizes</a:t>
                </a:r>
                <a:r>
                  <a:rPr lang="pt-PT" altLang="pt-PT" sz="2000" dirty="0">
                    <a:solidFill>
                      <a:schemeClr val="tx1"/>
                    </a:solidFill>
                  </a:rPr>
                  <a:t> </a:t>
                </a:r>
                <a:r>
                  <a:rPr lang="pt-PT" altLang="pt-PT" sz="2000" dirty="0" err="1">
                    <a:solidFill>
                      <a:schemeClr val="tx1"/>
                    </a:solidFill>
                  </a:rPr>
                  <a:t>is</a:t>
                </a:r>
                <a:r>
                  <a:rPr lang="pt-PT" altLang="pt-PT" sz="2000" dirty="0">
                    <a:solidFill>
                      <a:schemeClr val="tx1"/>
                    </a:solidFill>
                  </a:rPr>
                  <a:t> a </a:t>
                </a:r>
                <a:r>
                  <a:rPr lang="pt-PT" altLang="pt-PT" sz="2000" dirty="0" err="1">
                    <a:solidFill>
                      <a:schemeClr val="tx1"/>
                    </a:solidFill>
                  </a:rPr>
                  <a:t>common</a:t>
                </a:r>
                <a:r>
                  <a:rPr lang="pt-PT" altLang="pt-PT" sz="2000" dirty="0">
                    <a:solidFill>
                      <a:schemeClr val="tx1"/>
                    </a:solidFill>
                  </a:rPr>
                  <a:t> </a:t>
                </a:r>
                <a:r>
                  <a:rPr lang="pt-PT" altLang="pt-PT" sz="2000" dirty="0" err="1">
                    <a:solidFill>
                      <a:schemeClr val="tx1"/>
                    </a:solidFill>
                  </a:rPr>
                  <a:t>technique</a:t>
                </a:r>
                <a:r>
                  <a:rPr lang="pt-PT" altLang="pt-PT" sz="2000" dirty="0">
                    <a:solidFill>
                      <a:schemeClr val="tx1"/>
                    </a:solidFill>
                  </a:rPr>
                  <a:t> for </a:t>
                </a:r>
                <a:r>
                  <a:rPr lang="pt-PT" altLang="pt-PT" sz="2000" dirty="0" err="1">
                    <a:solidFill>
                      <a:schemeClr val="tx1"/>
                    </a:solidFill>
                  </a:rPr>
                  <a:t>estimating</a:t>
                </a:r>
                <a:r>
                  <a:rPr lang="pt-PT" altLang="pt-PT" sz="2000" dirty="0">
                    <a:solidFill>
                      <a:schemeClr val="tx1"/>
                    </a:solidFill>
                  </a:rPr>
                  <a:t> </a:t>
                </a:r>
                <a:r>
                  <a:rPr lang="pt-PT" altLang="pt-PT" sz="2000" dirty="0" err="1">
                    <a:solidFill>
                      <a:schemeClr val="tx1"/>
                    </a:solidFill>
                  </a:rPr>
                  <a:t>the</a:t>
                </a:r>
                <a:r>
                  <a:rPr lang="pt-PT" altLang="pt-PT" sz="2000" dirty="0">
                    <a:solidFill>
                      <a:schemeClr val="tx1"/>
                    </a:solidFill>
                  </a:rPr>
                  <a:t> </a:t>
                </a:r>
                <a:r>
                  <a:rPr lang="pt-PT" altLang="pt-PT" sz="2000" dirty="0" err="1">
                    <a:solidFill>
                      <a:schemeClr val="tx1"/>
                    </a:solidFill>
                  </a:rPr>
                  <a:t>numerical</a:t>
                </a:r>
                <a:r>
                  <a:rPr lang="pt-PT" altLang="pt-PT" sz="2000" dirty="0">
                    <a:solidFill>
                      <a:schemeClr val="tx1"/>
                    </a:solidFill>
                  </a:rPr>
                  <a:t> uncertainty </a:t>
                </a:r>
                <a14:m>
                  <m:oMath xmlns:m="http://schemas.openxmlformats.org/officeDocument/2006/math">
                    <m:r>
                      <a:rPr lang="pt-PT" altLang="pt-PT" sz="2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𝑈</m:t>
                    </m:r>
                    <m:d>
                      <m:dPr>
                        <m:ctrlPr>
                          <a:rPr lang="pt-PT" altLang="pt-PT" sz="2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pt-PT" altLang="pt-PT" sz="2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𝜙</m:t>
                        </m:r>
                      </m:e>
                    </m:d>
                  </m:oMath>
                </a14:m>
                <a:r>
                  <a:rPr lang="pt-PT" altLang="pt-PT" sz="2000" dirty="0">
                    <a:solidFill>
                      <a:schemeClr val="tx1"/>
                    </a:solidFill>
                  </a:rPr>
                  <a:t>.</a:t>
                </a:r>
              </a:p>
              <a:p>
                <a:pPr marL="342900" indent="-342900">
                  <a:spcAft>
                    <a:spcPts val="1200"/>
                  </a:spcAft>
                </a:pPr>
                <a:r>
                  <a:rPr lang="pt-PT" altLang="pt-PT" dirty="0" err="1"/>
                  <a:t>Since</a:t>
                </a:r>
                <a:r>
                  <a:rPr lang="pt-PT" altLang="pt-PT" dirty="0"/>
                  <a:t> </a:t>
                </a:r>
                <a:r>
                  <a:rPr lang="pt-PT" altLang="pt-PT" dirty="0" err="1"/>
                  <a:t>the</a:t>
                </a:r>
                <a:r>
                  <a:rPr lang="pt-PT" altLang="pt-PT" dirty="0"/>
                  <a:t> </a:t>
                </a:r>
                <a:r>
                  <a:rPr lang="pt-PT" altLang="pt-PT" dirty="0" err="1"/>
                  <a:t>sign</a:t>
                </a:r>
                <a:r>
                  <a:rPr lang="pt-PT" altLang="pt-PT" dirty="0"/>
                  <a:t> </a:t>
                </a:r>
                <a:r>
                  <a:rPr lang="pt-PT" altLang="pt-PT" dirty="0" err="1"/>
                  <a:t>of</a:t>
                </a:r>
                <a:r>
                  <a:rPr lang="pt-PT" altLang="pt-PT" dirty="0"/>
                  <a:t> </a:t>
                </a:r>
                <a:r>
                  <a:rPr lang="pt-PT" altLang="pt-PT" dirty="0" err="1"/>
                  <a:t>the</a:t>
                </a:r>
                <a:r>
                  <a:rPr lang="pt-PT" altLang="pt-PT" dirty="0"/>
                  <a:t> </a:t>
                </a:r>
                <a:r>
                  <a:rPr lang="pt-PT" altLang="pt-PT" dirty="0" err="1"/>
                  <a:t>numerical</a:t>
                </a:r>
                <a:r>
                  <a:rPr lang="pt-PT" altLang="pt-PT" dirty="0"/>
                  <a:t> </a:t>
                </a:r>
                <a:r>
                  <a:rPr lang="pt-PT" altLang="pt-PT" dirty="0" err="1"/>
                  <a:t>uncertainty</a:t>
                </a:r>
                <a:r>
                  <a:rPr lang="pt-PT" altLang="pt-PT" dirty="0"/>
                  <a:t> </a:t>
                </a:r>
                <a:r>
                  <a:rPr lang="pt-PT" altLang="pt-PT" dirty="0" err="1"/>
                  <a:t>is</a:t>
                </a:r>
                <a:r>
                  <a:rPr lang="pt-PT" altLang="pt-PT" dirty="0"/>
                  <a:t> </a:t>
                </a:r>
                <a:r>
                  <a:rPr lang="pt-PT" altLang="pt-PT" dirty="0" err="1"/>
                  <a:t>not</a:t>
                </a:r>
                <a:r>
                  <a:rPr lang="pt-PT" altLang="pt-PT" dirty="0"/>
                  <a:t> </a:t>
                </a:r>
                <a:r>
                  <a:rPr lang="pt-PT" altLang="pt-PT" dirty="0" err="1"/>
                  <a:t>known</a:t>
                </a:r>
                <a:r>
                  <a:rPr lang="pt-PT" altLang="pt-PT" dirty="0"/>
                  <a:t>, </a:t>
                </a:r>
                <a:r>
                  <a:rPr lang="pt-PT" altLang="pt-PT" dirty="0" err="1"/>
                  <a:t>the</a:t>
                </a:r>
                <a:r>
                  <a:rPr lang="pt-PT" altLang="pt-PT" dirty="0"/>
                  <a:t> </a:t>
                </a:r>
                <a:r>
                  <a:rPr lang="pt-PT" altLang="pt-PT" dirty="0" err="1"/>
                  <a:t>estimated</a:t>
                </a:r>
                <a:r>
                  <a:rPr lang="pt-PT" altLang="pt-PT" dirty="0"/>
                  <a:t> </a:t>
                </a:r>
                <a:r>
                  <a:rPr lang="pt-PT" altLang="pt-PT" dirty="0" err="1"/>
                  <a:t>bound</a:t>
                </a:r>
                <a:r>
                  <a:rPr lang="pt-PT" altLang="pt-PT" dirty="0"/>
                  <a:t> </a:t>
                </a:r>
                <a:r>
                  <a:rPr lang="pt-PT" altLang="pt-PT" dirty="0" err="1"/>
                  <a:t>on</a:t>
                </a:r>
                <a:r>
                  <a:rPr lang="pt-PT" altLang="pt-PT" sz="2000" dirty="0">
                    <a:solidFill>
                      <a:schemeClr val="tx1"/>
                    </a:solidFill>
                  </a:rPr>
                  <a:t> </a:t>
                </a:r>
                <a:r>
                  <a:rPr lang="pt-PT" altLang="pt-PT" sz="2000" dirty="0" err="1">
                    <a:solidFill>
                      <a:schemeClr val="tx1"/>
                    </a:solidFill>
                  </a:rPr>
                  <a:t>the</a:t>
                </a:r>
                <a:r>
                  <a:rPr lang="pt-PT" altLang="pt-PT" sz="2000" dirty="0">
                    <a:solidFill>
                      <a:schemeClr val="tx1"/>
                    </a:solidFill>
                  </a:rPr>
                  <a:t> numerical </a:t>
                </a:r>
                <a:r>
                  <a:rPr lang="pt-PT" altLang="pt-PT" sz="2000" dirty="0" err="1">
                    <a:solidFill>
                      <a:schemeClr val="tx1"/>
                    </a:solidFill>
                  </a:rPr>
                  <a:t>uncertainty</a:t>
                </a:r>
                <a:r>
                  <a:rPr lang="pt-PT" altLang="pt-PT" sz="2000" dirty="0">
                    <a:solidFill>
                      <a:schemeClr val="tx1"/>
                    </a:solidFill>
                  </a:rPr>
                  <a:t> </a:t>
                </a:r>
                <a:r>
                  <a:rPr lang="pt-PT" altLang="pt-PT" sz="2000" dirty="0" err="1">
                    <a:solidFill>
                      <a:schemeClr val="tx1"/>
                    </a:solidFill>
                  </a:rPr>
                  <a:t>is</a:t>
                </a:r>
                <a:r>
                  <a:rPr lang="pt-PT" altLang="pt-PT" sz="2000" dirty="0">
                    <a:solidFill>
                      <a:schemeClr val="tx1"/>
                    </a:solidFill>
                  </a:rPr>
                  <a:t> </a:t>
                </a:r>
                <a:r>
                  <a:rPr lang="pt-PT" altLang="pt-PT" sz="2000" dirty="0" err="1">
                    <a:solidFill>
                      <a:schemeClr val="tx1"/>
                    </a:solidFill>
                  </a:rPr>
                  <a:t>written</a:t>
                </a:r>
                <a:r>
                  <a:rPr lang="pt-PT" altLang="pt-PT" sz="2000" dirty="0">
                    <a:solidFill>
                      <a:schemeClr val="tx1"/>
                    </a:solidFill>
                  </a:rPr>
                  <a:t> as</a:t>
                </a:r>
              </a:p>
              <a:p>
                <a:pPr marL="0" indent="0">
                  <a:spcBef>
                    <a:spcPts val="800"/>
                  </a:spcBef>
                  <a:buFont typeface="Arial" panose="020B0604020202020204" pitchFamily="34" charset="0"/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pt-PT" altLang="pt-PT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pt-PT" altLang="pt-PT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𝜙</m:t>
                          </m:r>
                        </m:e>
                        <m:sub>
                          <m:r>
                            <m:rPr>
                              <m:sty m:val="p"/>
                            </m:rPr>
                            <a:rPr lang="pt-PT" altLang="pt-PT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exact</m:t>
                          </m:r>
                        </m:sub>
                      </m:sSub>
                      <m:r>
                        <a:rPr lang="en-US" altLang="pt-PT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  <m:r>
                        <a:rPr lang="pt-PT" altLang="pt-PT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𝜙</m:t>
                      </m:r>
                      <m:r>
                        <a:rPr lang="en-US" altLang="pt-PT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=±</m:t>
                      </m:r>
                      <m:r>
                        <a:rPr lang="pt-PT" altLang="pt-PT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𝑈</m:t>
                      </m:r>
                      <m:d>
                        <m:dPr>
                          <m:ctrlPr>
                            <a:rPr lang="pt-PT" altLang="pt-PT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pt-PT" altLang="pt-PT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𝜙</m:t>
                          </m:r>
                        </m:e>
                      </m:d>
                    </m:oMath>
                  </m:oMathPara>
                </a14:m>
                <a:endParaRPr lang="pt-PT" altLang="pt-PT" sz="800" dirty="0"/>
              </a:p>
              <a:p>
                <a:pPr marL="0" indent="0">
                  <a:spcBef>
                    <a:spcPts val="800"/>
                  </a:spcBef>
                  <a:buNone/>
                </a:pPr>
                <a:r>
                  <a:rPr lang="pt-PT" dirty="0"/>
                  <a:t>       </a:t>
                </a:r>
                <a:r>
                  <a:rPr lang="pt-PT" dirty="0" err="1"/>
                  <a:t>with</a:t>
                </a:r>
                <a:r>
                  <a:rPr lang="pt-PT" dirty="0"/>
                  <a:t> a </a:t>
                </a:r>
                <a:r>
                  <a:rPr lang="pt-PT" dirty="0" err="1"/>
                  <a:t>certain</a:t>
                </a:r>
                <a:r>
                  <a:rPr lang="pt-PT" dirty="0"/>
                  <a:t> </a:t>
                </a:r>
                <a:r>
                  <a:rPr lang="pt-PT" dirty="0" err="1"/>
                  <a:t>degree</a:t>
                </a:r>
                <a:r>
                  <a:rPr lang="pt-PT" dirty="0"/>
                  <a:t> </a:t>
                </a:r>
                <a:r>
                  <a:rPr lang="pt-PT" dirty="0" err="1"/>
                  <a:t>of</a:t>
                </a:r>
                <a:r>
                  <a:rPr lang="pt-PT" dirty="0"/>
                  <a:t> </a:t>
                </a:r>
                <a:r>
                  <a:rPr lang="pt-PT" dirty="0" err="1"/>
                  <a:t>confidence</a:t>
                </a:r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138C5D99-27E8-A05A-62E9-55CF36FD3B87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307532"/>
                <a:ext cx="5499538" cy="5138045"/>
              </a:xfrm>
              <a:blipFill>
                <a:blip r:embed="rId2"/>
                <a:stretch>
                  <a:fillRect l="-1152" t="-1232" r="-69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5844DDC-9986-12E8-16D7-C22AE6ADB8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B3A567-C260-624D-B035-2C71A5EFC3C9}" type="slidenum">
              <a:rPr lang="en-US" smtClean="0"/>
              <a:t>6</a:t>
            </a:fld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52377" y="1518660"/>
            <a:ext cx="4519963" cy="4519533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4A0803AF-BFCD-059B-DFB7-BC4DFEDFD658}"/>
              </a:ext>
            </a:extLst>
          </p:cNvPr>
          <p:cNvSpPr txBox="1"/>
          <p:nvPr/>
        </p:nvSpPr>
        <p:spPr>
          <a:xfrm>
            <a:off x="236913" y="6362070"/>
            <a:ext cx="1500732" cy="261610"/>
          </a:xfrm>
          <a:prstGeom prst="rect">
            <a:avLst/>
          </a:prstGeom>
          <a:noFill/>
        </p:spPr>
        <p:txBody>
          <a:bodyPr wrap="none" lIns="91440" tIns="45720" rIns="91440" bIns="45720" rtlCol="0" anchor="t">
            <a:spAutoFit/>
          </a:bodyPr>
          <a:lstStyle/>
          <a:p>
            <a:r>
              <a:rPr lang="en-US" sz="1100" dirty="0">
                <a:solidFill>
                  <a:schemeClr val="accent3"/>
                </a:solidFill>
              </a:rPr>
              <a:t>v. 1, February 11, 2025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28786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E99BEA-F8F2-B870-3D0E-D57DF0CC68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49275"/>
          </a:xfrm>
        </p:spPr>
        <p:txBody>
          <a:bodyPr>
            <a:normAutofit/>
          </a:bodyPr>
          <a:lstStyle/>
          <a:p>
            <a:r>
              <a:rPr lang="en-US"/>
              <a:t>References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166BAF-8F46-95FB-59E6-EB27C4B7A6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91771"/>
            <a:ext cx="10515600" cy="4885192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342900" indent="-342900">
              <a:spcBef>
                <a:spcPts val="800"/>
              </a:spcBef>
              <a:buFont typeface="Arial" panose="020B0604020202020204" pitchFamily="34" charset="0"/>
              <a:buChar char="•"/>
            </a:pPr>
            <a:r>
              <a:rPr lang="en-US" sz="2000">
                <a:solidFill>
                  <a:srgbClr val="000000"/>
                </a:solidFill>
              </a:rPr>
              <a:t>ASME (2022), "Verification, Validation, and Uncertainty Quantification Terminology in Computational Modeling and Simulation," American Society of Mechanical Engineers, </a:t>
            </a:r>
            <a:r>
              <a:rPr lang="en-US" sz="2000">
                <a:solidFill>
                  <a:srgbClr val="000000"/>
                </a:solidFill>
                <a:hlinkClick r:id="rId2"/>
              </a:rPr>
              <a:t>ASME VVUQ 1-2022</a:t>
            </a:r>
            <a:r>
              <a:rPr lang="en-US" sz="2000">
                <a:solidFill>
                  <a:srgbClr val="000000"/>
                </a:solidFill>
              </a:rPr>
              <a:t>.</a:t>
            </a:r>
          </a:p>
          <a:p>
            <a:pPr marL="342900" indent="-342900">
              <a:spcBef>
                <a:spcPts val="800"/>
              </a:spcBef>
              <a:buFont typeface="Arial" panose="020B0604020202020204" pitchFamily="34" charset="0"/>
              <a:buChar char="•"/>
            </a:pPr>
            <a:r>
              <a:rPr lang="en-US" sz="2000">
                <a:solidFill>
                  <a:srgbClr val="000000"/>
                </a:solidFill>
              </a:rPr>
              <a:t>ASME (2019), "Standard for Verification and Validation in Computational Solid Mechanics." American Society of Mechanical Engineers, </a:t>
            </a:r>
            <a:r>
              <a:rPr lang="en-US" sz="2000">
                <a:solidFill>
                  <a:srgbClr val="000000"/>
                </a:solidFill>
                <a:hlinkClick r:id="rId3"/>
              </a:rPr>
              <a:t>ASME Standard V&amp;V 10-2019</a:t>
            </a:r>
            <a:r>
              <a:rPr lang="en-US" sz="2000">
                <a:solidFill>
                  <a:srgbClr val="000000"/>
                </a:solidFill>
              </a:rPr>
              <a:t>, New York, NY.</a:t>
            </a:r>
            <a:endParaRPr lang="en-US" sz="2000">
              <a:solidFill>
                <a:srgbClr val="000000"/>
              </a:solidFill>
              <a:cs typeface="Calibri"/>
            </a:endParaRPr>
          </a:p>
          <a:p>
            <a:pPr marL="342900" indent="-342900">
              <a:spcBef>
                <a:spcPts val="800"/>
              </a:spcBef>
              <a:buFont typeface="Arial" panose="020B0604020202020204" pitchFamily="34" charset="0"/>
              <a:buChar char="•"/>
            </a:pPr>
            <a:r>
              <a:rPr lang="en-US" sz="2000">
                <a:solidFill>
                  <a:srgbClr val="000000"/>
                </a:solidFill>
              </a:rPr>
              <a:t>ASME (2009), "Standard for Verification and Validation in Computational Fluid Dynamics and Heat Transfer." American Society of Mechanical Engineers, </a:t>
            </a:r>
            <a:r>
              <a:rPr lang="en-US" sz="2000">
                <a:solidFill>
                  <a:srgbClr val="000000"/>
                </a:solidFill>
                <a:hlinkClick r:id="rId4"/>
              </a:rPr>
              <a:t>ASME Standard V&amp;V </a:t>
            </a:r>
            <a:r>
              <a:rPr lang="en-US">
                <a:solidFill>
                  <a:srgbClr val="000000"/>
                </a:solidFill>
                <a:hlinkClick r:id="rId4"/>
              </a:rPr>
              <a:t>20-2009</a:t>
            </a:r>
            <a:r>
              <a:rPr lang="en-US" sz="2000">
                <a:solidFill>
                  <a:srgbClr val="000000"/>
                </a:solidFill>
                <a:hlinkClick r:id="rId4"/>
              </a:rPr>
              <a:t>(R2021)</a:t>
            </a:r>
            <a:r>
              <a:rPr lang="en-US" sz="2000">
                <a:solidFill>
                  <a:srgbClr val="000000"/>
                </a:solidFill>
              </a:rPr>
              <a:t>, New York, NY.</a:t>
            </a:r>
            <a:endParaRPr lang="en-US" sz="2000">
              <a:solidFill>
                <a:srgbClr val="000000"/>
              </a:solidFill>
              <a:cs typeface="Calibri"/>
            </a:endParaRPr>
          </a:p>
          <a:p>
            <a:pPr marL="342900" indent="-342900">
              <a:lnSpc>
                <a:spcPct val="90000"/>
              </a:lnSpc>
              <a:spcBef>
                <a:spcPts val="800"/>
              </a:spcBef>
              <a:buFont typeface="Arial" panose="020B0604020202020204" pitchFamily="34" charset="0"/>
              <a:buChar char="•"/>
            </a:pPr>
            <a:r>
              <a:rPr lang="en-US" sz="2000" dirty="0"/>
              <a:t>Oberkampf, W. L. and C. J. Roy (2010), </a:t>
            </a:r>
            <a:r>
              <a:rPr lang="en-US" sz="2000" u="sng" dirty="0"/>
              <a:t>Verification and Validation in Scientific Computing</a:t>
            </a:r>
            <a:r>
              <a:rPr lang="en-US" sz="2000" dirty="0"/>
              <a:t>, Cambridge University Press, UK.</a:t>
            </a:r>
          </a:p>
          <a:p>
            <a:pPr marL="342900" indent="-342900">
              <a:lnSpc>
                <a:spcPct val="90000"/>
              </a:lnSpc>
              <a:spcBef>
                <a:spcPts val="800"/>
              </a:spcBef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000000"/>
                </a:solidFill>
              </a:rPr>
              <a:t>Roache, P. J. (2009), </a:t>
            </a:r>
            <a:r>
              <a:rPr lang="en-US" sz="2000" u="sng" dirty="0">
                <a:solidFill>
                  <a:srgbClr val="000000"/>
                </a:solidFill>
              </a:rPr>
              <a:t>Fundamentals of Verification and Validation</a:t>
            </a:r>
            <a:r>
              <a:rPr lang="en-US" sz="2000" dirty="0">
                <a:solidFill>
                  <a:srgbClr val="000000"/>
                </a:solidFill>
              </a:rPr>
              <a:t>, Hermosa Publishers, Socorro, New Mexico.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E78221C-4889-23A5-7FED-2D2E1FCDE7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68B3A567-C260-624D-B035-2C71A5EFC3C9}" type="slidenum">
              <a:rPr lang="en-US"/>
              <a:pPr/>
              <a:t>7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9926B44-6304-9764-8F9F-DCEC99D5F271}"/>
              </a:ext>
            </a:extLst>
          </p:cNvPr>
          <p:cNvSpPr txBox="1"/>
          <p:nvPr/>
        </p:nvSpPr>
        <p:spPr>
          <a:xfrm>
            <a:off x="236913" y="6362070"/>
            <a:ext cx="1500732" cy="261610"/>
          </a:xfrm>
          <a:prstGeom prst="rect">
            <a:avLst/>
          </a:prstGeom>
          <a:noFill/>
        </p:spPr>
        <p:txBody>
          <a:bodyPr wrap="none" lIns="91440" tIns="45720" rIns="91440" bIns="45720" rtlCol="0" anchor="t">
            <a:spAutoFit/>
          </a:bodyPr>
          <a:lstStyle/>
          <a:p>
            <a:r>
              <a:rPr lang="en-US" sz="1100" dirty="0">
                <a:solidFill>
                  <a:schemeClr val="accent3"/>
                </a:solidFill>
              </a:rPr>
              <a:t>v. 1, February 11, 2025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7321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2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615608a4-b131-4d1b-871d-3d0bbdb4be65" xsi:nil="true"/>
    <lcf76f155ced4ddcb4097134ff3c332f xmlns="b8262d6a-fe97-4289-887e-ed94b32bf198">
      <Terms xmlns="http://schemas.microsoft.com/office/infopath/2007/PartnerControls"/>
    </lcf76f155ced4ddcb4097134ff3c332f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627569EB883484C8F8DE1DD4FF9CFD0" ma:contentTypeVersion="12" ma:contentTypeDescription="Create a new document." ma:contentTypeScope="" ma:versionID="12381ddb9d0d51f3b9ba366856e001dd">
  <xsd:schema xmlns:xsd="http://www.w3.org/2001/XMLSchema" xmlns:xs="http://www.w3.org/2001/XMLSchema" xmlns:p="http://schemas.microsoft.com/office/2006/metadata/properties" xmlns:ns2="b8262d6a-fe97-4289-887e-ed94b32bf198" xmlns:ns3="615608a4-b131-4d1b-871d-3d0bbdb4be65" targetNamespace="http://schemas.microsoft.com/office/2006/metadata/properties" ma:root="true" ma:fieldsID="a0bcc06508018d01fdc2ccf6b01c9a2e" ns2:_="" ns3:_="">
    <xsd:import namespace="b8262d6a-fe97-4289-887e-ed94b32bf198"/>
    <xsd:import namespace="615608a4-b131-4d1b-871d-3d0bbdb4be6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8262d6a-fe97-4289-887e-ed94b32bf19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4" nillable="true" ma:taxonomy="true" ma:internalName="lcf76f155ced4ddcb4097134ff3c332f" ma:taxonomyFieldName="MediaServiceImageTags" ma:displayName="Image Tags" ma:readOnly="false" ma:fieldId="{5cf76f15-5ced-4ddc-b409-7134ff3c332f}" ma:taxonomyMulti="true" ma:sspId="1f1287a5-1bef-4e99-ba2b-767c7ce7c34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15608a4-b131-4d1b-871d-3d0bbdb4be65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5" nillable="true" ma:displayName="Taxonomy Catch All Column" ma:hidden="true" ma:list="{62e8a3cd-83d2-4c9d-b9aa-df4b75a91354}" ma:internalName="TaxCatchAll" ma:showField="CatchAllData" ma:web="615608a4-b131-4d1b-871d-3d0bbdb4be6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92B09104-4EAC-4B5D-AFA2-9E4EE86F7330}">
  <ds:schemaRefs>
    <ds:schemaRef ds:uri="http://schemas.microsoft.com/office/infopath/2007/PartnerControls"/>
    <ds:schemaRef ds:uri="http://schemas.microsoft.com/office/2006/metadata/properties"/>
    <ds:schemaRef ds:uri="615608a4-b131-4d1b-871d-3d0bbdb4be65"/>
    <ds:schemaRef ds:uri="http://purl.org/dc/elements/1.1/"/>
    <ds:schemaRef ds:uri="http://purl.org/dc/terms/"/>
    <ds:schemaRef ds:uri="http://purl.org/dc/dcmitype/"/>
    <ds:schemaRef ds:uri="http://schemas.microsoft.com/office/2006/documentManagement/types"/>
    <ds:schemaRef ds:uri="http://schemas.openxmlformats.org/package/2006/metadata/core-properties"/>
    <ds:schemaRef ds:uri="b8262d6a-fe97-4289-887e-ed94b32bf198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223CE76B-42D7-4979-AD45-C82BCD91311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8262d6a-fe97-4289-887e-ed94b32bf198"/>
    <ds:schemaRef ds:uri="615608a4-b131-4d1b-871d-3d0bbdb4be6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97712D1F-9A38-4BC1-B32B-791B06143312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{CA7ABDA9-19D4-8143-8536-1BFF3FB9A118}tf10001120</Template>
  <TotalTime>13692</TotalTime>
  <Words>774</Words>
  <Application>Microsoft Office PowerPoint</Application>
  <PresentationFormat>Widescreen</PresentationFormat>
  <Paragraphs>74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7</vt:i4>
      </vt:variant>
    </vt:vector>
  </HeadingPairs>
  <TitlesOfParts>
    <vt:vector size="9" baseType="lpstr">
      <vt:lpstr>Office Theme</vt:lpstr>
      <vt:lpstr>2_Office Theme</vt:lpstr>
      <vt:lpstr>Introduction to VVUQ | Part 2 Verification</vt:lpstr>
      <vt:lpstr>Module Outline</vt:lpstr>
      <vt:lpstr>What is verification and why do we care?</vt:lpstr>
      <vt:lpstr>Verification activities</vt:lpstr>
      <vt:lpstr>How is it code verification performed?</vt:lpstr>
      <vt:lpstr>How is it solution verification performed?</vt:lpstr>
      <vt:lpstr>References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Validation</dc:title>
  <dc:creator>White, Andrew</dc:creator>
  <cp:lastModifiedBy>VanDam, Noah E</cp:lastModifiedBy>
  <cp:revision>109</cp:revision>
  <dcterms:created xsi:type="dcterms:W3CDTF">2023-09-01T14:55:06Z</dcterms:created>
  <dcterms:modified xsi:type="dcterms:W3CDTF">2025-02-11T17:09:54Z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0x0101009627569EB883484C8F8DE1DD4FF9CFD0</vt:lpwstr>
  </property>
  <property fmtid="{D5CDD505-2E9C-101B-9397-08002B2CF9AE}" pid="3" name="MediaServiceImageTags">
    <vt:lpwstr/>
  </property>
</Properties>
</file>